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302" r:id="rId3"/>
    <p:sldId id="257" r:id="rId4"/>
    <p:sldId id="296" r:id="rId5"/>
    <p:sldId id="271" r:id="rId6"/>
    <p:sldId id="273" r:id="rId7"/>
    <p:sldId id="272" r:id="rId8"/>
    <p:sldId id="275" r:id="rId9"/>
    <p:sldId id="276" r:id="rId10"/>
    <p:sldId id="277" r:id="rId11"/>
    <p:sldId id="267" r:id="rId12"/>
    <p:sldId id="303" r:id="rId13"/>
    <p:sldId id="279" r:id="rId14"/>
    <p:sldId id="289" r:id="rId15"/>
    <p:sldId id="280" r:id="rId16"/>
    <p:sldId id="287" r:id="rId17"/>
    <p:sldId id="291" r:id="rId18"/>
    <p:sldId id="288" r:id="rId19"/>
    <p:sldId id="290" r:id="rId20"/>
    <p:sldId id="282" r:id="rId21"/>
    <p:sldId id="292" r:id="rId22"/>
    <p:sldId id="294" r:id="rId23"/>
    <p:sldId id="285" r:id="rId24"/>
    <p:sldId id="286" r:id="rId25"/>
    <p:sldId id="284" r:id="rId26"/>
    <p:sldId id="297" r:id="rId27"/>
    <p:sldId id="299" r:id="rId28"/>
    <p:sldId id="30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mengming"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694"/>
    <a:srgbClr val="2B5F74"/>
    <a:srgbClr val="75AF49"/>
    <a:srgbClr val="66B9C2"/>
    <a:srgbClr val="90948C"/>
    <a:srgbClr val="EDF2E7"/>
    <a:srgbClr val="D9E7D6"/>
    <a:srgbClr val="F7CEA0"/>
    <a:srgbClr val="C8E6FF"/>
    <a:srgbClr val="C0DB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2" autoAdjust="0"/>
    <p:restoredTop sz="81425" autoAdjust="0"/>
  </p:normalViewPr>
  <p:slideViewPr>
    <p:cSldViewPr snapToGrid="0">
      <p:cViewPr varScale="1">
        <p:scale>
          <a:sx n="105" d="100"/>
          <a:sy n="105" d="100"/>
        </p:scale>
        <p:origin x="7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mengming" userId="0cf2b9b5-1681-4b1f-a174-bbaaf5bc0c71" providerId="ADAL" clId="{61082FB9-3F01-A94E-9B51-4C49F5218F92}"/>
    <pc:docChg chg="undo custSel addSld delSld modSld sldOrd">
      <pc:chgData name="limengming" userId="0cf2b9b5-1681-4b1f-a174-bbaaf5bc0c71" providerId="ADAL" clId="{61082FB9-3F01-A94E-9B51-4C49F5218F92}" dt="2022-03-11T01:40:28.101" v="16810" actId="20577"/>
      <pc:docMkLst>
        <pc:docMk/>
      </pc:docMkLst>
      <pc:sldChg chg="addSp modSp mod modNotesTx">
        <pc:chgData name="limengming" userId="0cf2b9b5-1681-4b1f-a174-bbaaf5bc0c71" providerId="ADAL" clId="{61082FB9-3F01-A94E-9B51-4C49F5218F92}" dt="2022-03-10T07:52:15.322" v="14254" actId="1076"/>
        <pc:sldMkLst>
          <pc:docMk/>
          <pc:sldMk cId="0" sldId="256"/>
        </pc:sldMkLst>
        <pc:spChg chg="mod">
          <ac:chgData name="limengming" userId="0cf2b9b5-1681-4b1f-a174-bbaaf5bc0c71" providerId="ADAL" clId="{61082FB9-3F01-A94E-9B51-4C49F5218F92}" dt="2022-03-09T08:45:28.240" v="13341" actId="255"/>
          <ac:spMkLst>
            <pc:docMk/>
            <pc:sldMk cId="0" sldId="256"/>
            <ac:spMk id="4" creationId="{00000000-0000-0000-0000-000000000000}"/>
          </ac:spMkLst>
        </pc:spChg>
        <pc:spChg chg="mod">
          <ac:chgData name="limengming" userId="0cf2b9b5-1681-4b1f-a174-bbaaf5bc0c71" providerId="ADAL" clId="{61082FB9-3F01-A94E-9B51-4C49F5218F92}" dt="2022-03-10T06:26:53.254" v="14045" actId="20577"/>
          <ac:spMkLst>
            <pc:docMk/>
            <pc:sldMk cId="0" sldId="256"/>
            <ac:spMk id="5" creationId="{00000000-0000-0000-0000-000000000000}"/>
          </ac:spMkLst>
        </pc:spChg>
        <pc:picChg chg="add mod">
          <ac:chgData name="limengming" userId="0cf2b9b5-1681-4b1f-a174-bbaaf5bc0c71" providerId="ADAL" clId="{61082FB9-3F01-A94E-9B51-4C49F5218F92}" dt="2022-03-10T07:52:15.322" v="14254" actId="1076"/>
          <ac:picMkLst>
            <pc:docMk/>
            <pc:sldMk cId="0" sldId="256"/>
            <ac:picMk id="2" creationId="{87ED99B5-532F-9142-90F6-B90D3C147B31}"/>
          </ac:picMkLst>
        </pc:picChg>
        <pc:picChg chg="add mod">
          <ac:chgData name="limengming" userId="0cf2b9b5-1681-4b1f-a174-bbaaf5bc0c71" providerId="ADAL" clId="{61082FB9-3F01-A94E-9B51-4C49F5218F92}" dt="2022-03-10T07:52:15.322" v="14254" actId="1076"/>
          <ac:picMkLst>
            <pc:docMk/>
            <pc:sldMk cId="0" sldId="256"/>
            <ac:picMk id="3" creationId="{8D1EBB59-8365-924C-8DDD-7CB7BE79839E}"/>
          </ac:picMkLst>
        </pc:picChg>
        <pc:picChg chg="add mod">
          <ac:chgData name="limengming" userId="0cf2b9b5-1681-4b1f-a174-bbaaf5bc0c71" providerId="ADAL" clId="{61082FB9-3F01-A94E-9B51-4C49F5218F92}" dt="2022-03-10T07:52:15.322" v="14254" actId="1076"/>
          <ac:picMkLst>
            <pc:docMk/>
            <pc:sldMk cId="0" sldId="256"/>
            <ac:picMk id="6" creationId="{30B0B31A-5E0A-1B4D-88AB-A72475CD91F4}"/>
          </ac:picMkLst>
        </pc:picChg>
      </pc:sldChg>
      <pc:sldChg chg="modSp mod modNotesTx">
        <pc:chgData name="limengming" userId="0cf2b9b5-1681-4b1f-a174-bbaaf5bc0c71" providerId="ADAL" clId="{61082FB9-3F01-A94E-9B51-4C49F5218F92}" dt="2022-03-10T09:36:54.340" v="15425" actId="20577"/>
        <pc:sldMkLst>
          <pc:docMk/>
          <pc:sldMk cId="0" sldId="257"/>
        </pc:sldMkLst>
        <pc:spChg chg="mod">
          <ac:chgData name="limengming" userId="0cf2b9b5-1681-4b1f-a174-bbaaf5bc0c71" providerId="ADAL" clId="{61082FB9-3F01-A94E-9B51-4C49F5218F92}" dt="2022-03-09T08:45:59.854" v="13347" actId="2711"/>
          <ac:spMkLst>
            <pc:docMk/>
            <pc:sldMk cId="0" sldId="257"/>
            <ac:spMk id="6" creationId="{00000000-0000-0000-0000-000000000000}"/>
          </ac:spMkLst>
        </pc:spChg>
        <pc:spChg chg="mod">
          <ac:chgData name="limengming" userId="0cf2b9b5-1681-4b1f-a174-bbaaf5bc0c71" providerId="ADAL" clId="{61082FB9-3F01-A94E-9B51-4C49F5218F92}" dt="2022-03-10T07:57:32.232" v="14340" actId="20577"/>
          <ac:spMkLst>
            <pc:docMk/>
            <pc:sldMk cId="0" sldId="257"/>
            <ac:spMk id="11" creationId="{00000000-0000-0000-0000-000000000000}"/>
          </ac:spMkLst>
        </pc:spChg>
      </pc:sldChg>
      <pc:sldChg chg="modSp mod ord modShow modNotesTx">
        <pc:chgData name="limengming" userId="0cf2b9b5-1681-4b1f-a174-bbaaf5bc0c71" providerId="ADAL" clId="{61082FB9-3F01-A94E-9B51-4C49F5218F92}" dt="2022-03-10T08:41:06.208" v="14733" actId="20578"/>
        <pc:sldMkLst>
          <pc:docMk/>
          <pc:sldMk cId="0" sldId="260"/>
        </pc:sldMkLst>
        <pc:spChg chg="mod">
          <ac:chgData name="limengming" userId="0cf2b9b5-1681-4b1f-a174-bbaaf5bc0c71" providerId="ADAL" clId="{61082FB9-3F01-A94E-9B51-4C49F5218F92}" dt="2022-03-09T08:45:53.222" v="13346" actId="2711"/>
          <ac:spMkLst>
            <pc:docMk/>
            <pc:sldMk cId="0" sldId="260"/>
            <ac:spMk id="6" creationId="{00000000-0000-0000-0000-000000000000}"/>
          </ac:spMkLst>
        </pc:spChg>
        <pc:spChg chg="mod">
          <ac:chgData name="limengming" userId="0cf2b9b5-1681-4b1f-a174-bbaaf5bc0c71" providerId="ADAL" clId="{61082FB9-3F01-A94E-9B51-4C49F5218F92}" dt="2022-03-09T08:45:46.373" v="13343" actId="2711"/>
          <ac:spMkLst>
            <pc:docMk/>
            <pc:sldMk cId="0" sldId="260"/>
            <ac:spMk id="11" creationId="{00000000-0000-0000-0000-000000000000}"/>
          </ac:spMkLst>
        </pc:spChg>
      </pc:sldChg>
      <pc:sldChg chg="add del modNotesTx">
        <pc:chgData name="limengming" userId="0cf2b9b5-1681-4b1f-a174-bbaaf5bc0c71" providerId="ADAL" clId="{61082FB9-3F01-A94E-9B51-4C49F5218F92}" dt="2022-03-08T08:27:00.963" v="3541" actId="2696"/>
        <pc:sldMkLst>
          <pc:docMk/>
          <pc:sldMk cId="0" sldId="266"/>
        </pc:sldMkLst>
      </pc:sldChg>
      <pc:sldChg chg="modSp mod modNotesTx">
        <pc:chgData name="limengming" userId="0cf2b9b5-1681-4b1f-a174-bbaaf5bc0c71" providerId="ADAL" clId="{61082FB9-3F01-A94E-9B51-4C49F5218F92}" dt="2022-03-11T01:26:25.168" v="16347" actId="20577"/>
        <pc:sldMkLst>
          <pc:docMk/>
          <pc:sldMk cId="0" sldId="267"/>
        </pc:sldMkLst>
        <pc:spChg chg="mod">
          <ac:chgData name="limengming" userId="0cf2b9b5-1681-4b1f-a174-bbaaf5bc0c71" providerId="ADAL" clId="{61082FB9-3F01-A94E-9B51-4C49F5218F92}" dt="2022-03-09T08:50:29.451" v="13372" actId="2711"/>
          <ac:spMkLst>
            <pc:docMk/>
            <pc:sldMk cId="0" sldId="267"/>
            <ac:spMk id="6" creationId="{00000000-0000-0000-0000-000000000000}"/>
          </ac:spMkLst>
        </pc:spChg>
        <pc:spChg chg="mod">
          <ac:chgData name="limengming" userId="0cf2b9b5-1681-4b1f-a174-bbaaf5bc0c71" providerId="ADAL" clId="{61082FB9-3F01-A94E-9B51-4C49F5218F92}" dt="2022-03-10T06:36:33.006" v="14093" actId="20577"/>
          <ac:spMkLst>
            <pc:docMk/>
            <pc:sldMk cId="0" sldId="267"/>
            <ac:spMk id="19" creationId="{00000000-0000-0000-0000-000000000000}"/>
          </ac:spMkLst>
        </pc:spChg>
      </pc:sldChg>
      <pc:sldChg chg="modSp mod modNotesTx">
        <pc:chgData name="limengming" userId="0cf2b9b5-1681-4b1f-a174-bbaaf5bc0c71" providerId="ADAL" clId="{61082FB9-3F01-A94E-9B51-4C49F5218F92}" dt="2022-03-11T01:19:41.991" v="16085" actId="20577"/>
        <pc:sldMkLst>
          <pc:docMk/>
          <pc:sldMk cId="0" sldId="271"/>
        </pc:sldMkLst>
        <pc:spChg chg="mod">
          <ac:chgData name="limengming" userId="0cf2b9b5-1681-4b1f-a174-bbaaf5bc0c71" providerId="ADAL" clId="{61082FB9-3F01-A94E-9B51-4C49F5218F92}" dt="2022-03-09T08:47:18.892" v="13357" actId="2711"/>
          <ac:spMkLst>
            <pc:docMk/>
            <pc:sldMk cId="0" sldId="271"/>
            <ac:spMk id="6" creationId="{00000000-0000-0000-0000-000000000000}"/>
          </ac:spMkLst>
        </pc:spChg>
      </pc:sldChg>
      <pc:sldChg chg="modSp mod modNotesTx">
        <pc:chgData name="limengming" userId="0cf2b9b5-1681-4b1f-a174-bbaaf5bc0c71" providerId="ADAL" clId="{61082FB9-3F01-A94E-9B51-4C49F5218F92}" dt="2022-03-11T01:22:06.826" v="16164" actId="20577"/>
        <pc:sldMkLst>
          <pc:docMk/>
          <pc:sldMk cId="0" sldId="272"/>
        </pc:sldMkLst>
        <pc:spChg chg="mod">
          <ac:chgData name="limengming" userId="0cf2b9b5-1681-4b1f-a174-bbaaf5bc0c71" providerId="ADAL" clId="{61082FB9-3F01-A94E-9B51-4C49F5218F92}" dt="2022-03-09T08:49:38.031" v="13364" actId="2711"/>
          <ac:spMkLst>
            <pc:docMk/>
            <pc:sldMk cId="0" sldId="272"/>
            <ac:spMk id="6" creationId="{00000000-0000-0000-0000-000000000000}"/>
          </ac:spMkLst>
        </pc:spChg>
        <pc:spChg chg="mod">
          <ac:chgData name="limengming" userId="0cf2b9b5-1681-4b1f-a174-bbaaf5bc0c71" providerId="ADAL" clId="{61082FB9-3F01-A94E-9B51-4C49F5218F92}" dt="2022-03-08T10:27:05.449" v="5825" actId="207"/>
          <ac:spMkLst>
            <pc:docMk/>
            <pc:sldMk cId="0" sldId="272"/>
            <ac:spMk id="17" creationId="{00000000-0000-0000-0000-000000000000}"/>
          </ac:spMkLst>
        </pc:spChg>
      </pc:sldChg>
      <pc:sldChg chg="modSp mod modNotesTx">
        <pc:chgData name="limengming" userId="0cf2b9b5-1681-4b1f-a174-bbaaf5bc0c71" providerId="ADAL" clId="{61082FB9-3F01-A94E-9B51-4C49F5218F92}" dt="2022-03-11T01:21:36.444" v="16143" actId="20577"/>
        <pc:sldMkLst>
          <pc:docMk/>
          <pc:sldMk cId="0" sldId="273"/>
        </pc:sldMkLst>
        <pc:spChg chg="mod">
          <ac:chgData name="limengming" userId="0cf2b9b5-1681-4b1f-a174-bbaaf5bc0c71" providerId="ADAL" clId="{61082FB9-3F01-A94E-9B51-4C49F5218F92}" dt="2022-03-09T08:49:29.956" v="13363" actId="2711"/>
          <ac:spMkLst>
            <pc:docMk/>
            <pc:sldMk cId="0" sldId="273"/>
            <ac:spMk id="6" creationId="{00000000-0000-0000-0000-000000000000}"/>
          </ac:spMkLst>
        </pc:spChg>
      </pc:sldChg>
      <pc:sldChg chg="modSp mod modNotesTx">
        <pc:chgData name="limengming" userId="0cf2b9b5-1681-4b1f-a174-bbaaf5bc0c71" providerId="ADAL" clId="{61082FB9-3F01-A94E-9B51-4C49F5218F92}" dt="2022-03-11T01:22:35.846" v="16174" actId="20577"/>
        <pc:sldMkLst>
          <pc:docMk/>
          <pc:sldMk cId="0" sldId="275"/>
        </pc:sldMkLst>
        <pc:spChg chg="mod">
          <ac:chgData name="limengming" userId="0cf2b9b5-1681-4b1f-a174-bbaaf5bc0c71" providerId="ADAL" clId="{61082FB9-3F01-A94E-9B51-4C49F5218F92}" dt="2022-03-09T08:49:48.817" v="13365" actId="2711"/>
          <ac:spMkLst>
            <pc:docMk/>
            <pc:sldMk cId="0" sldId="275"/>
            <ac:spMk id="6" creationId="{00000000-0000-0000-0000-000000000000}"/>
          </ac:spMkLst>
        </pc:spChg>
        <pc:spChg chg="mod">
          <ac:chgData name="limengming" userId="0cf2b9b5-1681-4b1f-a174-bbaaf5bc0c71" providerId="ADAL" clId="{61082FB9-3F01-A94E-9B51-4C49F5218F92}" dt="2022-03-08T10:27:25.850" v="5834" actId="207"/>
          <ac:spMkLst>
            <pc:docMk/>
            <pc:sldMk cId="0" sldId="275"/>
            <ac:spMk id="17" creationId="{00000000-0000-0000-0000-000000000000}"/>
          </ac:spMkLst>
        </pc:spChg>
      </pc:sldChg>
      <pc:sldChg chg="addSp delSp modSp mod modNotesTx">
        <pc:chgData name="limengming" userId="0cf2b9b5-1681-4b1f-a174-bbaaf5bc0c71" providerId="ADAL" clId="{61082FB9-3F01-A94E-9B51-4C49F5218F92}" dt="2022-03-11T01:24:21.896" v="16295" actId="20577"/>
        <pc:sldMkLst>
          <pc:docMk/>
          <pc:sldMk cId="0" sldId="276"/>
        </pc:sldMkLst>
        <pc:spChg chg="mod">
          <ac:chgData name="limengming" userId="0cf2b9b5-1681-4b1f-a174-bbaaf5bc0c71" providerId="ADAL" clId="{61082FB9-3F01-A94E-9B51-4C49F5218F92}" dt="2022-03-09T08:49:53.401" v="13366" actId="2711"/>
          <ac:spMkLst>
            <pc:docMk/>
            <pc:sldMk cId="0" sldId="276"/>
            <ac:spMk id="6" creationId="{00000000-0000-0000-0000-000000000000}"/>
          </ac:spMkLst>
        </pc:spChg>
        <pc:spChg chg="del">
          <ac:chgData name="limengming" userId="0cf2b9b5-1681-4b1f-a174-bbaaf5bc0c71" providerId="ADAL" clId="{61082FB9-3F01-A94E-9B51-4C49F5218F92}" dt="2022-03-08T10:27:33.654" v="5836" actId="478"/>
          <ac:spMkLst>
            <pc:docMk/>
            <pc:sldMk cId="0" sldId="276"/>
            <ac:spMk id="17" creationId="{00000000-0000-0000-0000-000000000000}"/>
          </ac:spMkLst>
        </pc:spChg>
        <pc:spChg chg="add mod">
          <ac:chgData name="limengming" userId="0cf2b9b5-1681-4b1f-a174-bbaaf5bc0c71" providerId="ADAL" clId="{61082FB9-3F01-A94E-9B51-4C49F5218F92}" dt="2022-03-08T10:27:37.667" v="5837" actId="1076"/>
          <ac:spMkLst>
            <pc:docMk/>
            <pc:sldMk cId="0" sldId="276"/>
            <ac:spMk id="22" creationId="{E2AB8C97-174F-8D47-92AF-FA5CA74DD2D6}"/>
          </ac:spMkLst>
        </pc:spChg>
      </pc:sldChg>
      <pc:sldChg chg="modSp mod modNotesTx">
        <pc:chgData name="limengming" userId="0cf2b9b5-1681-4b1f-a174-bbaaf5bc0c71" providerId="ADAL" clId="{61082FB9-3F01-A94E-9B51-4C49F5218F92}" dt="2022-03-09T08:50:14.033" v="13368" actId="2711"/>
        <pc:sldMkLst>
          <pc:docMk/>
          <pc:sldMk cId="0" sldId="277"/>
        </pc:sldMkLst>
        <pc:spChg chg="mod">
          <ac:chgData name="limengming" userId="0cf2b9b5-1681-4b1f-a174-bbaaf5bc0c71" providerId="ADAL" clId="{61082FB9-3F01-A94E-9B51-4C49F5218F92}" dt="2022-03-09T08:50:08.985" v="13367" actId="2711"/>
          <ac:spMkLst>
            <pc:docMk/>
            <pc:sldMk cId="0" sldId="277"/>
            <ac:spMk id="6" creationId="{00000000-0000-0000-0000-000000000000}"/>
          </ac:spMkLst>
        </pc:spChg>
        <pc:spChg chg="mod">
          <ac:chgData name="limengming" userId="0cf2b9b5-1681-4b1f-a174-bbaaf5bc0c71" providerId="ADAL" clId="{61082FB9-3F01-A94E-9B51-4C49F5218F92}" dt="2022-03-09T08:50:14.033" v="13368" actId="2711"/>
          <ac:spMkLst>
            <pc:docMk/>
            <pc:sldMk cId="0" sldId="277"/>
            <ac:spMk id="10" creationId="{00000000-0000-0000-0000-000000000000}"/>
          </ac:spMkLst>
        </pc:spChg>
        <pc:spChg chg="mod">
          <ac:chgData name="limengming" userId="0cf2b9b5-1681-4b1f-a174-bbaaf5bc0c71" providerId="ADAL" clId="{61082FB9-3F01-A94E-9B51-4C49F5218F92}" dt="2022-03-08T10:28:20.511" v="5849" actId="20577"/>
          <ac:spMkLst>
            <pc:docMk/>
            <pc:sldMk cId="0" sldId="277"/>
            <ac:spMk id="17" creationId="{00000000-0000-0000-0000-000000000000}"/>
          </ac:spMkLst>
        </pc:spChg>
      </pc:sldChg>
      <pc:sldChg chg="modSp mod modNotesTx">
        <pc:chgData name="limengming" userId="0cf2b9b5-1681-4b1f-a174-bbaaf5bc0c71" providerId="ADAL" clId="{61082FB9-3F01-A94E-9B51-4C49F5218F92}" dt="2022-03-11T01:27:11.373" v="16355" actId="20577"/>
        <pc:sldMkLst>
          <pc:docMk/>
          <pc:sldMk cId="0" sldId="279"/>
        </pc:sldMkLst>
        <pc:spChg chg="mod">
          <ac:chgData name="limengming" userId="0cf2b9b5-1681-4b1f-a174-bbaaf5bc0c71" providerId="ADAL" clId="{61082FB9-3F01-A94E-9B51-4C49F5218F92}" dt="2022-03-10T06:37:08.672" v="14096" actId="20577"/>
          <ac:spMkLst>
            <pc:docMk/>
            <pc:sldMk cId="0" sldId="279"/>
            <ac:spMk id="6" creationId="{00000000-0000-0000-0000-000000000000}"/>
          </ac:spMkLst>
        </pc:spChg>
        <pc:spChg chg="mod">
          <ac:chgData name="limengming" userId="0cf2b9b5-1681-4b1f-a174-bbaaf5bc0c71" providerId="ADAL" clId="{61082FB9-3F01-A94E-9B51-4C49F5218F92}" dt="2022-03-09T08:51:20.642" v="13375" actId="2711"/>
          <ac:spMkLst>
            <pc:docMk/>
            <pc:sldMk cId="0" sldId="279"/>
            <ac:spMk id="7" creationId="{00000000-0000-0000-0000-000000000000}"/>
          </ac:spMkLst>
        </pc:spChg>
        <pc:spChg chg="mod">
          <ac:chgData name="limengming" userId="0cf2b9b5-1681-4b1f-a174-bbaaf5bc0c71" providerId="ADAL" clId="{61082FB9-3F01-A94E-9B51-4C49F5218F92}" dt="2022-03-09T08:50:44.437" v="13374" actId="2711"/>
          <ac:spMkLst>
            <pc:docMk/>
            <pc:sldMk cId="0" sldId="279"/>
            <ac:spMk id="15" creationId="{00000000-0000-0000-0000-000000000000}"/>
          </ac:spMkLst>
        </pc:spChg>
      </pc:sldChg>
      <pc:sldChg chg="addSp delSp modSp mod modNotesTx">
        <pc:chgData name="limengming" userId="0cf2b9b5-1681-4b1f-a174-bbaaf5bc0c71" providerId="ADAL" clId="{61082FB9-3F01-A94E-9B51-4C49F5218F92}" dt="2022-03-11T01:29:36.398" v="16400" actId="20577"/>
        <pc:sldMkLst>
          <pc:docMk/>
          <pc:sldMk cId="0" sldId="280"/>
        </pc:sldMkLst>
        <pc:spChg chg="mod">
          <ac:chgData name="limengming" userId="0cf2b9b5-1681-4b1f-a174-bbaaf5bc0c71" providerId="ADAL" clId="{61082FB9-3F01-A94E-9B51-4C49F5218F92}" dt="2022-03-09T08:51:59.404" v="13380" actId="2711"/>
          <ac:spMkLst>
            <pc:docMk/>
            <pc:sldMk cId="0" sldId="280"/>
            <ac:spMk id="6" creationId="{00000000-0000-0000-0000-000000000000}"/>
          </ac:spMkLst>
        </pc:spChg>
        <pc:spChg chg="mod">
          <ac:chgData name="limengming" userId="0cf2b9b5-1681-4b1f-a174-bbaaf5bc0c71" providerId="ADAL" clId="{61082FB9-3F01-A94E-9B51-4C49F5218F92}" dt="2022-03-09T08:52:04.088" v="13381" actId="2711"/>
          <ac:spMkLst>
            <pc:docMk/>
            <pc:sldMk cId="0" sldId="280"/>
            <ac:spMk id="15" creationId="{00000000-0000-0000-0000-000000000000}"/>
          </ac:spMkLst>
        </pc:spChg>
        <pc:spChg chg="add del mod">
          <ac:chgData name="limengming" userId="0cf2b9b5-1681-4b1f-a174-bbaaf5bc0c71" providerId="ADAL" clId="{61082FB9-3F01-A94E-9B51-4C49F5218F92}" dt="2022-03-10T06:40:31.119" v="14111"/>
          <ac:spMkLst>
            <pc:docMk/>
            <pc:sldMk cId="0" sldId="280"/>
            <ac:spMk id="16" creationId="{09CC7147-1653-6842-ABA9-423D8442029E}"/>
          </ac:spMkLst>
        </pc:spChg>
        <pc:spChg chg="add del">
          <ac:chgData name="limengming" userId="0cf2b9b5-1681-4b1f-a174-bbaaf5bc0c71" providerId="ADAL" clId="{61082FB9-3F01-A94E-9B51-4C49F5218F92}" dt="2022-03-10T08:05:44.320" v="14508" actId="478"/>
          <ac:spMkLst>
            <pc:docMk/>
            <pc:sldMk cId="0" sldId="280"/>
            <ac:spMk id="18" creationId="{00000000-0000-0000-0000-000000000000}"/>
          </ac:spMkLst>
        </pc:spChg>
        <pc:spChg chg="add mod">
          <ac:chgData name="limengming" userId="0cf2b9b5-1681-4b1f-a174-bbaaf5bc0c71" providerId="ADAL" clId="{61082FB9-3F01-A94E-9B51-4C49F5218F92}" dt="2022-03-10T08:05:32.562" v="14507" actId="1036"/>
          <ac:spMkLst>
            <pc:docMk/>
            <pc:sldMk cId="0" sldId="280"/>
            <ac:spMk id="23" creationId="{A50E8F01-BFB3-6046-B30B-980198D67FCD}"/>
          </ac:spMkLst>
        </pc:spChg>
        <pc:spChg chg="add del mod">
          <ac:chgData name="limengming" userId="0cf2b9b5-1681-4b1f-a174-bbaaf5bc0c71" providerId="ADAL" clId="{61082FB9-3F01-A94E-9B51-4C49F5218F92}" dt="2022-03-10T08:06:11.293" v="14529" actId="1037"/>
          <ac:spMkLst>
            <pc:docMk/>
            <pc:sldMk cId="0" sldId="280"/>
            <ac:spMk id="24" creationId="{00000000-0000-0000-0000-000000000000}"/>
          </ac:spMkLst>
        </pc:spChg>
        <pc:picChg chg="add del">
          <ac:chgData name="limengming" userId="0cf2b9b5-1681-4b1f-a174-bbaaf5bc0c71" providerId="ADAL" clId="{61082FB9-3F01-A94E-9B51-4C49F5218F92}" dt="2022-03-10T08:05:53.725" v="14510" actId="478"/>
          <ac:picMkLst>
            <pc:docMk/>
            <pc:sldMk cId="0" sldId="280"/>
            <ac:picMk id="10" creationId="{00000000-0000-0000-0000-000000000000}"/>
          </ac:picMkLst>
        </pc:picChg>
        <pc:picChg chg="add del mod">
          <ac:chgData name="limengming" userId="0cf2b9b5-1681-4b1f-a174-bbaaf5bc0c71" providerId="ADAL" clId="{61082FB9-3F01-A94E-9B51-4C49F5218F92}" dt="2022-03-10T06:40:31.119" v="14111"/>
          <ac:picMkLst>
            <pc:docMk/>
            <pc:sldMk cId="0" sldId="280"/>
            <ac:picMk id="11" creationId="{672F41BC-BC3E-4E42-A203-02A5800E8CF3}"/>
          </ac:picMkLst>
        </pc:picChg>
        <pc:picChg chg="add del mod">
          <ac:chgData name="limengming" userId="0cf2b9b5-1681-4b1f-a174-bbaaf5bc0c71" providerId="ADAL" clId="{61082FB9-3F01-A94E-9B51-4C49F5218F92}" dt="2022-03-10T06:40:31.119" v="14111"/>
          <ac:picMkLst>
            <pc:docMk/>
            <pc:sldMk cId="0" sldId="280"/>
            <ac:picMk id="14" creationId="{7A4129C0-FF48-F945-845A-B10B36255E30}"/>
          </ac:picMkLst>
        </pc:picChg>
        <pc:picChg chg="add mod">
          <ac:chgData name="limengming" userId="0cf2b9b5-1681-4b1f-a174-bbaaf5bc0c71" providerId="ADAL" clId="{61082FB9-3F01-A94E-9B51-4C49F5218F92}" dt="2022-03-10T08:05:32.562" v="14507" actId="1036"/>
          <ac:picMkLst>
            <pc:docMk/>
            <pc:sldMk cId="0" sldId="280"/>
            <ac:picMk id="17" creationId="{29DF5C90-6F9E-234E-95E6-FF1371D344D7}"/>
          </ac:picMkLst>
        </pc:picChg>
        <pc:picChg chg="add del">
          <ac:chgData name="limengming" userId="0cf2b9b5-1681-4b1f-a174-bbaaf5bc0c71" providerId="ADAL" clId="{61082FB9-3F01-A94E-9B51-4C49F5218F92}" dt="2022-03-10T08:06:01.303" v="14512" actId="478"/>
          <ac:picMkLst>
            <pc:docMk/>
            <pc:sldMk cId="0" sldId="280"/>
            <ac:picMk id="21" creationId="{00000000-0000-0000-0000-000000000000}"/>
          </ac:picMkLst>
        </pc:picChg>
        <pc:picChg chg="add mod">
          <ac:chgData name="limengming" userId="0cf2b9b5-1681-4b1f-a174-bbaaf5bc0c71" providerId="ADAL" clId="{61082FB9-3F01-A94E-9B51-4C49F5218F92}" dt="2022-03-10T08:05:32.562" v="14507" actId="1036"/>
          <ac:picMkLst>
            <pc:docMk/>
            <pc:sldMk cId="0" sldId="280"/>
            <ac:picMk id="22" creationId="{0535A728-6907-4D40-9F38-98C8C74857B5}"/>
          </ac:picMkLst>
        </pc:picChg>
        <pc:cxnChg chg="add del">
          <ac:chgData name="limengming" userId="0cf2b9b5-1681-4b1f-a174-bbaaf5bc0c71" providerId="ADAL" clId="{61082FB9-3F01-A94E-9B51-4C49F5218F92}" dt="2022-03-10T08:05:57.373" v="14511" actId="478"/>
          <ac:cxnSpMkLst>
            <pc:docMk/>
            <pc:sldMk cId="0" sldId="280"/>
            <ac:cxnSpMk id="5" creationId="{00000000-0000-0000-0000-000000000000}"/>
          </ac:cxnSpMkLst>
        </pc:cxnChg>
        <pc:cxnChg chg="add del">
          <ac:chgData name="limengming" userId="0cf2b9b5-1681-4b1f-a174-bbaaf5bc0c71" providerId="ADAL" clId="{61082FB9-3F01-A94E-9B51-4C49F5218F92}" dt="2022-03-10T08:05:50.238" v="14509" actId="478"/>
          <ac:cxnSpMkLst>
            <pc:docMk/>
            <pc:sldMk cId="0" sldId="280"/>
            <ac:cxnSpMk id="8" creationId="{00000000-0000-0000-0000-000000000000}"/>
          </ac:cxnSpMkLst>
        </pc:cxnChg>
        <pc:cxnChg chg="add del mod">
          <ac:chgData name="limengming" userId="0cf2b9b5-1681-4b1f-a174-bbaaf5bc0c71" providerId="ADAL" clId="{61082FB9-3F01-A94E-9B51-4C49F5218F92}" dt="2022-03-10T06:40:31.119" v="14111"/>
          <ac:cxnSpMkLst>
            <pc:docMk/>
            <pc:sldMk cId="0" sldId="280"/>
            <ac:cxnSpMk id="12" creationId="{AD62143C-32A8-EF4B-AF0F-FBCA4B074038}"/>
          </ac:cxnSpMkLst>
        </pc:cxnChg>
        <pc:cxnChg chg="add del mod">
          <ac:chgData name="limengming" userId="0cf2b9b5-1681-4b1f-a174-bbaaf5bc0c71" providerId="ADAL" clId="{61082FB9-3F01-A94E-9B51-4C49F5218F92}" dt="2022-03-10T06:40:31.119" v="14111"/>
          <ac:cxnSpMkLst>
            <pc:docMk/>
            <pc:sldMk cId="0" sldId="280"/>
            <ac:cxnSpMk id="13" creationId="{DB46BCAA-92D4-454B-8979-1336AEC080F9}"/>
          </ac:cxnSpMkLst>
        </pc:cxnChg>
        <pc:cxnChg chg="add mod">
          <ac:chgData name="limengming" userId="0cf2b9b5-1681-4b1f-a174-bbaaf5bc0c71" providerId="ADAL" clId="{61082FB9-3F01-A94E-9B51-4C49F5218F92}" dt="2022-03-10T08:05:32.562" v="14507" actId="1036"/>
          <ac:cxnSpMkLst>
            <pc:docMk/>
            <pc:sldMk cId="0" sldId="280"/>
            <ac:cxnSpMk id="19" creationId="{00251C9E-CFB4-CD42-8E65-893B811E1049}"/>
          </ac:cxnSpMkLst>
        </pc:cxnChg>
        <pc:cxnChg chg="add mod">
          <ac:chgData name="limengming" userId="0cf2b9b5-1681-4b1f-a174-bbaaf5bc0c71" providerId="ADAL" clId="{61082FB9-3F01-A94E-9B51-4C49F5218F92}" dt="2022-03-10T08:05:32.562" v="14507" actId="1036"/>
          <ac:cxnSpMkLst>
            <pc:docMk/>
            <pc:sldMk cId="0" sldId="280"/>
            <ac:cxnSpMk id="20" creationId="{D6C34D8D-1394-F54B-95A4-CEB7C8773878}"/>
          </ac:cxnSpMkLst>
        </pc:cxnChg>
      </pc:sldChg>
      <pc:sldChg chg="addSp modSp mod modNotesTx">
        <pc:chgData name="limengming" userId="0cf2b9b5-1681-4b1f-a174-bbaaf5bc0c71" providerId="ADAL" clId="{61082FB9-3F01-A94E-9B51-4C49F5218F92}" dt="2022-03-11T01:31:51.264" v="16458" actId="20577"/>
        <pc:sldMkLst>
          <pc:docMk/>
          <pc:sldMk cId="0" sldId="282"/>
        </pc:sldMkLst>
        <pc:spChg chg="mod">
          <ac:chgData name="limengming" userId="0cf2b9b5-1681-4b1f-a174-bbaaf5bc0c71" providerId="ADAL" clId="{61082FB9-3F01-A94E-9B51-4C49F5218F92}" dt="2022-03-09T08:53:02.547" v="13386" actId="2711"/>
          <ac:spMkLst>
            <pc:docMk/>
            <pc:sldMk cId="0" sldId="282"/>
            <ac:spMk id="6" creationId="{00000000-0000-0000-0000-000000000000}"/>
          </ac:spMkLst>
        </pc:spChg>
        <pc:spChg chg="add mod">
          <ac:chgData name="limengming" userId="0cf2b9b5-1681-4b1f-a174-bbaaf5bc0c71" providerId="ADAL" clId="{61082FB9-3F01-A94E-9B51-4C49F5218F92}" dt="2022-03-11T01:31:48.644" v="16457" actId="20577"/>
          <ac:spMkLst>
            <pc:docMk/>
            <pc:sldMk cId="0" sldId="282"/>
            <ac:spMk id="7" creationId="{89538BE6-B2E8-F843-B514-7D813C7BC4C9}"/>
          </ac:spMkLst>
        </pc:spChg>
        <pc:spChg chg="mod">
          <ac:chgData name="limengming" userId="0cf2b9b5-1681-4b1f-a174-bbaaf5bc0c71" providerId="ADAL" clId="{61082FB9-3F01-A94E-9B51-4C49F5218F92}" dt="2022-03-10T06:41:37.211" v="14119" actId="20577"/>
          <ac:spMkLst>
            <pc:docMk/>
            <pc:sldMk cId="0" sldId="282"/>
            <ac:spMk id="9" creationId="{00000000-0000-0000-0000-000000000000}"/>
          </ac:spMkLst>
        </pc:spChg>
        <pc:picChg chg="add mod">
          <ac:chgData name="limengming" userId="0cf2b9b5-1681-4b1f-a174-bbaaf5bc0c71" providerId="ADAL" clId="{61082FB9-3F01-A94E-9B51-4C49F5218F92}" dt="2022-03-09T07:12:38.260" v="11272" actId="1076"/>
          <ac:picMkLst>
            <pc:docMk/>
            <pc:sldMk cId="0" sldId="282"/>
            <ac:picMk id="2" creationId="{DEB8D80F-C579-714E-BBAD-88B0BF57BA0C}"/>
          </ac:picMkLst>
        </pc:picChg>
        <pc:picChg chg="mod">
          <ac:chgData name="limengming" userId="0cf2b9b5-1681-4b1f-a174-bbaaf5bc0c71" providerId="ADAL" clId="{61082FB9-3F01-A94E-9B51-4C49F5218F92}" dt="2022-03-09T07:12:38.260" v="11272" actId="1076"/>
          <ac:picMkLst>
            <pc:docMk/>
            <pc:sldMk cId="0" sldId="282"/>
            <ac:picMk id="3" creationId="{00000000-0000-0000-0000-000000000000}"/>
          </ac:picMkLst>
        </pc:picChg>
      </pc:sldChg>
      <pc:sldChg chg="addSp delSp modSp mod modNotesTx">
        <pc:chgData name="limengming" userId="0cf2b9b5-1681-4b1f-a174-bbaaf5bc0c71" providerId="ADAL" clId="{61082FB9-3F01-A94E-9B51-4C49F5218F92}" dt="2022-03-10T08:14:32.024" v="14617" actId="1035"/>
        <pc:sldMkLst>
          <pc:docMk/>
          <pc:sldMk cId="0" sldId="284"/>
        </pc:sldMkLst>
        <pc:spChg chg="mod">
          <ac:chgData name="limengming" userId="0cf2b9b5-1681-4b1f-a174-bbaaf5bc0c71" providerId="ADAL" clId="{61082FB9-3F01-A94E-9B51-4C49F5218F92}" dt="2022-03-09T08:54:18.366" v="13397" actId="2711"/>
          <ac:spMkLst>
            <pc:docMk/>
            <pc:sldMk cId="0" sldId="284"/>
            <ac:spMk id="6" creationId="{00000000-0000-0000-0000-000000000000}"/>
          </ac:spMkLst>
        </pc:spChg>
        <pc:picChg chg="mod">
          <ac:chgData name="limengming" userId="0cf2b9b5-1681-4b1f-a174-bbaaf5bc0c71" providerId="ADAL" clId="{61082FB9-3F01-A94E-9B51-4C49F5218F92}" dt="2022-03-10T08:14:32.024" v="14617" actId="1035"/>
          <ac:picMkLst>
            <pc:docMk/>
            <pc:sldMk cId="0" sldId="284"/>
            <ac:picMk id="2" creationId="{00000000-0000-0000-0000-000000000000}"/>
          </ac:picMkLst>
        </pc:picChg>
        <pc:picChg chg="add del mod">
          <ac:chgData name="limengming" userId="0cf2b9b5-1681-4b1f-a174-bbaaf5bc0c71" providerId="ADAL" clId="{61082FB9-3F01-A94E-9B51-4C49F5218F92}" dt="2022-03-10T08:07:10.764" v="14542"/>
          <ac:picMkLst>
            <pc:docMk/>
            <pc:sldMk cId="0" sldId="284"/>
            <ac:picMk id="4" creationId="{C6CBC6A0-20EB-D843-B3EB-741AE0718863}"/>
          </ac:picMkLst>
        </pc:picChg>
      </pc:sldChg>
      <pc:sldChg chg="delSp modSp mod modNotesTx">
        <pc:chgData name="limengming" userId="0cf2b9b5-1681-4b1f-a174-bbaaf5bc0c71" providerId="ADAL" clId="{61082FB9-3F01-A94E-9B51-4C49F5218F92}" dt="2022-03-10T06:43:32.957" v="14152" actId="20577"/>
        <pc:sldMkLst>
          <pc:docMk/>
          <pc:sldMk cId="0" sldId="285"/>
        </pc:sldMkLst>
        <pc:spChg chg="mod">
          <ac:chgData name="limengming" userId="0cf2b9b5-1681-4b1f-a174-bbaaf5bc0c71" providerId="ADAL" clId="{61082FB9-3F01-A94E-9B51-4C49F5218F92}" dt="2022-03-10T06:43:32.957" v="14152" actId="20577"/>
          <ac:spMkLst>
            <pc:docMk/>
            <pc:sldMk cId="0" sldId="285"/>
            <ac:spMk id="6" creationId="{00000000-0000-0000-0000-000000000000}"/>
          </ac:spMkLst>
        </pc:spChg>
        <pc:spChg chg="mod">
          <ac:chgData name="limengming" userId="0cf2b9b5-1681-4b1f-a174-bbaaf5bc0c71" providerId="ADAL" clId="{61082FB9-3F01-A94E-9B51-4C49F5218F92}" dt="2022-03-10T06:43:08.369" v="14140" actId="20577"/>
          <ac:spMkLst>
            <pc:docMk/>
            <pc:sldMk cId="0" sldId="285"/>
            <ac:spMk id="7" creationId="{00000000-0000-0000-0000-000000000000}"/>
          </ac:spMkLst>
        </pc:spChg>
        <pc:spChg chg="mod">
          <ac:chgData name="limengming" userId="0cf2b9b5-1681-4b1f-a174-bbaaf5bc0c71" providerId="ADAL" clId="{61082FB9-3F01-A94E-9B51-4C49F5218F92}" dt="2022-03-10T06:43:13.622" v="14146" actId="20577"/>
          <ac:spMkLst>
            <pc:docMk/>
            <pc:sldMk cId="0" sldId="285"/>
            <ac:spMk id="18" creationId="{00000000-0000-0000-0000-000000000000}"/>
          </ac:spMkLst>
        </pc:spChg>
        <pc:inkChg chg="del">
          <ac:chgData name="limengming" userId="0cf2b9b5-1681-4b1f-a174-bbaaf5bc0c71" providerId="ADAL" clId="{61082FB9-3F01-A94E-9B51-4C49F5218F92}" dt="2022-03-10T06:42:38.744" v="14135" actId="478"/>
          <ac:inkMkLst>
            <pc:docMk/>
            <pc:sldMk cId="0" sldId="285"/>
            <ac:inkMk id="9" creationId="{00000000-0000-0000-0000-000000000000}"/>
          </ac:inkMkLst>
        </pc:inkChg>
      </pc:sldChg>
      <pc:sldChg chg="addSp delSp modSp mod modNotesTx">
        <pc:chgData name="limengming" userId="0cf2b9b5-1681-4b1f-a174-bbaaf5bc0c71" providerId="ADAL" clId="{61082FB9-3F01-A94E-9B51-4C49F5218F92}" dt="2022-03-10T08:15:50.873" v="14624" actId="14100"/>
        <pc:sldMkLst>
          <pc:docMk/>
          <pc:sldMk cId="0" sldId="286"/>
        </pc:sldMkLst>
        <pc:spChg chg="mod">
          <ac:chgData name="limengming" userId="0cf2b9b5-1681-4b1f-a174-bbaaf5bc0c71" providerId="ADAL" clId="{61082FB9-3F01-A94E-9B51-4C49F5218F92}" dt="2022-03-09T08:54:13.904" v="13396" actId="2711"/>
          <ac:spMkLst>
            <pc:docMk/>
            <pc:sldMk cId="0" sldId="286"/>
            <ac:spMk id="6" creationId="{00000000-0000-0000-0000-000000000000}"/>
          </ac:spMkLst>
        </pc:spChg>
        <pc:picChg chg="mod">
          <ac:chgData name="limengming" userId="0cf2b9b5-1681-4b1f-a174-bbaaf5bc0c71" providerId="ADAL" clId="{61082FB9-3F01-A94E-9B51-4C49F5218F92}" dt="2022-03-10T08:15:50.873" v="14624" actId="14100"/>
          <ac:picMkLst>
            <pc:docMk/>
            <pc:sldMk cId="0" sldId="286"/>
            <ac:picMk id="3" creationId="{00000000-0000-0000-0000-000000000000}"/>
          </ac:picMkLst>
        </pc:picChg>
        <pc:picChg chg="add del mod">
          <ac:chgData name="limengming" userId="0cf2b9b5-1681-4b1f-a174-bbaaf5bc0c71" providerId="ADAL" clId="{61082FB9-3F01-A94E-9B51-4C49F5218F92}" dt="2022-03-10T08:07:06.750" v="14540"/>
          <ac:picMkLst>
            <pc:docMk/>
            <pc:sldMk cId="0" sldId="286"/>
            <ac:picMk id="4" creationId="{C5946925-BD33-E841-B13A-479A62017BCD}"/>
          </ac:picMkLst>
        </pc:picChg>
      </pc:sldChg>
      <pc:sldChg chg="modSp mod modTransition modNotesTx">
        <pc:chgData name="limengming" userId="0cf2b9b5-1681-4b1f-a174-bbaaf5bc0c71" providerId="ADAL" clId="{61082FB9-3F01-A94E-9B51-4C49F5218F92}" dt="2022-03-10T08:06:43.457" v="14538" actId="20577"/>
        <pc:sldMkLst>
          <pc:docMk/>
          <pc:sldMk cId="0" sldId="287"/>
        </pc:sldMkLst>
        <pc:spChg chg="mod">
          <ac:chgData name="limengming" userId="0cf2b9b5-1681-4b1f-a174-bbaaf5bc0c71" providerId="ADAL" clId="{61082FB9-3F01-A94E-9B51-4C49F5218F92}" dt="2022-03-09T08:52:15.273" v="13382" actId="2711"/>
          <ac:spMkLst>
            <pc:docMk/>
            <pc:sldMk cId="0" sldId="287"/>
            <ac:spMk id="6" creationId="{00000000-0000-0000-0000-000000000000}"/>
          </ac:spMkLst>
        </pc:spChg>
      </pc:sldChg>
      <pc:sldChg chg="addSp delSp modSp mod modNotesTx">
        <pc:chgData name="limengming" userId="0cf2b9b5-1681-4b1f-a174-bbaaf5bc0c71" providerId="ADAL" clId="{61082FB9-3F01-A94E-9B51-4C49F5218F92}" dt="2022-03-11T01:30:30.754" v="16415" actId="20577"/>
        <pc:sldMkLst>
          <pc:docMk/>
          <pc:sldMk cId="0" sldId="288"/>
        </pc:sldMkLst>
        <pc:spChg chg="mod">
          <ac:chgData name="limengming" userId="0cf2b9b5-1681-4b1f-a174-bbaaf5bc0c71" providerId="ADAL" clId="{61082FB9-3F01-A94E-9B51-4C49F5218F92}" dt="2022-03-09T08:52:28.845" v="13384" actId="2711"/>
          <ac:spMkLst>
            <pc:docMk/>
            <pc:sldMk cId="0" sldId="288"/>
            <ac:spMk id="6" creationId="{00000000-0000-0000-0000-000000000000}"/>
          </ac:spMkLst>
        </pc:spChg>
        <pc:cxnChg chg="del">
          <ac:chgData name="limengming" userId="0cf2b9b5-1681-4b1f-a174-bbaaf5bc0c71" providerId="ADAL" clId="{61082FB9-3F01-A94E-9B51-4C49F5218F92}" dt="2022-03-10T08:10:30.347" v="14561" actId="478"/>
          <ac:cxnSpMkLst>
            <pc:docMk/>
            <pc:sldMk cId="0" sldId="288"/>
            <ac:cxnSpMk id="17" creationId="{00000000-0000-0000-0000-000000000000}"/>
          </ac:cxnSpMkLst>
        </pc:cxnChg>
        <pc:cxnChg chg="add mod">
          <ac:chgData name="limengming" userId="0cf2b9b5-1681-4b1f-a174-bbaaf5bc0c71" providerId="ADAL" clId="{61082FB9-3F01-A94E-9B51-4C49F5218F92}" dt="2022-03-10T08:10:41.462" v="14562"/>
          <ac:cxnSpMkLst>
            <pc:docMk/>
            <pc:sldMk cId="0" sldId="288"/>
            <ac:cxnSpMk id="21" creationId="{AFF63A7E-18E8-1944-A05A-7F4DD940E75E}"/>
          </ac:cxnSpMkLst>
        </pc:cxnChg>
      </pc:sldChg>
      <pc:sldChg chg="modSp mod modNotesTx">
        <pc:chgData name="limengming" userId="0cf2b9b5-1681-4b1f-a174-bbaaf5bc0c71" providerId="ADAL" clId="{61082FB9-3F01-A94E-9B51-4C49F5218F92}" dt="2022-03-11T01:28:15.432" v="16360" actId="20577"/>
        <pc:sldMkLst>
          <pc:docMk/>
          <pc:sldMk cId="0" sldId="289"/>
        </pc:sldMkLst>
        <pc:spChg chg="mod">
          <ac:chgData name="limengming" userId="0cf2b9b5-1681-4b1f-a174-bbaaf5bc0c71" providerId="ADAL" clId="{61082FB9-3F01-A94E-9B51-4C49F5218F92}" dt="2022-03-10T06:37:39.891" v="14106" actId="20577"/>
          <ac:spMkLst>
            <pc:docMk/>
            <pc:sldMk cId="0" sldId="289"/>
            <ac:spMk id="6" creationId="{00000000-0000-0000-0000-000000000000}"/>
          </ac:spMkLst>
        </pc:spChg>
        <pc:spChg chg="mod">
          <ac:chgData name="limengming" userId="0cf2b9b5-1681-4b1f-a174-bbaaf5bc0c71" providerId="ADAL" clId="{61082FB9-3F01-A94E-9B51-4C49F5218F92}" dt="2022-03-09T08:51:28.194" v="13376" actId="2711"/>
          <ac:spMkLst>
            <pc:docMk/>
            <pc:sldMk cId="0" sldId="289"/>
            <ac:spMk id="15" creationId="{00000000-0000-0000-0000-000000000000}"/>
          </ac:spMkLst>
        </pc:spChg>
        <pc:spChg chg="mod">
          <ac:chgData name="limengming" userId="0cf2b9b5-1681-4b1f-a174-bbaaf5bc0c71" providerId="ADAL" clId="{61082FB9-3F01-A94E-9B51-4C49F5218F92}" dt="2022-03-09T08:51:39.791" v="13378" actId="2711"/>
          <ac:spMkLst>
            <pc:docMk/>
            <pc:sldMk cId="0" sldId="289"/>
            <ac:spMk id="37" creationId="{00000000-0000-0000-0000-000000000000}"/>
          </ac:spMkLst>
        </pc:spChg>
        <pc:spChg chg="mod">
          <ac:chgData name="limengming" userId="0cf2b9b5-1681-4b1f-a174-bbaaf5bc0c71" providerId="ADAL" clId="{61082FB9-3F01-A94E-9B51-4C49F5218F92}" dt="2022-03-09T08:51:45.127" v="13379" actId="2711"/>
          <ac:spMkLst>
            <pc:docMk/>
            <pc:sldMk cId="0" sldId="289"/>
            <ac:spMk id="39" creationId="{00000000-0000-0000-0000-000000000000}"/>
          </ac:spMkLst>
        </pc:spChg>
      </pc:sldChg>
      <pc:sldChg chg="modSp mod modNotesTx">
        <pc:chgData name="limengming" userId="0cf2b9b5-1681-4b1f-a174-bbaaf5bc0c71" providerId="ADAL" clId="{61082FB9-3F01-A94E-9B51-4C49F5218F92}" dt="2022-03-11T01:31:35.703" v="16454" actId="20577"/>
        <pc:sldMkLst>
          <pc:docMk/>
          <pc:sldMk cId="0" sldId="290"/>
        </pc:sldMkLst>
        <pc:spChg chg="mod">
          <ac:chgData name="limengming" userId="0cf2b9b5-1681-4b1f-a174-bbaaf5bc0c71" providerId="ADAL" clId="{61082FB9-3F01-A94E-9B51-4C49F5218F92}" dt="2022-03-09T08:52:57.063" v="13385" actId="2711"/>
          <ac:spMkLst>
            <pc:docMk/>
            <pc:sldMk cId="0" sldId="290"/>
            <ac:spMk id="6" creationId="{00000000-0000-0000-0000-000000000000}"/>
          </ac:spMkLst>
        </pc:spChg>
      </pc:sldChg>
      <pc:sldChg chg="modSp mod modNotesTx">
        <pc:chgData name="limengming" userId="0cf2b9b5-1681-4b1f-a174-bbaaf5bc0c71" providerId="ADAL" clId="{61082FB9-3F01-A94E-9B51-4C49F5218F92}" dt="2022-03-09T08:52:21.345" v="13383" actId="2711"/>
        <pc:sldMkLst>
          <pc:docMk/>
          <pc:sldMk cId="0" sldId="291"/>
        </pc:sldMkLst>
        <pc:spChg chg="mod">
          <ac:chgData name="limengming" userId="0cf2b9b5-1681-4b1f-a174-bbaaf5bc0c71" providerId="ADAL" clId="{61082FB9-3F01-A94E-9B51-4C49F5218F92}" dt="2022-03-09T08:52:21.345" v="13383" actId="2711"/>
          <ac:spMkLst>
            <pc:docMk/>
            <pc:sldMk cId="0" sldId="291"/>
            <ac:spMk id="6" creationId="{00000000-0000-0000-0000-000000000000}"/>
          </ac:spMkLst>
        </pc:spChg>
      </pc:sldChg>
      <pc:sldChg chg="modSp mod modNotesTx">
        <pc:chgData name="limengming" userId="0cf2b9b5-1681-4b1f-a174-bbaaf5bc0c71" providerId="ADAL" clId="{61082FB9-3F01-A94E-9B51-4C49F5218F92}" dt="2022-03-11T01:34:46.596" v="16566" actId="20577"/>
        <pc:sldMkLst>
          <pc:docMk/>
          <pc:sldMk cId="0" sldId="292"/>
        </pc:sldMkLst>
        <pc:spChg chg="mod">
          <ac:chgData name="limengming" userId="0cf2b9b5-1681-4b1f-a174-bbaaf5bc0c71" providerId="ADAL" clId="{61082FB9-3F01-A94E-9B51-4C49F5218F92}" dt="2022-03-09T08:53:25.428" v="13389" actId="2711"/>
          <ac:spMkLst>
            <pc:docMk/>
            <pc:sldMk cId="0" sldId="292"/>
            <ac:spMk id="6" creationId="{00000000-0000-0000-0000-000000000000}"/>
          </ac:spMkLst>
        </pc:spChg>
      </pc:sldChg>
      <pc:sldChg chg="addSp delSp modSp mod modNotesTx">
        <pc:chgData name="limengming" userId="0cf2b9b5-1681-4b1f-a174-bbaaf5bc0c71" providerId="ADAL" clId="{61082FB9-3F01-A94E-9B51-4C49F5218F92}" dt="2022-03-11T01:35:55.201" v="16648" actId="20577"/>
        <pc:sldMkLst>
          <pc:docMk/>
          <pc:sldMk cId="0" sldId="294"/>
        </pc:sldMkLst>
        <pc:spChg chg="add del mod">
          <ac:chgData name="limengming" userId="0cf2b9b5-1681-4b1f-a174-bbaaf5bc0c71" providerId="ADAL" clId="{61082FB9-3F01-A94E-9B51-4C49F5218F92}" dt="2022-03-09T08:54:01.312" v="13394" actId="478"/>
          <ac:spMkLst>
            <pc:docMk/>
            <pc:sldMk cId="0" sldId="294"/>
            <ac:spMk id="2" creationId="{0C8258B3-3D85-2341-9F9F-B3C21051C4DD}"/>
          </ac:spMkLst>
        </pc:spChg>
        <pc:spChg chg="mod">
          <ac:chgData name="limengming" userId="0cf2b9b5-1681-4b1f-a174-bbaaf5bc0c71" providerId="ADAL" clId="{61082FB9-3F01-A94E-9B51-4C49F5218F92}" dt="2022-03-09T08:53:31.996" v="13390" actId="2711"/>
          <ac:spMkLst>
            <pc:docMk/>
            <pc:sldMk cId="0" sldId="294"/>
            <ac:spMk id="6" creationId="{00000000-0000-0000-0000-000000000000}"/>
          </ac:spMkLst>
        </pc:spChg>
        <pc:spChg chg="mod">
          <ac:chgData name="limengming" userId="0cf2b9b5-1681-4b1f-a174-bbaaf5bc0c71" providerId="ADAL" clId="{61082FB9-3F01-A94E-9B51-4C49F5218F92}" dt="2022-03-09T08:53:44.034" v="13392" actId="2711"/>
          <ac:spMkLst>
            <pc:docMk/>
            <pc:sldMk cId="0" sldId="294"/>
            <ac:spMk id="9" creationId="{00000000-0000-0000-0000-000000000000}"/>
          </ac:spMkLst>
        </pc:spChg>
        <pc:spChg chg="mod">
          <ac:chgData name="limengming" userId="0cf2b9b5-1681-4b1f-a174-bbaaf5bc0c71" providerId="ADAL" clId="{61082FB9-3F01-A94E-9B51-4C49F5218F92}" dt="2022-03-09T08:53:36.153" v="13391" actId="2711"/>
          <ac:spMkLst>
            <pc:docMk/>
            <pc:sldMk cId="0" sldId="294"/>
            <ac:spMk id="15" creationId="{00000000-0000-0000-0000-000000000000}"/>
          </ac:spMkLst>
        </pc:spChg>
      </pc:sldChg>
      <pc:sldChg chg="modSp mod modNotesTx">
        <pc:chgData name="limengming" userId="0cf2b9b5-1681-4b1f-a174-bbaaf5bc0c71" providerId="ADAL" clId="{61082FB9-3F01-A94E-9B51-4C49F5218F92}" dt="2022-03-11T01:17:39.042" v="16031" actId="20577"/>
        <pc:sldMkLst>
          <pc:docMk/>
          <pc:sldMk cId="0" sldId="296"/>
        </pc:sldMkLst>
        <pc:spChg chg="mod">
          <ac:chgData name="limengming" userId="0cf2b9b5-1681-4b1f-a174-bbaaf5bc0c71" providerId="ADAL" clId="{61082FB9-3F01-A94E-9B51-4C49F5218F92}" dt="2022-03-09T08:46:26.405" v="13351" actId="2711"/>
          <ac:spMkLst>
            <pc:docMk/>
            <pc:sldMk cId="0" sldId="296"/>
            <ac:spMk id="6" creationId="{00000000-0000-0000-0000-000000000000}"/>
          </ac:spMkLst>
        </pc:spChg>
        <pc:spChg chg="mod">
          <ac:chgData name="limengming" userId="0cf2b9b5-1681-4b1f-a174-bbaaf5bc0c71" providerId="ADAL" clId="{61082FB9-3F01-A94E-9B51-4C49F5218F92}" dt="2022-03-10T08:03:25.130" v="14460" actId="20577"/>
          <ac:spMkLst>
            <pc:docMk/>
            <pc:sldMk cId="0" sldId="296"/>
            <ac:spMk id="11"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29"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30"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85"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86"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87"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88"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89"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0"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1"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2"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3"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4"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5"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8"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99"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104"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105"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106" creationId="{00000000-0000-0000-0000-000000000000}"/>
          </ac:spMkLst>
        </pc:spChg>
        <pc:spChg chg="mod">
          <ac:chgData name="limengming" userId="0cf2b9b5-1681-4b1f-a174-bbaaf5bc0c71" providerId="ADAL" clId="{61082FB9-3F01-A94E-9B51-4C49F5218F92}" dt="2022-03-10T08:04:53.100" v="14462" actId="1076"/>
          <ac:spMkLst>
            <pc:docMk/>
            <pc:sldMk cId="0" sldId="296"/>
            <ac:spMk id="107" creationId="{00000000-0000-0000-0000-000000000000}"/>
          </ac:spMkLst>
        </pc:spChg>
        <pc:cxnChg chg="mod">
          <ac:chgData name="limengming" userId="0cf2b9b5-1681-4b1f-a174-bbaaf5bc0c71" providerId="ADAL" clId="{61082FB9-3F01-A94E-9B51-4C49F5218F92}" dt="2022-03-10T08:04:53.100" v="14462" actId="1076"/>
          <ac:cxnSpMkLst>
            <pc:docMk/>
            <pc:sldMk cId="0" sldId="296"/>
            <ac:cxnSpMk id="31"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32"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33"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96"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97"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100"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101" creationId="{00000000-0000-0000-0000-000000000000}"/>
          </ac:cxnSpMkLst>
        </pc:cxnChg>
        <pc:cxnChg chg="mod">
          <ac:chgData name="limengming" userId="0cf2b9b5-1681-4b1f-a174-bbaaf5bc0c71" providerId="ADAL" clId="{61082FB9-3F01-A94E-9B51-4C49F5218F92}" dt="2022-03-10T08:04:53.100" v="14462" actId="1076"/>
          <ac:cxnSpMkLst>
            <pc:docMk/>
            <pc:sldMk cId="0" sldId="296"/>
            <ac:cxnSpMk id="102" creationId="{00000000-0000-0000-0000-000000000000}"/>
          </ac:cxnSpMkLst>
        </pc:cxnChg>
      </pc:sldChg>
      <pc:sldChg chg="modSp mod modNotesTx">
        <pc:chgData name="limengming" userId="0cf2b9b5-1681-4b1f-a174-bbaaf5bc0c71" providerId="ADAL" clId="{61082FB9-3F01-A94E-9B51-4C49F5218F92}" dt="2022-03-11T01:38:00.169" v="16660" actId="20577"/>
        <pc:sldMkLst>
          <pc:docMk/>
          <pc:sldMk cId="0" sldId="297"/>
        </pc:sldMkLst>
        <pc:spChg chg="mod">
          <ac:chgData name="limengming" userId="0cf2b9b5-1681-4b1f-a174-bbaaf5bc0c71" providerId="ADAL" clId="{61082FB9-3F01-A94E-9B51-4C49F5218F92}" dt="2022-03-09T08:54:43.454" v="13399" actId="2711"/>
          <ac:spMkLst>
            <pc:docMk/>
            <pc:sldMk cId="0" sldId="297"/>
            <ac:spMk id="5" creationId="{00000000-0000-0000-0000-000000000000}"/>
          </ac:spMkLst>
        </pc:spChg>
        <pc:spChg chg="mod">
          <ac:chgData name="limengming" userId="0cf2b9b5-1681-4b1f-a174-bbaaf5bc0c71" providerId="ADAL" clId="{61082FB9-3F01-A94E-9B51-4C49F5218F92}" dt="2022-03-09T08:54:39.141" v="13398" actId="2711"/>
          <ac:spMkLst>
            <pc:docMk/>
            <pc:sldMk cId="0" sldId="297"/>
            <ac:spMk id="6" creationId="{00000000-0000-0000-0000-000000000000}"/>
          </ac:spMkLst>
        </pc:spChg>
      </pc:sldChg>
      <pc:sldChg chg="del modNotesTx">
        <pc:chgData name="limengming" userId="0cf2b9b5-1681-4b1f-a174-bbaaf5bc0c71" providerId="ADAL" clId="{61082FB9-3F01-A94E-9B51-4C49F5218F92}" dt="2022-03-09T08:41:42.575" v="13166" actId="2696"/>
        <pc:sldMkLst>
          <pc:docMk/>
          <pc:sldMk cId="0" sldId="298"/>
        </pc:sldMkLst>
      </pc:sldChg>
      <pc:sldChg chg="addSp delSp modSp mod modNotesTx">
        <pc:chgData name="limengming" userId="0cf2b9b5-1681-4b1f-a174-bbaaf5bc0c71" providerId="ADAL" clId="{61082FB9-3F01-A94E-9B51-4C49F5218F92}" dt="2022-03-11T01:40:24.229" v="16799" actId="20577"/>
        <pc:sldMkLst>
          <pc:docMk/>
          <pc:sldMk cId="0" sldId="299"/>
        </pc:sldMkLst>
        <pc:spChg chg="mod">
          <ac:chgData name="limengming" userId="0cf2b9b5-1681-4b1f-a174-bbaaf5bc0c71" providerId="ADAL" clId="{61082FB9-3F01-A94E-9B51-4C49F5218F92}" dt="2022-03-10T08:29:41.978" v="14656" actId="20577"/>
          <ac:spMkLst>
            <pc:docMk/>
            <pc:sldMk cId="0" sldId="299"/>
            <ac:spMk id="5" creationId="{00000000-0000-0000-0000-000000000000}"/>
          </ac:spMkLst>
        </pc:spChg>
        <pc:spChg chg="mod">
          <ac:chgData name="limengming" userId="0cf2b9b5-1681-4b1f-a174-bbaaf5bc0c71" providerId="ADAL" clId="{61082FB9-3F01-A94E-9B51-4C49F5218F92}" dt="2022-03-09T08:54:52.637" v="13401" actId="2711"/>
          <ac:spMkLst>
            <pc:docMk/>
            <pc:sldMk cId="0" sldId="299"/>
            <ac:spMk id="6" creationId="{00000000-0000-0000-0000-000000000000}"/>
          </ac:spMkLst>
        </pc:spChg>
        <pc:picChg chg="add mod">
          <ac:chgData name="limengming" userId="0cf2b9b5-1681-4b1f-a174-bbaaf5bc0c71" providerId="ADAL" clId="{61082FB9-3F01-A94E-9B51-4C49F5218F92}" dt="2022-03-10T08:30:30.209" v="14674" actId="1036"/>
          <ac:picMkLst>
            <pc:docMk/>
            <pc:sldMk cId="0" sldId="299"/>
            <ac:picMk id="3" creationId="{ABBAA0B1-01F1-0B43-8FC0-3D90483004A4}"/>
          </ac:picMkLst>
        </pc:picChg>
        <pc:picChg chg="del mod">
          <ac:chgData name="limengming" userId="0cf2b9b5-1681-4b1f-a174-bbaaf5bc0c71" providerId="ADAL" clId="{61082FB9-3F01-A94E-9B51-4C49F5218F92}" dt="2022-03-10T08:30:25.428" v="14660" actId="478"/>
          <ac:picMkLst>
            <pc:docMk/>
            <pc:sldMk cId="0" sldId="299"/>
            <ac:picMk id="4" creationId="{00000000-0000-0000-0000-000000000000}"/>
          </ac:picMkLst>
        </pc:picChg>
      </pc:sldChg>
      <pc:sldChg chg="add del">
        <pc:chgData name="limengming" userId="0cf2b9b5-1681-4b1f-a174-bbaaf5bc0c71" providerId="ADAL" clId="{61082FB9-3F01-A94E-9B51-4C49F5218F92}" dt="2022-03-08T10:27:59.670" v="5841" actId="2696"/>
        <pc:sldMkLst>
          <pc:docMk/>
          <pc:sldMk cId="1816010399" sldId="300"/>
        </pc:sldMkLst>
      </pc:sldChg>
      <pc:sldChg chg="addSp delSp modSp new del mod">
        <pc:chgData name="limengming" userId="0cf2b9b5-1681-4b1f-a174-bbaaf5bc0c71" providerId="ADAL" clId="{61082FB9-3F01-A94E-9B51-4C49F5218F92}" dt="2022-03-10T08:31:46.394" v="14718" actId="2696"/>
        <pc:sldMkLst>
          <pc:docMk/>
          <pc:sldMk cId="2192001406" sldId="300"/>
        </pc:sldMkLst>
        <pc:spChg chg="mod">
          <ac:chgData name="limengming" userId="0cf2b9b5-1681-4b1f-a174-bbaaf5bc0c71" providerId="ADAL" clId="{61082FB9-3F01-A94E-9B51-4C49F5218F92}" dt="2022-03-10T08:31:33.633" v="14715" actId="21"/>
          <ac:spMkLst>
            <pc:docMk/>
            <pc:sldMk cId="2192001406" sldId="300"/>
            <ac:spMk id="2" creationId="{299C903F-4069-014A-B54F-35F2D782FC4B}"/>
          </ac:spMkLst>
        </pc:spChg>
        <pc:picChg chg="add del mod">
          <ac:chgData name="limengming" userId="0cf2b9b5-1681-4b1f-a174-bbaaf5bc0c71" providerId="ADAL" clId="{61082FB9-3F01-A94E-9B51-4C49F5218F92}" dt="2022-03-10T08:31:43.738" v="14717" actId="21"/>
          <ac:picMkLst>
            <pc:docMk/>
            <pc:sldMk cId="2192001406" sldId="300"/>
            <ac:picMk id="4" creationId="{5E5D2E12-66FB-A049-A61B-19D54AC9A829}"/>
          </ac:picMkLst>
        </pc:picChg>
      </pc:sldChg>
      <pc:sldChg chg="modSp new mod modNotesTx">
        <pc:chgData name="limengming" userId="0cf2b9b5-1681-4b1f-a174-bbaaf5bc0c71" providerId="ADAL" clId="{61082FB9-3F01-A94E-9B51-4C49F5218F92}" dt="2022-03-11T01:40:28.101" v="16810" actId="20577"/>
        <pc:sldMkLst>
          <pc:docMk/>
          <pc:sldMk cId="1826559458" sldId="301"/>
        </pc:sldMkLst>
        <pc:spChg chg="mod">
          <ac:chgData name="limengming" userId="0cf2b9b5-1681-4b1f-a174-bbaaf5bc0c71" providerId="ADAL" clId="{61082FB9-3F01-A94E-9B51-4C49F5218F92}" dt="2022-03-11T00:54:16.008" v="15490" actId="113"/>
          <ac:spMkLst>
            <pc:docMk/>
            <pc:sldMk cId="1826559458" sldId="301"/>
            <ac:spMk id="2" creationId="{BAD4B205-7438-F54F-A145-6D701F1DFB1D}"/>
          </ac:spMkLst>
        </pc:spChg>
        <pc:spChg chg="mod">
          <ac:chgData name="limengming" userId="0cf2b9b5-1681-4b1f-a174-bbaaf5bc0c71" providerId="ADAL" clId="{61082FB9-3F01-A94E-9B51-4C49F5218F92}" dt="2022-03-11T01:08:21.333" v="15916" actId="20577"/>
          <ac:spMkLst>
            <pc:docMk/>
            <pc:sldMk cId="1826559458" sldId="301"/>
            <ac:spMk id="3" creationId="{D5F829C5-C95B-BB44-A37B-53AAB13322A0}"/>
          </ac:spMkLst>
        </pc:spChg>
      </pc:sldChg>
      <pc:sldChg chg="addSp delSp modSp add mod ord modNotesTx">
        <pc:chgData name="limengming" userId="0cf2b9b5-1681-4b1f-a174-bbaaf5bc0c71" providerId="ADAL" clId="{61082FB9-3F01-A94E-9B51-4C49F5218F92}" dt="2022-03-11T00:51:00.735" v="15481" actId="1076"/>
        <pc:sldMkLst>
          <pc:docMk/>
          <pc:sldMk cId="59280779" sldId="302"/>
        </pc:sldMkLst>
        <pc:spChg chg="add mod">
          <ac:chgData name="limengming" userId="0cf2b9b5-1681-4b1f-a174-bbaaf5bc0c71" providerId="ADAL" clId="{61082FB9-3F01-A94E-9B51-4C49F5218F92}" dt="2022-03-11T00:51:00.735" v="15481" actId="1076"/>
          <ac:spMkLst>
            <pc:docMk/>
            <pc:sldMk cId="59280779" sldId="302"/>
            <ac:spMk id="2" creationId="{E60B8251-9F1D-794D-B963-BEDFBAD9A5E9}"/>
          </ac:spMkLst>
        </pc:spChg>
        <pc:spChg chg="mod">
          <ac:chgData name="limengming" userId="0cf2b9b5-1681-4b1f-a174-bbaaf5bc0c71" providerId="ADAL" clId="{61082FB9-3F01-A94E-9B51-4C49F5218F92}" dt="2022-03-10T08:51:23.300" v="14898" actId="20577"/>
          <ac:spMkLst>
            <pc:docMk/>
            <pc:sldMk cId="59280779" sldId="302"/>
            <ac:spMk id="6" creationId="{00000000-0000-0000-0000-000000000000}"/>
          </ac:spMkLst>
        </pc:spChg>
        <pc:spChg chg="mod">
          <ac:chgData name="limengming" userId="0cf2b9b5-1681-4b1f-a174-bbaaf5bc0c71" providerId="ADAL" clId="{61082FB9-3F01-A94E-9B51-4C49F5218F92}" dt="2022-03-10T08:53:47.046" v="14949" actId="20577"/>
          <ac:spMkLst>
            <pc:docMk/>
            <pc:sldMk cId="59280779" sldId="302"/>
            <ac:spMk id="11" creationId="{00000000-0000-0000-0000-000000000000}"/>
          </ac:spMkLst>
        </pc:spChg>
        <pc:picChg chg="add mod">
          <ac:chgData name="limengming" userId="0cf2b9b5-1681-4b1f-a174-bbaaf5bc0c71" providerId="ADAL" clId="{61082FB9-3F01-A94E-9B51-4C49F5218F92}" dt="2022-03-10T09:38:31.468" v="15430" actId="1035"/>
          <ac:picMkLst>
            <pc:docMk/>
            <pc:sldMk cId="59280779" sldId="302"/>
            <ac:picMk id="7" creationId="{B8EFD809-FBDF-1148-A20B-2F2D1CF25C5B}"/>
          </ac:picMkLst>
        </pc:picChg>
        <pc:picChg chg="del">
          <ac:chgData name="limengming" userId="0cf2b9b5-1681-4b1f-a174-bbaaf5bc0c71" providerId="ADAL" clId="{61082FB9-3F01-A94E-9B51-4C49F5218F92}" dt="2022-03-10T08:31:49.778" v="14719" actId="478"/>
          <ac:picMkLst>
            <pc:docMk/>
            <pc:sldMk cId="59280779" sldId="302"/>
            <ac:picMk id="12" creationId="{00000000-0000-0000-0000-000000000000}"/>
          </ac:picMkLst>
        </pc:picChg>
        <pc:picChg chg="del">
          <ac:chgData name="limengming" userId="0cf2b9b5-1681-4b1f-a174-bbaaf5bc0c71" providerId="ADAL" clId="{61082FB9-3F01-A94E-9B51-4C49F5218F92}" dt="2022-03-10T08:31:49.778" v="14719" actId="478"/>
          <ac:picMkLst>
            <pc:docMk/>
            <pc:sldMk cId="59280779" sldId="302"/>
            <ac:picMk id="13" creationId="{00000000-0000-0000-0000-000000000000}"/>
          </ac:picMkLst>
        </pc:picChg>
        <pc:picChg chg="del">
          <ac:chgData name="limengming" userId="0cf2b9b5-1681-4b1f-a174-bbaaf5bc0c71" providerId="ADAL" clId="{61082FB9-3F01-A94E-9B51-4C49F5218F92}" dt="2022-03-10T08:31:49.778" v="14719" actId="478"/>
          <ac:picMkLst>
            <pc:docMk/>
            <pc:sldMk cId="59280779" sldId="302"/>
            <ac:picMk id="14" creationId="{00000000-0000-0000-0000-000000000000}"/>
          </ac:picMkLst>
        </pc:picChg>
      </pc:sldChg>
    </pc:docChg>
  </pc:docChgLst>
  <pc:docChgLst>
    <pc:chgData name="limengming" userId="0cf2b9b5-1681-4b1f-a174-bbaaf5bc0c71" providerId="ADAL" clId="{F867D904-128E-44E7-AFCD-49EE0BDDC0F2}"/>
    <pc:docChg chg="undo custSel modSld">
      <pc:chgData name="limengming" userId="0cf2b9b5-1681-4b1f-a174-bbaaf5bc0c71" providerId="ADAL" clId="{F867D904-128E-44E7-AFCD-49EE0BDDC0F2}" dt="2022-03-07T13:04:34.882" v="1113" actId="20577"/>
      <pc:docMkLst>
        <pc:docMk/>
      </pc:docMkLst>
      <pc:sldChg chg="modNotesTx">
        <pc:chgData name="limengming" userId="0cf2b9b5-1681-4b1f-a174-bbaaf5bc0c71" providerId="ADAL" clId="{F867D904-128E-44E7-AFCD-49EE0BDDC0F2}" dt="2022-03-07T12:31:02.720" v="46" actId="20577"/>
        <pc:sldMkLst>
          <pc:docMk/>
          <pc:sldMk cId="0" sldId="256"/>
        </pc:sldMkLst>
      </pc:sldChg>
      <pc:sldChg chg="modNotesTx">
        <pc:chgData name="limengming" userId="0cf2b9b5-1681-4b1f-a174-bbaaf5bc0c71" providerId="ADAL" clId="{F867D904-128E-44E7-AFCD-49EE0BDDC0F2}" dt="2022-03-07T13:04:34.882" v="1113" actId="20577"/>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E2FC6-E1D6-48A7-8375-F9B880ED39AD}" type="datetimeFigureOut">
              <a:rPr lang="zh-CN" altLang="en-US" smtClean="0"/>
              <a:t>2022/3/11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93654-4EBA-4581-BDC7-37ADC1036BF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Hi, my name is Mengming Li. I’m a second year master student at Zhejiang University. “Hi, I’m </a:t>
            </a:r>
            <a:r>
              <a:rPr lang="en-US" altLang="zh-CN" dirty="0" err="1"/>
              <a:t>Chenlu</a:t>
            </a:r>
            <a:r>
              <a:rPr lang="en-US" altLang="zh-CN" dirty="0"/>
              <a:t> Miao, I’m a first year master student at Zhejiang University”. Today, we will present </a:t>
            </a:r>
            <a:r>
              <a:rPr lang="en-US" altLang="zh-CN" sz="1200" b="0" i="0" u="none" strike="noStrike" baseline="0" dirty="0" err="1">
                <a:solidFill>
                  <a:srgbClr val="000000"/>
                </a:solidFill>
                <a:latin typeface="Cambria" panose="02040503050406030204" pitchFamily="18" charset="0"/>
                <a:ea typeface="Cambria" panose="02040503050406030204" pitchFamily="18" charset="0"/>
              </a:rPr>
              <a:t>unXpec</a:t>
            </a:r>
            <a:r>
              <a:rPr lang="en-US" altLang="zh-CN" sz="1200" b="0" i="0" u="none" strike="noStrike" baseline="0" dirty="0">
                <a:solidFill>
                  <a:srgbClr val="000000"/>
                </a:solidFill>
                <a:latin typeface="Cambria" panose="02040503050406030204" pitchFamily="18" charset="0"/>
                <a:ea typeface="Cambria" panose="02040503050406030204" pitchFamily="18" charset="0"/>
              </a:rPr>
              <a:t>: Breaking Undo-based Safe Speculation. This work is done with my collaborator </a:t>
            </a:r>
            <a:r>
              <a:rPr lang="en-US" altLang="zh-CN" sz="1200" b="0" i="0" u="none" strike="noStrike" baseline="0" dirty="0" err="1">
                <a:solidFill>
                  <a:srgbClr val="000000"/>
                </a:solidFill>
                <a:latin typeface="Cambria" panose="02040503050406030204" pitchFamily="18" charset="0"/>
                <a:ea typeface="Cambria" panose="02040503050406030204" pitchFamily="18" charset="0"/>
              </a:rPr>
              <a:t>Chenlu</a:t>
            </a:r>
            <a:r>
              <a:rPr lang="en-US" altLang="zh-CN" sz="1200" b="0" i="0" u="none" strike="noStrike" baseline="0" dirty="0">
                <a:solidFill>
                  <a:srgbClr val="000000"/>
                </a:solidFill>
                <a:latin typeface="Cambria" panose="02040503050406030204" pitchFamily="18" charset="0"/>
                <a:ea typeface="Cambria" panose="02040503050406030204" pitchFamily="18" charset="0"/>
              </a:rPr>
              <a:t> Miao, </a:t>
            </a:r>
            <a:r>
              <a:rPr lang="en-US" altLang="zh-CN" sz="1200" b="0" i="0" u="none" strike="noStrike" baseline="0" dirty="0" err="1">
                <a:solidFill>
                  <a:srgbClr val="000000"/>
                </a:solidFill>
                <a:latin typeface="Cambria" panose="02040503050406030204" pitchFamily="18" charset="0"/>
                <a:ea typeface="Cambria" panose="02040503050406030204" pitchFamily="18" charset="0"/>
              </a:rPr>
              <a:t>Yilong</a:t>
            </a:r>
            <a:r>
              <a:rPr lang="en-US" altLang="zh-CN" sz="1200" b="0" i="0" u="none" strike="noStrike" baseline="0" dirty="0">
                <a:solidFill>
                  <a:srgbClr val="000000"/>
                </a:solidFill>
                <a:latin typeface="Cambria" panose="02040503050406030204" pitchFamily="18" charset="0"/>
                <a:ea typeface="Cambria" panose="02040503050406030204" pitchFamily="18" charset="0"/>
              </a:rPr>
              <a:t> Yang and my advisor Kai Bu at Zhejiang university. Basically, we come up with a new variant of speculative execution attack targeting the undo-based safe speculation.  Our attack shows that the undo-based defenses may be exploited to form the</a:t>
            </a:r>
            <a:r>
              <a:rPr lang="zh-CN" altLang="en-US" sz="1200" b="0" i="0" u="none" strike="noStrike" baseline="0" dirty="0">
                <a:solidFill>
                  <a:srgbClr val="000000"/>
                </a:solidFill>
                <a:latin typeface="Cambria" panose="02040503050406030204" pitchFamily="18" charset="0"/>
                <a:ea typeface="Cambria" panose="02040503050406030204" pitchFamily="18" charset="0"/>
              </a:rPr>
              <a:t> </a:t>
            </a:r>
            <a:r>
              <a:rPr lang="en-US" altLang="zh-CN" sz="1200" b="0" i="0" u="none" strike="noStrike" baseline="0" dirty="0">
                <a:solidFill>
                  <a:srgbClr val="000000"/>
                </a:solidFill>
                <a:latin typeface="Cambria" panose="02040503050406030204" pitchFamily="18" charset="0"/>
                <a:ea typeface="Cambria" panose="02040503050406030204" pitchFamily="18" charset="0"/>
              </a:rPr>
              <a:t>new timing channel and leak secrets. Simply repairing it would make</a:t>
            </a:r>
            <a:r>
              <a:rPr lang="zh-CN" altLang="en-US" sz="1200" b="0" i="0" u="none" strike="noStrike" baseline="0" dirty="0">
                <a:solidFill>
                  <a:srgbClr val="000000"/>
                </a:solidFill>
                <a:latin typeface="Cambria" panose="02040503050406030204" pitchFamily="18" charset="0"/>
                <a:ea typeface="Cambria" panose="02040503050406030204" pitchFamily="18" charset="0"/>
              </a:rPr>
              <a:t> </a:t>
            </a:r>
            <a:r>
              <a:rPr lang="en-US" altLang="zh-CN" sz="1200" b="0" i="0" u="none" strike="noStrike" baseline="0" dirty="0">
                <a:solidFill>
                  <a:srgbClr val="000000"/>
                </a:solidFill>
                <a:latin typeface="Cambria" panose="02040503050406030204" pitchFamily="18" charset="0"/>
                <a:ea typeface="Cambria" panose="02040503050406030204" pitchFamily="18" charset="0"/>
              </a:rPr>
              <a:t>system</a:t>
            </a:r>
            <a:r>
              <a:rPr lang="zh-CN" altLang="en-US" sz="1200" b="0" i="0" u="none" strike="noStrike" baseline="0" dirty="0">
                <a:solidFill>
                  <a:srgbClr val="000000"/>
                </a:solidFill>
                <a:latin typeface="Cambria" panose="02040503050406030204" pitchFamily="18" charset="0"/>
                <a:ea typeface="Cambria" panose="02040503050406030204" pitchFamily="18" charset="0"/>
              </a:rPr>
              <a:t> </a:t>
            </a:r>
            <a:r>
              <a:rPr lang="en-US" altLang="zh-CN" sz="1200" b="0" i="0" u="none" strike="noStrike" baseline="0" dirty="0">
                <a:solidFill>
                  <a:srgbClr val="000000"/>
                </a:solidFill>
                <a:latin typeface="Cambria" panose="02040503050406030204" pitchFamily="18" charset="0"/>
                <a:ea typeface="Cambria" panose="02040503050406030204" pitchFamily="18" charset="0"/>
              </a:rPr>
              <a:t>incur significant overhead. Let’s start.</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a:t>
            </a:fld>
            <a:endParaRPr lang="zh-CN" altLang="en-US"/>
          </a:p>
        </p:txBody>
      </p:sp>
    </p:spTree>
    <p:extLst>
      <p:ext uri="{BB962C8B-B14F-4D97-AF65-F5344CB8AC3E}">
        <p14:creationId xmlns:p14="http://schemas.microsoft.com/office/powerpoint/2010/main" val="352016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Finally,</a:t>
            </a:r>
            <a:r>
              <a:rPr kumimoji="1" lang="zh-CN" altLang="en-US" dirty="0"/>
              <a:t> </a:t>
            </a:r>
            <a:r>
              <a:rPr kumimoji="1" lang="en-US" altLang="zh-CN" dirty="0"/>
              <a:t>the</a:t>
            </a:r>
            <a:r>
              <a:rPr kumimoji="1" lang="zh-CN" altLang="en-US" dirty="0"/>
              <a:t> </a:t>
            </a:r>
            <a:r>
              <a:rPr kumimoji="1" lang="en-US" altLang="zh-CN" dirty="0"/>
              <a:t>cleanup</a:t>
            </a:r>
            <a:r>
              <a:rPr kumimoji="1" lang="zh-CN" altLang="en-US" dirty="0"/>
              <a:t> </a:t>
            </a:r>
            <a:r>
              <a:rPr kumimoji="1" lang="en-US" altLang="zh-CN" dirty="0"/>
              <a:t>operations</a:t>
            </a:r>
            <a:r>
              <a:rPr kumimoji="1" lang="zh-CN" altLang="en-US" dirty="0"/>
              <a:t> </a:t>
            </a:r>
            <a:r>
              <a:rPr kumimoji="1" lang="en-US" altLang="zh-CN" dirty="0"/>
              <a:t>are</a:t>
            </a:r>
            <a:r>
              <a:rPr kumimoji="1" lang="zh-CN" altLang="en-US" dirty="0"/>
              <a:t> </a:t>
            </a:r>
            <a:r>
              <a:rPr kumimoji="1" lang="en-US" altLang="zh-CN" dirty="0"/>
              <a:t>over</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cache</a:t>
            </a:r>
            <a:r>
              <a:rPr kumimoji="1" lang="zh-CN" altLang="en-US" dirty="0"/>
              <a:t> </a:t>
            </a:r>
            <a:r>
              <a:rPr kumimoji="1" lang="en-US" altLang="zh-CN" dirty="0"/>
              <a:t>states</a:t>
            </a:r>
            <a:r>
              <a:rPr kumimoji="1" lang="zh-CN" altLang="en-US" dirty="0"/>
              <a:t> </a:t>
            </a:r>
            <a:r>
              <a:rPr kumimoji="1" lang="en-US" altLang="zh-CN" dirty="0"/>
              <a:t>are</a:t>
            </a:r>
            <a:r>
              <a:rPr kumimoji="1" lang="zh-CN" altLang="en-US" dirty="0"/>
              <a:t> </a:t>
            </a:r>
            <a:r>
              <a:rPr kumimoji="1" lang="en-US" altLang="zh-CN" dirty="0"/>
              <a:t>rollbacked</a:t>
            </a:r>
            <a:r>
              <a:rPr kumimoji="1" lang="zh-CN" altLang="en-US" dirty="0"/>
              <a:t> </a:t>
            </a:r>
            <a:r>
              <a:rPr kumimoji="1" lang="en-US" altLang="zh-CN" dirty="0"/>
              <a:t>prior</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mis-speculation.</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10</a:t>
            </a:fld>
            <a:endParaRPr lang="zh-CN" altLang="en-US"/>
          </a:p>
        </p:txBody>
      </p:sp>
    </p:spTree>
    <p:extLst>
      <p:ext uri="{BB962C8B-B14F-4D97-AF65-F5344CB8AC3E}">
        <p14:creationId xmlns:p14="http://schemas.microsoft.com/office/powerpoint/2010/main" val="335793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a:t>
            </a:r>
            <a:r>
              <a:rPr kumimoji="1" lang="zh-CN" altLang="en-US" dirty="0"/>
              <a:t> </a:t>
            </a:r>
            <a:r>
              <a:rPr kumimoji="1" lang="en-US" altLang="zh-CN" dirty="0"/>
              <a:t>let</a:t>
            </a:r>
            <a:r>
              <a:rPr kumimoji="1" lang="zh-CN" altLang="en-US" dirty="0"/>
              <a:t> </a:t>
            </a:r>
            <a:r>
              <a:rPr kumimoji="1" lang="en-US" altLang="zh-CN" dirty="0"/>
              <a:t>me</a:t>
            </a:r>
            <a:r>
              <a:rPr kumimoji="1" lang="zh-CN" altLang="en-US" dirty="0"/>
              <a:t> </a:t>
            </a:r>
            <a:r>
              <a:rPr kumimoji="1" lang="en-US" altLang="zh-CN" dirty="0"/>
              <a:t>introduce</a:t>
            </a:r>
            <a:r>
              <a:rPr kumimoji="1" lang="zh-CN" altLang="en-US" dirty="0"/>
              <a:t> </a:t>
            </a:r>
            <a:r>
              <a:rPr kumimoji="1" lang="en-US" altLang="zh-CN" dirty="0"/>
              <a:t>the</a:t>
            </a:r>
            <a:r>
              <a:rPr kumimoji="1" lang="zh-CN" altLang="en-US" dirty="0"/>
              <a:t> </a:t>
            </a:r>
            <a:r>
              <a:rPr kumimoji="1" lang="en-US" altLang="zh-CN" dirty="0"/>
              <a:t>main</a:t>
            </a:r>
            <a:r>
              <a:rPr kumimoji="1" lang="zh-CN" altLang="en-US" dirty="0"/>
              <a:t> </a:t>
            </a:r>
            <a:r>
              <a:rPr kumimoji="1" lang="en-US" altLang="zh-CN" dirty="0"/>
              <a:t>idea</a:t>
            </a:r>
            <a:r>
              <a:rPr kumimoji="1" lang="zh-CN" altLang="en-US" dirty="0"/>
              <a:t> </a:t>
            </a:r>
            <a:r>
              <a:rPr kumimoji="1" lang="en-US" altLang="zh-CN" dirty="0"/>
              <a:t>behind</a:t>
            </a:r>
            <a:r>
              <a:rPr kumimoji="1" lang="zh-CN" altLang="en-US" dirty="0"/>
              <a:t> </a:t>
            </a:r>
            <a:r>
              <a:rPr kumimoji="1" lang="en-US" altLang="zh-CN" dirty="0"/>
              <a:t>the</a:t>
            </a:r>
            <a:r>
              <a:rPr kumimoji="1" lang="zh-CN" altLang="en-US" dirty="0"/>
              <a:t> </a:t>
            </a:r>
            <a:r>
              <a:rPr kumimoji="1" lang="en-US" altLang="zh-CN" dirty="0" err="1"/>
              <a:t>unXpec</a:t>
            </a:r>
            <a:r>
              <a:rPr kumimoji="1" lang="en-US" altLang="zh-CN" dirty="0"/>
              <a:t>.</a:t>
            </a:r>
            <a:r>
              <a:rPr kumimoji="1" lang="zh-CN" altLang="en-US" dirty="0"/>
              <a:t> </a:t>
            </a:r>
            <a:r>
              <a:rPr kumimoji="1" lang="en-US" altLang="zh-CN" dirty="0"/>
              <a:t>The</a:t>
            </a:r>
            <a:r>
              <a:rPr kumimoji="1" lang="zh-CN" altLang="en-US" dirty="0"/>
              <a:t> </a:t>
            </a:r>
            <a:r>
              <a:rPr kumimoji="1" lang="en-US" altLang="zh-CN" dirty="0"/>
              <a:t>key</a:t>
            </a:r>
            <a:r>
              <a:rPr kumimoji="1" lang="zh-CN" altLang="en-US" dirty="0"/>
              <a:t> </a:t>
            </a:r>
            <a:r>
              <a:rPr kumimoji="1" lang="en-US" altLang="zh-CN" dirty="0"/>
              <a:t>observation</a:t>
            </a:r>
            <a:r>
              <a:rPr kumimoji="1" lang="zh-CN" altLang="en-US" dirty="0"/>
              <a:t> </a:t>
            </a:r>
            <a:r>
              <a:rPr kumimoji="1" lang="en-US" altLang="zh-CN" dirty="0"/>
              <a:t>is</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a:t>rollback</a:t>
            </a:r>
            <a:r>
              <a:rPr kumimoji="1" lang="zh-CN" altLang="en-US" dirty="0"/>
              <a:t> </a:t>
            </a:r>
            <a:r>
              <a:rPr kumimoji="1" lang="en-US" altLang="zh-CN" dirty="0"/>
              <a:t>time</a:t>
            </a:r>
            <a:r>
              <a:rPr kumimoji="1" lang="zh-CN" altLang="en-US" dirty="0"/>
              <a:t> </a:t>
            </a:r>
            <a:r>
              <a:rPr lang="en-US" altLang="zh-CN" sz="1200" dirty="0">
                <a:latin typeface="Cambria" panose="02040503050406030204" pitchFamily="18" charset="0"/>
                <a:ea typeface="Cambria" panose="02040503050406030204" pitchFamily="18" charset="0"/>
              </a:rPr>
              <a:t>varies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with</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changed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more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changed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transient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instructions,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more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cleanup</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operations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required.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result,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attacker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use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non-constant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rollback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form</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channel.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But</a:t>
            </a:r>
            <a:r>
              <a:rPr lang="zh-CN" altLang="en-US" sz="1200" dirty="0">
                <a:latin typeface="Cambria" panose="02040503050406030204" pitchFamily="18" charset="0"/>
                <a:ea typeface="Cambria" panose="02040503050406030204" pitchFamily="18" charset="0"/>
              </a:rPr>
              <a:t> </a:t>
            </a:r>
            <a:r>
              <a:rPr lang="en-US" altLang="zh-CN" dirty="0"/>
              <a:t>the</a:t>
            </a:r>
            <a:r>
              <a:rPr lang="zh-CN" altLang="en-US" dirty="0"/>
              <a:t> </a:t>
            </a:r>
            <a:r>
              <a:rPr lang="en-US" altLang="zh-CN" dirty="0"/>
              <a:t>question</a:t>
            </a:r>
            <a:r>
              <a:rPr lang="zh-CN" altLang="en-US" dirty="0"/>
              <a:t> </a:t>
            </a:r>
            <a:r>
              <a:rPr lang="en-US" altLang="zh-CN" dirty="0"/>
              <a:t>is:</a:t>
            </a:r>
            <a:r>
              <a:rPr lang="zh-CN" altLang="en-US" dirty="0"/>
              <a:t> </a:t>
            </a:r>
            <a:r>
              <a:rPr lang="en-US" altLang="zh-CN" dirty="0"/>
              <a:t>how</a:t>
            </a:r>
            <a:r>
              <a:rPr lang="zh-CN" altLang="en-US" dirty="0"/>
              <a:t> </a:t>
            </a:r>
            <a:r>
              <a:rPr lang="en-US" altLang="zh-CN" dirty="0"/>
              <a:t>can</a:t>
            </a:r>
            <a:r>
              <a:rPr lang="zh-CN" altLang="en-US" dirty="0"/>
              <a:t> </a:t>
            </a:r>
            <a:r>
              <a:rPr lang="en-US" altLang="zh-CN" dirty="0"/>
              <a:t>we</a:t>
            </a:r>
            <a:r>
              <a:rPr lang="zh-CN" altLang="en-US" dirty="0"/>
              <a:t> </a:t>
            </a:r>
            <a:r>
              <a:rPr lang="en-US" altLang="zh-CN" dirty="0"/>
              <a:t>use</a:t>
            </a:r>
            <a:r>
              <a:rPr lang="zh-CN" altLang="en-US" dirty="0"/>
              <a:t> </a:t>
            </a:r>
            <a:r>
              <a:rPr lang="en-US" altLang="zh-CN" dirty="0"/>
              <a:t>this</a:t>
            </a:r>
            <a:r>
              <a:rPr lang="zh-CN" altLang="en-US" dirty="0"/>
              <a:t> </a:t>
            </a:r>
            <a:r>
              <a:rPr lang="en-US" altLang="zh-CN" dirty="0"/>
              <a:t>new</a:t>
            </a:r>
            <a:r>
              <a:rPr lang="zh-CN" altLang="en-US" dirty="0"/>
              <a:t> </a:t>
            </a:r>
            <a:r>
              <a:rPr lang="en-US" altLang="zh-CN" dirty="0"/>
              <a:t>timing</a:t>
            </a:r>
            <a:r>
              <a:rPr lang="zh-CN" altLang="en-US" dirty="0"/>
              <a:t> </a:t>
            </a:r>
            <a:r>
              <a:rPr lang="en-US" altLang="zh-CN" dirty="0"/>
              <a:t>channel</a:t>
            </a:r>
            <a:r>
              <a:rPr lang="zh-CN" altLang="en-US" dirty="0"/>
              <a:t> </a:t>
            </a:r>
            <a:r>
              <a:rPr lang="en-US" altLang="zh-CN" dirty="0"/>
              <a:t>to</a:t>
            </a:r>
            <a:r>
              <a:rPr lang="zh-CN" altLang="en-US" dirty="0"/>
              <a:t> </a:t>
            </a:r>
            <a:r>
              <a:rPr lang="en-US" altLang="zh-CN" dirty="0"/>
              <a:t>encode</a:t>
            </a:r>
            <a:r>
              <a:rPr lang="zh-CN" altLang="en-US" dirty="0"/>
              <a:t> </a:t>
            </a:r>
            <a:r>
              <a:rPr lang="en-US" altLang="zh-CN" dirty="0"/>
              <a:t>the</a:t>
            </a:r>
            <a:r>
              <a:rPr lang="zh-CN" altLang="en-US" dirty="0"/>
              <a:t> </a:t>
            </a:r>
            <a:r>
              <a:rPr lang="en-US" altLang="zh-CN" dirty="0"/>
              <a:t>secret</a:t>
            </a:r>
            <a:r>
              <a:rPr lang="zh-CN" altLang="en-US" dirty="0"/>
              <a:t> </a:t>
            </a:r>
            <a:r>
              <a:rPr lang="en-US" altLang="zh-CN" dirty="0"/>
              <a:t>accessed</a:t>
            </a:r>
            <a:r>
              <a:rPr lang="zh-CN" altLang="en-US" dirty="0"/>
              <a:t> </a:t>
            </a:r>
            <a:r>
              <a:rPr lang="en-US" altLang="zh-CN" dirty="0"/>
              <a:t>by</a:t>
            </a:r>
            <a:r>
              <a:rPr lang="zh-CN" altLang="en-US" dirty="0"/>
              <a:t> </a:t>
            </a:r>
            <a:r>
              <a:rPr lang="en-US" altLang="zh-CN" dirty="0"/>
              <a:t>the</a:t>
            </a:r>
            <a:r>
              <a:rPr lang="zh-CN" altLang="en-US" dirty="0"/>
              <a:t> </a:t>
            </a:r>
            <a:r>
              <a:rPr lang="en-US" altLang="zh-CN" dirty="0"/>
              <a:t>transient</a:t>
            </a:r>
            <a:r>
              <a:rPr lang="zh-CN" altLang="en-US" dirty="0"/>
              <a:t> </a:t>
            </a:r>
            <a:r>
              <a:rPr lang="en-US" altLang="zh-CN" dirty="0"/>
              <a:t>instructions.</a:t>
            </a:r>
            <a:r>
              <a:rPr lang="zh-CN" altLang="en-US" dirty="0"/>
              <a:t> </a:t>
            </a:r>
            <a:r>
              <a:rPr lang="en-US" altLang="zh-CN" dirty="0"/>
              <a:t>I’ll</a:t>
            </a:r>
            <a:r>
              <a:rPr lang="zh-CN" altLang="en-US" dirty="0"/>
              <a:t> </a:t>
            </a:r>
            <a:r>
              <a:rPr lang="en-US" altLang="zh-CN" dirty="0"/>
              <a:t>show</a:t>
            </a:r>
            <a:r>
              <a:rPr lang="zh-CN" altLang="en-US" dirty="0"/>
              <a:t> </a:t>
            </a:r>
            <a:r>
              <a:rPr lang="en-US" altLang="zh-CN" dirty="0"/>
              <a:t>you</a:t>
            </a:r>
            <a:r>
              <a:rPr lang="zh-CN" altLang="en-US" dirty="0"/>
              <a:t> </a:t>
            </a:r>
            <a:r>
              <a:rPr lang="en-US" altLang="zh-CN" dirty="0"/>
              <a:t>the</a:t>
            </a:r>
            <a:r>
              <a:rPr lang="zh-CN" altLang="en-US" dirty="0"/>
              <a:t> </a:t>
            </a:r>
            <a:r>
              <a:rPr lang="en" altLang="zh-CN" dirty="0"/>
              <a:t>answer</a:t>
            </a:r>
            <a:r>
              <a:rPr lang="en-US" altLang="zh-CN" dirty="0"/>
              <a:t>.</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11</a:t>
            </a:fld>
            <a:endParaRPr lang="zh-CN" altLang="en-US"/>
          </a:p>
        </p:txBody>
      </p:sp>
    </p:spTree>
    <p:extLst>
      <p:ext uri="{BB962C8B-B14F-4D97-AF65-F5344CB8AC3E}">
        <p14:creationId xmlns:p14="http://schemas.microsoft.com/office/powerpoint/2010/main" val="409844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Now,</a:t>
            </a:r>
            <a:r>
              <a:rPr kumimoji="1" lang="zh-CN" altLang="en-US" dirty="0"/>
              <a:t> </a:t>
            </a:r>
            <a:r>
              <a:rPr kumimoji="1" lang="en-US" altLang="zh-CN" dirty="0"/>
              <a:t>let</a:t>
            </a:r>
            <a:r>
              <a:rPr kumimoji="1" lang="zh-CN" altLang="en-US" dirty="0"/>
              <a:t> </a:t>
            </a:r>
            <a:r>
              <a:rPr kumimoji="1" lang="en-US" altLang="zh-CN" dirty="0"/>
              <a:t>me</a:t>
            </a:r>
            <a:r>
              <a:rPr kumimoji="1" lang="zh-CN" altLang="en-US" dirty="0"/>
              <a:t> </a:t>
            </a:r>
            <a:r>
              <a:rPr kumimoji="1" lang="en-US" altLang="zh-CN" dirty="0"/>
              <a:t>introduce</a:t>
            </a:r>
            <a:r>
              <a:rPr kumimoji="1" lang="zh-CN" altLang="en-US" dirty="0"/>
              <a:t> </a:t>
            </a:r>
            <a:r>
              <a:rPr kumimoji="1" lang="en-US" altLang="zh-CN" dirty="0"/>
              <a:t>the</a:t>
            </a:r>
            <a:r>
              <a:rPr kumimoji="1" lang="zh-CN" altLang="en-US" dirty="0"/>
              <a:t> </a:t>
            </a:r>
            <a:r>
              <a:rPr kumimoji="1" lang="en-US" altLang="zh-CN" dirty="0"/>
              <a:t>main</a:t>
            </a:r>
            <a:r>
              <a:rPr kumimoji="1" lang="zh-CN" altLang="en-US" dirty="0"/>
              <a:t> </a:t>
            </a:r>
            <a:r>
              <a:rPr kumimoji="1" lang="en-US" altLang="zh-CN" dirty="0"/>
              <a:t>idea</a:t>
            </a:r>
            <a:r>
              <a:rPr kumimoji="1" lang="zh-CN" altLang="en-US" dirty="0"/>
              <a:t> </a:t>
            </a:r>
            <a:r>
              <a:rPr kumimoji="1" lang="en-US" altLang="zh-CN" dirty="0"/>
              <a:t>behind</a:t>
            </a:r>
            <a:r>
              <a:rPr kumimoji="1" lang="zh-CN" altLang="en-US" dirty="0"/>
              <a:t> </a:t>
            </a:r>
            <a:r>
              <a:rPr kumimoji="1" lang="en-US" altLang="zh-CN" dirty="0"/>
              <a:t>the</a:t>
            </a:r>
            <a:r>
              <a:rPr kumimoji="1" lang="zh-CN" altLang="en-US" dirty="0"/>
              <a:t> </a:t>
            </a:r>
            <a:r>
              <a:rPr kumimoji="1" lang="en-US" altLang="zh-CN" dirty="0" err="1"/>
              <a:t>unXpec</a:t>
            </a:r>
            <a:r>
              <a:rPr kumimoji="1" lang="en-US" altLang="zh-CN" dirty="0"/>
              <a:t>.</a:t>
            </a:r>
            <a:r>
              <a:rPr kumimoji="1" lang="zh-CN" altLang="en-US" dirty="0"/>
              <a:t> </a:t>
            </a:r>
            <a:r>
              <a:rPr kumimoji="1" lang="en-US" altLang="zh-CN" dirty="0"/>
              <a:t>The</a:t>
            </a:r>
            <a:r>
              <a:rPr kumimoji="1" lang="zh-CN" altLang="en-US" dirty="0"/>
              <a:t> </a:t>
            </a:r>
            <a:r>
              <a:rPr kumimoji="1" lang="en-US" altLang="zh-CN" dirty="0"/>
              <a:t>key</a:t>
            </a:r>
            <a:r>
              <a:rPr kumimoji="1" lang="zh-CN" altLang="en-US" dirty="0"/>
              <a:t> </a:t>
            </a:r>
            <a:r>
              <a:rPr kumimoji="1" lang="en-US" altLang="zh-CN" dirty="0"/>
              <a:t>observation</a:t>
            </a:r>
            <a:r>
              <a:rPr kumimoji="1" lang="zh-CN" altLang="en-US" dirty="0"/>
              <a:t> </a:t>
            </a:r>
            <a:r>
              <a:rPr kumimoji="1" lang="en-US" altLang="zh-CN" dirty="0"/>
              <a:t>is</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a:t>rollback</a:t>
            </a:r>
            <a:r>
              <a:rPr kumimoji="1" lang="zh-CN" altLang="en-US" dirty="0"/>
              <a:t> </a:t>
            </a:r>
            <a:r>
              <a:rPr kumimoji="1" lang="en-US" altLang="zh-CN" dirty="0"/>
              <a:t>time</a:t>
            </a:r>
            <a:r>
              <a:rPr kumimoji="1" lang="zh-CN" altLang="en-US" dirty="0"/>
              <a:t> </a:t>
            </a:r>
            <a:r>
              <a:rPr lang="en-US" altLang="zh-CN" sz="1200" dirty="0">
                <a:latin typeface="Cambria" panose="02040503050406030204" pitchFamily="18" charset="0"/>
                <a:ea typeface="Cambria" panose="02040503050406030204" pitchFamily="18" charset="0"/>
              </a:rPr>
              <a:t>varies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with</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changed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more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changed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transient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instructions,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more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cleanup</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operations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required.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result,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attacker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use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non-constant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rollback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form</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channel.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But</a:t>
            </a:r>
            <a:r>
              <a:rPr lang="zh-CN" altLang="en-US" sz="1200" dirty="0">
                <a:latin typeface="Cambria" panose="02040503050406030204" pitchFamily="18" charset="0"/>
                <a:ea typeface="Cambria" panose="02040503050406030204" pitchFamily="18" charset="0"/>
              </a:rPr>
              <a:t> </a:t>
            </a:r>
            <a:r>
              <a:rPr lang="en-US" altLang="zh-CN" dirty="0"/>
              <a:t>the</a:t>
            </a:r>
            <a:r>
              <a:rPr lang="zh-CN" altLang="en-US" dirty="0"/>
              <a:t> </a:t>
            </a:r>
            <a:r>
              <a:rPr lang="en-US" altLang="zh-CN" dirty="0"/>
              <a:t>question</a:t>
            </a:r>
            <a:r>
              <a:rPr lang="zh-CN" altLang="en-US" dirty="0"/>
              <a:t> </a:t>
            </a:r>
            <a:r>
              <a:rPr lang="en-US" altLang="zh-CN" dirty="0"/>
              <a:t>is:</a:t>
            </a:r>
            <a:r>
              <a:rPr lang="zh-CN" altLang="en-US" dirty="0"/>
              <a:t> </a:t>
            </a:r>
            <a:r>
              <a:rPr lang="en-US" altLang="zh-CN" dirty="0"/>
              <a:t>how</a:t>
            </a:r>
            <a:r>
              <a:rPr lang="zh-CN" altLang="en-US" dirty="0"/>
              <a:t> </a:t>
            </a:r>
            <a:r>
              <a:rPr lang="en-US" altLang="zh-CN" dirty="0"/>
              <a:t>can</a:t>
            </a:r>
            <a:r>
              <a:rPr lang="zh-CN" altLang="en-US" dirty="0"/>
              <a:t> </a:t>
            </a:r>
            <a:r>
              <a:rPr lang="en-US" altLang="zh-CN" dirty="0"/>
              <a:t>we</a:t>
            </a:r>
            <a:r>
              <a:rPr lang="zh-CN" altLang="en-US" dirty="0"/>
              <a:t> </a:t>
            </a:r>
            <a:r>
              <a:rPr lang="en-US" altLang="zh-CN" dirty="0"/>
              <a:t>use</a:t>
            </a:r>
            <a:r>
              <a:rPr lang="zh-CN" altLang="en-US" dirty="0"/>
              <a:t> </a:t>
            </a:r>
            <a:r>
              <a:rPr lang="en-US" altLang="zh-CN" dirty="0"/>
              <a:t>this</a:t>
            </a:r>
            <a:r>
              <a:rPr lang="zh-CN" altLang="en-US" dirty="0"/>
              <a:t> </a:t>
            </a:r>
            <a:r>
              <a:rPr lang="en-US" altLang="zh-CN" dirty="0"/>
              <a:t>new</a:t>
            </a:r>
            <a:r>
              <a:rPr lang="zh-CN" altLang="en-US" dirty="0"/>
              <a:t> </a:t>
            </a:r>
            <a:r>
              <a:rPr lang="en-US" altLang="zh-CN" dirty="0"/>
              <a:t>timing</a:t>
            </a:r>
            <a:r>
              <a:rPr lang="zh-CN" altLang="en-US" dirty="0"/>
              <a:t> </a:t>
            </a:r>
            <a:r>
              <a:rPr lang="en-US" altLang="zh-CN" dirty="0"/>
              <a:t>channel</a:t>
            </a:r>
            <a:r>
              <a:rPr lang="zh-CN" altLang="en-US" dirty="0"/>
              <a:t> </a:t>
            </a:r>
            <a:r>
              <a:rPr lang="en-US" altLang="zh-CN" dirty="0"/>
              <a:t>to</a:t>
            </a:r>
            <a:r>
              <a:rPr lang="zh-CN" altLang="en-US" dirty="0"/>
              <a:t> </a:t>
            </a:r>
            <a:r>
              <a:rPr lang="en-US" altLang="zh-CN" dirty="0"/>
              <a:t>encode</a:t>
            </a:r>
            <a:r>
              <a:rPr lang="zh-CN" altLang="en-US" dirty="0"/>
              <a:t> </a:t>
            </a:r>
            <a:r>
              <a:rPr lang="en-US" altLang="zh-CN" dirty="0"/>
              <a:t>the</a:t>
            </a:r>
            <a:r>
              <a:rPr lang="zh-CN" altLang="en-US" dirty="0"/>
              <a:t> </a:t>
            </a:r>
            <a:r>
              <a:rPr lang="en-US" altLang="zh-CN" dirty="0"/>
              <a:t>secret</a:t>
            </a:r>
            <a:r>
              <a:rPr lang="zh-CN" altLang="en-US" dirty="0"/>
              <a:t> </a:t>
            </a:r>
            <a:r>
              <a:rPr lang="en-US" altLang="zh-CN" dirty="0"/>
              <a:t>accessed</a:t>
            </a:r>
            <a:r>
              <a:rPr lang="zh-CN" altLang="en-US" dirty="0"/>
              <a:t> </a:t>
            </a:r>
            <a:r>
              <a:rPr lang="en-US" altLang="zh-CN" dirty="0"/>
              <a:t>by</a:t>
            </a:r>
            <a:r>
              <a:rPr lang="zh-CN" altLang="en-US" dirty="0"/>
              <a:t> </a:t>
            </a:r>
            <a:r>
              <a:rPr lang="en-US" altLang="zh-CN" dirty="0"/>
              <a:t>the</a:t>
            </a:r>
            <a:r>
              <a:rPr lang="zh-CN" altLang="en-US" dirty="0"/>
              <a:t> </a:t>
            </a:r>
            <a:r>
              <a:rPr lang="en-US" altLang="zh-CN" dirty="0"/>
              <a:t>transient</a:t>
            </a:r>
            <a:r>
              <a:rPr lang="zh-CN" altLang="en-US" dirty="0"/>
              <a:t> </a:t>
            </a:r>
            <a:r>
              <a:rPr lang="en-US" altLang="zh-CN" dirty="0"/>
              <a:t>instructions.</a:t>
            </a:r>
            <a:r>
              <a:rPr lang="zh-CN" altLang="en-US" dirty="0"/>
              <a:t> </a:t>
            </a:r>
            <a:r>
              <a:rPr lang="en-US" altLang="zh-CN" dirty="0"/>
              <a:t>I’ll</a:t>
            </a:r>
            <a:r>
              <a:rPr lang="zh-CN" altLang="en-US" dirty="0"/>
              <a:t> </a:t>
            </a:r>
            <a:r>
              <a:rPr lang="en-US" altLang="zh-CN" dirty="0"/>
              <a:t>show</a:t>
            </a:r>
            <a:r>
              <a:rPr lang="zh-CN" altLang="en-US" dirty="0"/>
              <a:t> </a:t>
            </a:r>
            <a:r>
              <a:rPr lang="en-US" altLang="zh-CN" dirty="0"/>
              <a:t>you</a:t>
            </a:r>
            <a:r>
              <a:rPr lang="zh-CN" altLang="en-US" dirty="0"/>
              <a:t> </a:t>
            </a:r>
            <a:r>
              <a:rPr lang="en-US" altLang="zh-CN" dirty="0"/>
              <a:t>the</a:t>
            </a:r>
            <a:r>
              <a:rPr lang="zh-CN" altLang="en-US" dirty="0"/>
              <a:t> </a:t>
            </a:r>
            <a:r>
              <a:rPr lang="en" altLang="zh-CN" dirty="0"/>
              <a:t>answer</a:t>
            </a:r>
            <a:r>
              <a:rPr lang="en-US" altLang="zh-CN" dirty="0"/>
              <a:t>.</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12</a:t>
            </a:fld>
            <a:endParaRPr lang="zh-CN" altLang="en-US"/>
          </a:p>
        </p:txBody>
      </p:sp>
    </p:spTree>
    <p:extLst>
      <p:ext uri="{BB962C8B-B14F-4D97-AF65-F5344CB8AC3E}">
        <p14:creationId xmlns:p14="http://schemas.microsoft.com/office/powerpoint/2010/main" val="2115886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a:t>
            </a:r>
            <a:r>
              <a:rPr lang="zh-CN" altLang="en-US" dirty="0"/>
              <a:t> </a:t>
            </a:r>
            <a:r>
              <a:rPr lang="en-US" altLang="zh-CN" dirty="0"/>
              <a:t>code</a:t>
            </a:r>
            <a:r>
              <a:rPr lang="zh-CN" altLang="en-US" dirty="0"/>
              <a:t> </a:t>
            </a:r>
            <a:r>
              <a:rPr lang="en-US" altLang="zh-CN" dirty="0"/>
              <a:t>snippet</a:t>
            </a:r>
            <a:r>
              <a:rPr lang="zh-CN" altLang="en-US" dirty="0"/>
              <a:t> </a:t>
            </a:r>
            <a:r>
              <a:rPr lang="en-US" altLang="zh-CN" dirty="0"/>
              <a:t>shown</a:t>
            </a:r>
            <a:r>
              <a:rPr lang="zh-CN" altLang="en-US" dirty="0"/>
              <a:t> </a:t>
            </a:r>
            <a:r>
              <a:rPr lang="en-US" altLang="zh-CN" dirty="0"/>
              <a:t>in</a:t>
            </a:r>
            <a:r>
              <a:rPr lang="zh-CN" altLang="en-US" dirty="0"/>
              <a:t> </a:t>
            </a:r>
            <a:r>
              <a:rPr lang="en-US" altLang="zh-CN" dirty="0"/>
              <a:t>this</a:t>
            </a:r>
            <a:r>
              <a:rPr lang="zh-CN" altLang="en-US" dirty="0"/>
              <a:t> </a:t>
            </a:r>
            <a:r>
              <a:rPr lang="en-US" altLang="zh-CN" dirty="0"/>
              <a:t>slide</a:t>
            </a:r>
            <a:r>
              <a:rPr lang="zh-CN" altLang="en-US" dirty="0"/>
              <a:t> </a:t>
            </a:r>
            <a:r>
              <a:rPr lang="en-US" altLang="zh-CN" dirty="0"/>
              <a:t>can</a:t>
            </a:r>
            <a:r>
              <a:rPr lang="zh-CN" altLang="en-US" dirty="0"/>
              <a:t> </a:t>
            </a:r>
            <a:r>
              <a:rPr lang="en-US" altLang="zh-CN" sz="1200" dirty="0">
                <a:latin typeface="Cambria" panose="02040503050406030204" pitchFamily="18" charset="0"/>
              </a:rPr>
              <a:t>e</a:t>
            </a:r>
            <a:r>
              <a:rPr lang="en-US" altLang="zh-CN" sz="1200" dirty="0">
                <a:latin typeface="Cambria" panose="02040503050406030204" pitchFamily="18" charset="0"/>
                <a:ea typeface="Cambria" panose="02040503050406030204" pitchFamily="18" charset="0"/>
              </a:rPr>
              <a:t>ncode 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secret value with</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different amount of invalidation and restoration operations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being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generated in T5.</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When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secret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0,</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all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loads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branch</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will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hit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P[0]</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and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changed.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err="1">
                <a:latin typeface="Cambria" panose="02040503050406030204" pitchFamily="18" charset="0"/>
                <a:ea typeface="Cambria" panose="02040503050406030204" pitchFamily="18" charset="0"/>
              </a:rPr>
              <a:t>CleanupSpec</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needs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not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any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cleanup</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operations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T5.</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contrary,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when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secret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1,</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these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transient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instructions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will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miss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and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load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different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blocks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L1</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and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L2</a:t>
            </a:r>
            <a:r>
              <a:rPr lang="zh-CN" altLang="en-US" sz="1200" dirty="0">
                <a:latin typeface="Cambria" panose="02040503050406030204" pitchFamily="18" charset="0"/>
                <a:ea typeface="Cambria" panose="02040503050406030204" pitchFamily="18" charset="0"/>
              </a:rPr>
              <a:t> </a:t>
            </a:r>
            <a:r>
              <a:rPr lang="en-US" altLang="zh-CN" sz="1200" dirty="0" err="1">
                <a:latin typeface="Cambria" panose="02040503050406030204" pitchFamily="18" charset="0"/>
                <a:ea typeface="Cambria" panose="02040503050406030204" pitchFamily="18" charset="0"/>
              </a:rPr>
              <a:t>cache.The</a:t>
            </a:r>
            <a:r>
              <a:rPr lang="zh-CN" altLang="en-US" sz="1200" dirty="0">
                <a:latin typeface="Cambria" panose="02040503050406030204" pitchFamily="18" charset="0"/>
                <a:ea typeface="Cambria" panose="02040503050406030204" pitchFamily="18" charset="0"/>
              </a:rPr>
              <a:t> </a:t>
            </a:r>
            <a:r>
              <a:rPr lang="en-US" altLang="zh-CN" sz="1200" dirty="0" err="1">
                <a:latin typeface="Cambria" panose="02040503050406030204" pitchFamily="18" charset="0"/>
                <a:ea typeface="Cambria" panose="02040503050406030204" pitchFamily="18" charset="0"/>
              </a:rPr>
              <a:t>CleanupSpec</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must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rollback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altered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states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via</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invalidation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and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restoration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covered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previous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slides.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cleanup</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must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be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longer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case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when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secret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0.</a:t>
            </a:r>
            <a:endParaRPr lang="en-US" altLang="zh-CN"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a:t>
            </a:r>
            <a:r>
              <a:rPr lang="zh-CN" altLang="en-US" dirty="0"/>
              <a:t> </a:t>
            </a:r>
            <a:r>
              <a:rPr lang="en-US" altLang="zh-CN" dirty="0"/>
              <a:t>experimental</a:t>
            </a:r>
            <a:r>
              <a:rPr lang="zh-CN" altLang="en-US" dirty="0"/>
              <a:t> </a:t>
            </a:r>
            <a:r>
              <a:rPr lang="en-US" altLang="zh-CN" dirty="0"/>
              <a:t>results</a:t>
            </a:r>
            <a:r>
              <a:rPr lang="zh-CN" altLang="en-US" dirty="0"/>
              <a:t> </a:t>
            </a:r>
            <a:r>
              <a:rPr lang="en-US" altLang="zh-CN" dirty="0"/>
              <a:t>demonstrate</a:t>
            </a:r>
            <a:r>
              <a:rPr lang="zh-CN" altLang="en-US" dirty="0"/>
              <a:t> </a:t>
            </a:r>
            <a:r>
              <a:rPr lang="en-US" altLang="zh-CN" dirty="0"/>
              <a:t>that</a:t>
            </a:r>
            <a:r>
              <a:rPr lang="zh-CN" altLang="en-US" dirty="0"/>
              <a:t> </a:t>
            </a:r>
            <a:r>
              <a:rPr lang="en-US" altLang="zh-CN" dirty="0"/>
              <a:t>the</a:t>
            </a:r>
            <a:r>
              <a:rPr lang="zh-CN" altLang="en-US" dirty="0"/>
              <a:t> </a:t>
            </a:r>
            <a:r>
              <a:rPr lang="en-US" altLang="zh-CN" dirty="0"/>
              <a:t>rollback</a:t>
            </a:r>
            <a:r>
              <a:rPr lang="zh-CN" altLang="en-US" dirty="0"/>
              <a:t> </a:t>
            </a:r>
            <a:r>
              <a:rPr lang="en-US" altLang="zh-CN" dirty="0"/>
              <a:t>time</a:t>
            </a:r>
            <a:r>
              <a:rPr lang="zh-CN" altLang="en-US" dirty="0"/>
              <a:t> </a:t>
            </a:r>
            <a:r>
              <a:rPr lang="en-US" altLang="zh-CN" dirty="0"/>
              <a:t>under</a:t>
            </a:r>
            <a:r>
              <a:rPr lang="zh-CN" altLang="en-US" dirty="0"/>
              <a:t> </a:t>
            </a:r>
            <a:r>
              <a:rPr lang="en-US" altLang="zh-CN" dirty="0"/>
              <a:t>different</a:t>
            </a:r>
            <a:r>
              <a:rPr lang="zh-CN" altLang="en-US" dirty="0"/>
              <a:t> </a:t>
            </a:r>
            <a:r>
              <a:rPr lang="en-US" altLang="zh-CN" dirty="0"/>
              <a:t>secret</a:t>
            </a:r>
            <a:r>
              <a:rPr lang="zh-CN" altLang="en-US" dirty="0"/>
              <a:t> </a:t>
            </a:r>
            <a:r>
              <a:rPr lang="en-US" altLang="zh-CN" dirty="0"/>
              <a:t>value</a:t>
            </a:r>
            <a:r>
              <a:rPr lang="zh-CN" altLang="en-US" dirty="0"/>
              <a:t> </a:t>
            </a:r>
            <a:r>
              <a:rPr lang="en-US" altLang="zh-CN" dirty="0"/>
              <a:t>is</a:t>
            </a:r>
            <a:r>
              <a:rPr lang="zh-CN" altLang="en-US" dirty="0"/>
              <a:t> </a:t>
            </a:r>
            <a:r>
              <a:rPr lang="en-US" altLang="zh-CN" dirty="0"/>
              <a:t>distinguishable.</a:t>
            </a:r>
            <a:r>
              <a:rPr lang="zh-CN" altLang="en-US" dirty="0"/>
              <a:t> </a:t>
            </a:r>
            <a:r>
              <a:rPr lang="en-US" altLang="zh-CN" dirty="0"/>
              <a:t>The</a:t>
            </a:r>
            <a:r>
              <a:rPr lang="zh-CN" altLang="en-US" dirty="0"/>
              <a:t> </a:t>
            </a:r>
            <a:r>
              <a:rPr lang="en-US" altLang="zh-CN" dirty="0"/>
              <a:t>left</a:t>
            </a:r>
            <a:r>
              <a:rPr lang="zh-CN" altLang="en-US" dirty="0"/>
              <a:t> </a:t>
            </a:r>
            <a:r>
              <a:rPr lang="en-US" altLang="zh-CN" dirty="0"/>
              <a:t>figure</a:t>
            </a:r>
            <a:r>
              <a:rPr lang="zh-CN" altLang="en-US" dirty="0"/>
              <a:t> </a:t>
            </a:r>
            <a:r>
              <a:rPr lang="en-US" altLang="zh-CN" dirty="0"/>
              <a:t>show</a:t>
            </a:r>
            <a:r>
              <a:rPr lang="zh-CN" altLang="en-US" dirty="0"/>
              <a:t> </a:t>
            </a:r>
            <a:r>
              <a:rPr lang="en-US" altLang="zh-CN" dirty="0"/>
              <a:t>the</a:t>
            </a:r>
            <a:r>
              <a:rPr lang="zh-CN" altLang="en-US" dirty="0"/>
              <a:t> </a:t>
            </a:r>
            <a:r>
              <a:rPr lang="en-US" altLang="zh-CN" dirty="0" err="1"/>
              <a:t>CleanupSpec</a:t>
            </a:r>
            <a:r>
              <a:rPr lang="zh-CN" altLang="en-US" dirty="0"/>
              <a:t> </a:t>
            </a:r>
            <a:r>
              <a:rPr lang="en-US" altLang="zh-CN" dirty="0"/>
              <a:t>takes</a:t>
            </a:r>
            <a:r>
              <a:rPr lang="zh-CN" altLang="en-US" dirty="0"/>
              <a:t> </a:t>
            </a:r>
            <a:r>
              <a:rPr lang="en-US" altLang="zh-CN" dirty="0"/>
              <a:t>about</a:t>
            </a:r>
            <a:r>
              <a:rPr lang="zh-CN" altLang="en-US" dirty="0"/>
              <a:t> </a:t>
            </a:r>
            <a:r>
              <a:rPr lang="en-US" altLang="zh-CN" dirty="0"/>
              <a:t>22</a:t>
            </a:r>
            <a:r>
              <a:rPr lang="zh-CN" altLang="en-US" dirty="0"/>
              <a:t> </a:t>
            </a:r>
            <a:r>
              <a:rPr lang="en-US" altLang="zh-CN" dirty="0"/>
              <a:t>cycles</a:t>
            </a:r>
            <a:r>
              <a:rPr lang="zh-CN" altLang="en-US" dirty="0"/>
              <a:t> </a:t>
            </a:r>
            <a:r>
              <a:rPr lang="en-US" altLang="zh-CN" dirty="0"/>
              <a:t>to</a:t>
            </a:r>
            <a:r>
              <a:rPr lang="zh-CN" altLang="en-US" dirty="0"/>
              <a:t> </a:t>
            </a:r>
            <a:r>
              <a:rPr lang="en-US" altLang="zh-CN" dirty="0"/>
              <a:t>invalidate</a:t>
            </a:r>
            <a:r>
              <a:rPr lang="zh-CN" altLang="en-US" dirty="0"/>
              <a:t> </a:t>
            </a:r>
            <a:r>
              <a:rPr lang="en-US" altLang="zh-CN" dirty="0"/>
              <a:t>the</a:t>
            </a:r>
            <a:r>
              <a:rPr lang="zh-CN" altLang="en-US" dirty="0"/>
              <a:t> </a:t>
            </a:r>
            <a:r>
              <a:rPr lang="en-US" altLang="zh-CN" dirty="0"/>
              <a:t>transient</a:t>
            </a:r>
            <a:r>
              <a:rPr lang="zh-CN" altLang="en-US" dirty="0"/>
              <a:t> </a:t>
            </a:r>
            <a:r>
              <a:rPr lang="en-US" altLang="zh-CN" dirty="0"/>
              <a:t>line</a:t>
            </a:r>
            <a:r>
              <a:rPr lang="zh-CN" altLang="en-US" dirty="0"/>
              <a:t> </a:t>
            </a:r>
            <a:r>
              <a:rPr lang="en-US" altLang="zh-CN" dirty="0"/>
              <a:t>installs</a:t>
            </a:r>
            <a:r>
              <a:rPr lang="zh-CN" altLang="en-US" dirty="0"/>
              <a:t> </a:t>
            </a:r>
            <a:r>
              <a:rPr lang="en-US" altLang="zh-CN" dirty="0"/>
              <a:t>in</a:t>
            </a:r>
            <a:r>
              <a:rPr lang="zh-CN" altLang="en-US" dirty="0"/>
              <a:t> </a:t>
            </a:r>
            <a:r>
              <a:rPr lang="en-US" altLang="zh-CN" dirty="0"/>
              <a:t>L1</a:t>
            </a:r>
            <a:r>
              <a:rPr lang="zh-CN" altLang="en-US" dirty="0"/>
              <a:t> </a:t>
            </a:r>
            <a:r>
              <a:rPr lang="en-US" altLang="zh-CN" dirty="0"/>
              <a:t>and</a:t>
            </a:r>
            <a:r>
              <a:rPr lang="zh-CN" altLang="en-US" dirty="0"/>
              <a:t> </a:t>
            </a:r>
            <a:r>
              <a:rPr lang="en-US" altLang="zh-CN" dirty="0"/>
              <a:t>L2</a:t>
            </a:r>
            <a:r>
              <a:rPr lang="zh-CN" altLang="en-US" dirty="0"/>
              <a:t> </a:t>
            </a:r>
            <a:r>
              <a:rPr lang="en-US" altLang="zh-CN" dirty="0"/>
              <a:t>cache.</a:t>
            </a:r>
            <a:r>
              <a:rPr lang="zh-CN" altLang="en-US" dirty="0"/>
              <a:t> </a:t>
            </a:r>
            <a:r>
              <a:rPr lang="en-US" altLang="zh-CN" dirty="0"/>
              <a:t>After</a:t>
            </a:r>
            <a:r>
              <a:rPr lang="zh-CN" altLang="en-US" dirty="0"/>
              <a:t> </a:t>
            </a:r>
            <a:r>
              <a:rPr lang="en-US" altLang="zh-CN" dirty="0"/>
              <a:t>the</a:t>
            </a:r>
            <a:r>
              <a:rPr lang="zh-CN" altLang="en-US" dirty="0"/>
              <a:t> </a:t>
            </a:r>
            <a:r>
              <a:rPr lang="en-US" altLang="zh-CN" dirty="0"/>
              <a:t>L1</a:t>
            </a:r>
            <a:r>
              <a:rPr lang="zh-CN" altLang="en-US" dirty="0"/>
              <a:t> </a:t>
            </a:r>
            <a:r>
              <a:rPr lang="en-US" altLang="zh-CN" dirty="0"/>
              <a:t>restoration</a:t>
            </a:r>
            <a:r>
              <a:rPr lang="zh-CN" altLang="en-US" dirty="0"/>
              <a:t> </a:t>
            </a:r>
            <a:r>
              <a:rPr lang="en-US" altLang="zh-CN" dirty="0"/>
              <a:t>is</a:t>
            </a:r>
            <a:r>
              <a:rPr lang="zh-CN" altLang="en-US" dirty="0"/>
              <a:t> </a:t>
            </a:r>
            <a:r>
              <a:rPr lang="en-US" altLang="zh-CN" dirty="0"/>
              <a:t>invoked,</a:t>
            </a:r>
            <a:r>
              <a:rPr lang="zh-CN" altLang="en-US" dirty="0"/>
              <a:t> </a:t>
            </a:r>
            <a:r>
              <a:rPr lang="en-US" altLang="zh-CN" dirty="0"/>
              <a:t>the</a:t>
            </a:r>
            <a:r>
              <a:rPr lang="zh-CN" altLang="en-US" dirty="0"/>
              <a:t> </a:t>
            </a:r>
            <a:r>
              <a:rPr lang="en-US" altLang="zh-CN" dirty="0"/>
              <a:t>timing</a:t>
            </a:r>
            <a:r>
              <a:rPr lang="zh-CN" altLang="en-US" dirty="0"/>
              <a:t> </a:t>
            </a:r>
            <a:r>
              <a:rPr lang="en-US" altLang="zh-CN" dirty="0"/>
              <a:t>different</a:t>
            </a:r>
            <a:r>
              <a:rPr lang="zh-CN" altLang="en-US" dirty="0"/>
              <a:t> </a:t>
            </a:r>
            <a:r>
              <a:rPr lang="en-US" altLang="zh-CN" dirty="0"/>
              <a:t>is</a:t>
            </a:r>
            <a:r>
              <a:rPr lang="zh-CN" altLang="en-US" dirty="0"/>
              <a:t> </a:t>
            </a:r>
            <a:r>
              <a:rPr lang="en-US" altLang="zh-CN" dirty="0"/>
              <a:t>increased</a:t>
            </a:r>
            <a:r>
              <a:rPr lang="zh-CN" altLang="en-US" dirty="0"/>
              <a:t> </a:t>
            </a:r>
            <a:r>
              <a:rPr lang="en-US" altLang="zh-CN" dirty="0"/>
              <a:t>to</a:t>
            </a:r>
            <a:r>
              <a:rPr lang="zh-CN" altLang="en-US" dirty="0"/>
              <a:t> </a:t>
            </a:r>
            <a:r>
              <a:rPr lang="en-US" altLang="zh-CN" dirty="0"/>
              <a:t>about</a:t>
            </a:r>
            <a:r>
              <a:rPr lang="zh-CN" altLang="en-US" dirty="0"/>
              <a:t> </a:t>
            </a:r>
            <a:r>
              <a:rPr lang="en-US" altLang="zh-CN" dirty="0"/>
              <a:t>30</a:t>
            </a:r>
            <a:r>
              <a:rPr lang="zh-CN" altLang="en-US" dirty="0"/>
              <a:t> </a:t>
            </a:r>
            <a:r>
              <a:rPr lang="en-US" altLang="zh-CN" dirty="0"/>
              <a:t>cycles</a:t>
            </a:r>
            <a:r>
              <a:rPr lang="zh-CN" altLang="en-US" dirty="0"/>
              <a:t> </a:t>
            </a:r>
            <a:r>
              <a:rPr lang="en-US" altLang="zh-CN" dirty="0"/>
              <a:t>to</a:t>
            </a:r>
            <a:r>
              <a:rPr lang="zh-CN" altLang="en-US" dirty="0"/>
              <a:t> </a:t>
            </a:r>
            <a:r>
              <a:rPr lang="en-US" altLang="zh-CN" dirty="0"/>
              <a:t>60</a:t>
            </a:r>
            <a:r>
              <a:rPr lang="zh-CN" altLang="en-US" dirty="0"/>
              <a:t> </a:t>
            </a:r>
            <a:r>
              <a:rPr lang="en-US" altLang="zh-CN" dirty="0"/>
              <a:t>cycles.</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source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of</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difference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originated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from</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T5.</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However,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attacker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has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no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way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directly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measuring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T5.</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only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observe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latency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from</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T1</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T6.</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people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might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ask,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way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accurately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obtain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information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about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T5</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through</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observing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entire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timeline?</a:t>
            </a:r>
            <a:r>
              <a:rPr lang="zh-CN" altLang="en-US" sz="1200" dirty="0">
                <a:latin typeface="Cambria" panose="02040503050406030204" pitchFamily="18" charset="0"/>
                <a:ea typeface="Cambria" panose="02040503050406030204" pitchFamily="18" charset="0"/>
              </a:rPr>
              <a:t> </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panose="02040503050406030204" pitchFamily="18" charset="0"/>
                <a:ea typeface="Cambria" panose="02040503050406030204" pitchFamily="18" charset="0"/>
              </a:rPr>
              <a:t>Let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introduce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our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solution.</a:t>
            </a:r>
          </a:p>
        </p:txBody>
      </p:sp>
      <p:sp>
        <p:nvSpPr>
          <p:cNvPr id="4" name="灯片编号占位符 3"/>
          <p:cNvSpPr>
            <a:spLocks noGrp="1"/>
          </p:cNvSpPr>
          <p:nvPr>
            <p:ph type="sldNum" sz="quarter" idx="5"/>
          </p:nvPr>
        </p:nvSpPr>
        <p:spPr/>
        <p:txBody>
          <a:bodyPr/>
          <a:lstStyle/>
          <a:p>
            <a:fld id="{F7793654-4EBA-4581-BDC7-37ADC1036BF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a:t>
            </a:r>
            <a:r>
              <a:rPr lang="zh-CN" altLang="en-US" dirty="0"/>
              <a:t> </a:t>
            </a:r>
            <a:r>
              <a:rPr lang="en-US" altLang="zh-CN" dirty="0"/>
              <a:t>we</a:t>
            </a:r>
            <a:r>
              <a:rPr lang="zh-CN" altLang="en-US" dirty="0"/>
              <a:t> </a:t>
            </a:r>
            <a:r>
              <a:rPr lang="en-US" altLang="zh-CN" dirty="0"/>
              <a:t>insert</a:t>
            </a:r>
            <a:r>
              <a:rPr lang="zh-CN" altLang="en-US" dirty="0"/>
              <a:t> </a:t>
            </a:r>
            <a:r>
              <a:rPr lang="en-US" altLang="zh-CN" dirty="0"/>
              <a:t>a</a:t>
            </a:r>
            <a:r>
              <a:rPr lang="zh-CN" altLang="en-US" dirty="0"/>
              <a:t> </a:t>
            </a:r>
            <a:r>
              <a:rPr lang="en-US" altLang="zh-CN" dirty="0"/>
              <a:t>memory</a:t>
            </a:r>
            <a:r>
              <a:rPr lang="zh-CN" altLang="en-US" dirty="0"/>
              <a:t> </a:t>
            </a:r>
            <a:r>
              <a:rPr lang="en-US" altLang="zh-CN" dirty="0"/>
              <a:t>fence</a:t>
            </a:r>
            <a:r>
              <a:rPr lang="zh-CN" altLang="en-US" dirty="0"/>
              <a:t> </a:t>
            </a:r>
            <a:r>
              <a:rPr lang="en-US" altLang="zh-CN" dirty="0"/>
              <a:t>instruction</a:t>
            </a:r>
            <a:r>
              <a:rPr lang="zh-CN" altLang="en-US" dirty="0"/>
              <a:t> </a:t>
            </a:r>
            <a:r>
              <a:rPr lang="en-US" altLang="zh-CN" dirty="0"/>
              <a:t>prior</a:t>
            </a:r>
            <a:r>
              <a:rPr lang="zh-CN" altLang="en-US" dirty="0"/>
              <a:t> </a:t>
            </a:r>
            <a:r>
              <a:rPr lang="en-US" altLang="zh-CN" dirty="0"/>
              <a:t>to</a:t>
            </a:r>
            <a:r>
              <a:rPr lang="zh-CN" altLang="en-US" dirty="0"/>
              <a:t> </a:t>
            </a:r>
            <a:r>
              <a:rPr lang="en-US" altLang="zh-CN" dirty="0"/>
              <a:t>the</a:t>
            </a:r>
            <a:r>
              <a:rPr lang="zh-CN" altLang="en-US" dirty="0"/>
              <a:t> </a:t>
            </a:r>
            <a:r>
              <a:rPr lang="en-US" altLang="zh-CN" dirty="0"/>
              <a:t>timing</a:t>
            </a:r>
            <a:r>
              <a:rPr lang="zh-CN" altLang="en-US" dirty="0"/>
              <a:t> </a:t>
            </a:r>
            <a:r>
              <a:rPr lang="en-US" altLang="zh-CN" dirty="0"/>
              <a:t>instruction.</a:t>
            </a:r>
            <a:r>
              <a:rPr lang="zh-CN" altLang="en-US" dirty="0"/>
              <a:t> </a:t>
            </a:r>
            <a:r>
              <a:rPr lang="en-US" altLang="zh-CN" dirty="0"/>
              <a:t>This</a:t>
            </a:r>
            <a:r>
              <a:rPr lang="zh-CN" altLang="en-US" dirty="0"/>
              <a:t> </a:t>
            </a:r>
            <a:r>
              <a:rPr lang="en-US" altLang="zh-CN" dirty="0"/>
              <a:t>can</a:t>
            </a:r>
            <a:r>
              <a:rPr lang="zh-CN" altLang="en-US" dirty="0"/>
              <a:t> </a:t>
            </a:r>
            <a:r>
              <a:rPr lang="en-US" altLang="zh-CN" dirty="0"/>
              <a:t>eliminate</a:t>
            </a:r>
            <a:r>
              <a:rPr lang="zh-CN" altLang="en-US" dirty="0"/>
              <a:t> </a:t>
            </a:r>
            <a:r>
              <a:rPr lang="en-US" altLang="zh-CN" dirty="0"/>
              <a:t>the</a:t>
            </a:r>
            <a:r>
              <a:rPr lang="zh-CN" altLang="en-US" dirty="0"/>
              <a:t> </a:t>
            </a:r>
            <a:r>
              <a:rPr lang="en-US" altLang="zh-CN" dirty="0"/>
              <a:t>effect</a:t>
            </a:r>
            <a:r>
              <a:rPr lang="zh-CN" altLang="en-US" dirty="0"/>
              <a:t> </a:t>
            </a:r>
            <a:r>
              <a:rPr lang="en-US" altLang="zh-CN" dirty="0"/>
              <a:t>of</a:t>
            </a:r>
            <a:r>
              <a:rPr lang="zh-CN" altLang="en-US" dirty="0"/>
              <a:t> </a:t>
            </a:r>
            <a:r>
              <a:rPr lang="en-US" altLang="zh-CN" dirty="0"/>
              <a:t>T4</a:t>
            </a:r>
            <a:r>
              <a:rPr lang="zh-CN" altLang="en-US" dirty="0"/>
              <a:t> </a:t>
            </a:r>
            <a:r>
              <a:rPr lang="en-US" altLang="zh-CN" dirty="0"/>
              <a:t>throughout</a:t>
            </a:r>
            <a:r>
              <a:rPr lang="zh-CN" altLang="en-US" dirty="0"/>
              <a:t> </a:t>
            </a:r>
            <a:r>
              <a:rPr lang="en-US" altLang="zh-CN" dirty="0"/>
              <a:t>the</a:t>
            </a:r>
            <a:r>
              <a:rPr lang="zh-CN" altLang="en-US" dirty="0"/>
              <a:t> </a:t>
            </a:r>
            <a:r>
              <a:rPr lang="en-US" altLang="zh-CN" dirty="0"/>
              <a:t>timeline.</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Second,</a:t>
            </a:r>
            <a:r>
              <a:rPr lang="zh-CN" altLang="en-US" dirty="0"/>
              <a:t> </a:t>
            </a:r>
            <a:r>
              <a:rPr lang="en-US" altLang="zh-CN" dirty="0"/>
              <a:t>by</a:t>
            </a:r>
            <a:r>
              <a:rPr lang="zh-CN" altLang="en-US" dirty="0"/>
              <a:t> </a:t>
            </a:r>
            <a:r>
              <a:rPr lang="en-US" altLang="zh-CN" dirty="0"/>
              <a:t>modulating</a:t>
            </a:r>
            <a:r>
              <a:rPr lang="zh-CN" altLang="en-US" dirty="0"/>
              <a:t> </a:t>
            </a:r>
            <a:r>
              <a:rPr lang="en-US" altLang="zh-CN" dirty="0"/>
              <a:t>the</a:t>
            </a:r>
            <a:r>
              <a:rPr lang="zh-CN" altLang="en-US" dirty="0"/>
              <a:t> </a:t>
            </a:r>
            <a:r>
              <a:rPr lang="en" altLang="zh-CN" sz="1200" b="0" i="0" u="none" strike="noStrike" kern="1200" dirty="0">
                <a:solidFill>
                  <a:schemeClr val="tx1"/>
                </a:solidFill>
                <a:effectLst/>
                <a:latin typeface="+mn-lt"/>
                <a:ea typeface="+mn-ea"/>
                <a:cs typeface="+mn-cs"/>
              </a:rPr>
              <a:t>complexity</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of</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f(N),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we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can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make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sure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all</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transient</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loads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in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branch</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finish</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loading</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block.</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This</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can</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eliminate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the</a:t>
            </a:r>
            <a:r>
              <a:rPr lang="zh-CN" altLang="en-US" sz="1200" b="0" i="0" u="none" strike="noStrike" kern="1200" dirty="0">
                <a:solidFill>
                  <a:schemeClr val="tx1"/>
                </a:solidFill>
                <a:effectLst/>
                <a:latin typeface="+mn-lt"/>
                <a:ea typeface="+mn-ea"/>
                <a:cs typeface="+mn-cs"/>
              </a:rPr>
              <a:t> </a:t>
            </a:r>
            <a:r>
              <a:rPr lang="en-US" altLang="zh-CN" sz="1200" b="0" i="0" u="none" strike="noStrike" kern="1200" dirty="0">
                <a:solidFill>
                  <a:schemeClr val="tx1"/>
                </a:solidFill>
                <a:effectLst/>
                <a:latin typeface="+mn-lt"/>
                <a:ea typeface="+mn-ea"/>
                <a:cs typeface="+mn-cs"/>
              </a:rPr>
              <a:t>T3.</a:t>
            </a:r>
            <a:endParaRPr lang="en" altLang="zh-CN"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7793654-4EBA-4581-BDC7-37ADC1036BF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latin typeface="Cambria" panose="02040503050406030204" pitchFamily="18" charset="0"/>
              </a:rPr>
              <a:t>Now,</a:t>
            </a:r>
            <a:r>
              <a:rPr lang="zh-CN" altLang="en-US" dirty="0">
                <a:latin typeface="Cambria" panose="02040503050406030204" pitchFamily="18" charset="0"/>
              </a:rPr>
              <a:t> </a:t>
            </a:r>
            <a:r>
              <a:rPr lang="en-US" altLang="zh-CN" dirty="0">
                <a:latin typeface="Cambria" panose="02040503050406030204" pitchFamily="18" charset="0"/>
              </a:rPr>
              <a:t>there</a:t>
            </a:r>
            <a:r>
              <a:rPr lang="zh-CN" altLang="en-US" dirty="0">
                <a:latin typeface="Cambria" panose="02040503050406030204" pitchFamily="18" charset="0"/>
              </a:rPr>
              <a:t> </a:t>
            </a:r>
            <a:r>
              <a:rPr lang="en-US" altLang="zh-CN" dirty="0">
                <a:latin typeface="Cambria" panose="02040503050406030204" pitchFamily="18" charset="0"/>
              </a:rPr>
              <a:t>remains</a:t>
            </a:r>
            <a:r>
              <a:rPr lang="zh-CN" altLang="en-US" dirty="0">
                <a:latin typeface="Cambria" panose="02040503050406030204" pitchFamily="18" charset="0"/>
              </a:rPr>
              <a:t> </a:t>
            </a:r>
            <a:r>
              <a:rPr lang="en-US" altLang="zh-CN" dirty="0">
                <a:latin typeface="Cambria" panose="02040503050406030204" pitchFamily="18" charset="0"/>
              </a:rPr>
              <a:t>T1</a:t>
            </a:r>
            <a:r>
              <a:rPr lang="zh-CN" altLang="en-US" dirty="0">
                <a:latin typeface="Cambria" panose="02040503050406030204" pitchFamily="18" charset="0"/>
              </a:rPr>
              <a:t> </a:t>
            </a:r>
            <a:r>
              <a:rPr lang="en-US" altLang="zh-CN" dirty="0">
                <a:latin typeface="Cambria" panose="02040503050406030204" pitchFamily="18" charset="0"/>
              </a:rPr>
              <a:t>to</a:t>
            </a:r>
            <a:r>
              <a:rPr lang="zh-CN" altLang="en-US" dirty="0">
                <a:latin typeface="Cambria" panose="02040503050406030204" pitchFamily="18" charset="0"/>
              </a:rPr>
              <a:t> </a:t>
            </a:r>
            <a:r>
              <a:rPr lang="en-US" altLang="zh-CN" dirty="0">
                <a:latin typeface="Cambria" panose="02040503050406030204" pitchFamily="18" charset="0"/>
              </a:rPr>
              <a:t>T2</a:t>
            </a:r>
            <a:r>
              <a:rPr lang="zh-CN" altLang="en-US" dirty="0">
                <a:latin typeface="Cambria" panose="02040503050406030204" pitchFamily="18" charset="0"/>
              </a:rPr>
              <a:t> </a:t>
            </a:r>
            <a:r>
              <a:rPr lang="en-US" altLang="zh-CN" dirty="0">
                <a:latin typeface="Cambria" panose="02040503050406030204" pitchFamily="18" charset="0"/>
              </a:rPr>
              <a:t>and</a:t>
            </a:r>
            <a:r>
              <a:rPr lang="zh-CN" altLang="en-US" dirty="0">
                <a:latin typeface="Cambria" panose="02040503050406030204" pitchFamily="18" charset="0"/>
              </a:rPr>
              <a:t> </a:t>
            </a:r>
            <a:r>
              <a:rPr lang="en-US" altLang="zh-CN" dirty="0">
                <a:latin typeface="Cambria" panose="02040503050406030204" pitchFamily="18" charset="0"/>
              </a:rPr>
              <a:t>T5</a:t>
            </a:r>
            <a:r>
              <a:rPr lang="zh-CN" altLang="en-US" dirty="0">
                <a:latin typeface="Cambria" panose="02040503050406030204" pitchFamily="18" charset="0"/>
              </a:rPr>
              <a:t> </a:t>
            </a:r>
            <a:r>
              <a:rPr lang="en-US" altLang="zh-CN" dirty="0">
                <a:latin typeface="Cambria" panose="02040503050406030204" pitchFamily="18" charset="0"/>
              </a:rPr>
              <a:t>to</a:t>
            </a:r>
            <a:r>
              <a:rPr lang="zh-CN" altLang="en-US" dirty="0">
                <a:latin typeface="Cambria" panose="02040503050406030204" pitchFamily="18" charset="0"/>
              </a:rPr>
              <a:t> </a:t>
            </a:r>
            <a:r>
              <a:rPr lang="en-US" altLang="zh-CN" dirty="0">
                <a:latin typeface="Cambria" panose="02040503050406030204" pitchFamily="18" charset="0"/>
              </a:rPr>
              <a:t>T6.</a:t>
            </a:r>
            <a:r>
              <a:rPr lang="zh-CN" altLang="en-US" dirty="0">
                <a:latin typeface="Cambria" panose="02040503050406030204" pitchFamily="18" charset="0"/>
              </a:rPr>
              <a:t> </a:t>
            </a:r>
            <a:r>
              <a:rPr lang="en-US" altLang="zh-CN" dirty="0">
                <a:latin typeface="Cambria" panose="02040503050406030204" pitchFamily="18" charset="0"/>
              </a:rPr>
              <a:t>Although</a:t>
            </a:r>
            <a:r>
              <a:rPr lang="zh-CN" altLang="en-US" dirty="0">
                <a:latin typeface="Cambria" panose="02040503050406030204" pitchFamily="18" charset="0"/>
              </a:rPr>
              <a:t> </a:t>
            </a:r>
            <a:r>
              <a:rPr lang="en-US" altLang="zh-CN" dirty="0">
                <a:latin typeface="Cambria" panose="02040503050406030204" pitchFamily="18" charset="0"/>
              </a:rPr>
              <a:t>we</a:t>
            </a:r>
            <a:r>
              <a:rPr lang="zh-CN" altLang="en-US" dirty="0">
                <a:latin typeface="Cambria" panose="02040503050406030204" pitchFamily="18" charset="0"/>
              </a:rPr>
              <a:t> </a:t>
            </a:r>
            <a:r>
              <a:rPr lang="en-US" altLang="zh-CN" dirty="0">
                <a:latin typeface="Cambria" panose="02040503050406030204" pitchFamily="18" charset="0"/>
              </a:rPr>
              <a:t>are</a:t>
            </a:r>
            <a:r>
              <a:rPr lang="zh-CN" altLang="en-US" dirty="0">
                <a:latin typeface="Cambria" panose="02040503050406030204" pitchFamily="18" charset="0"/>
              </a:rPr>
              <a:t> </a:t>
            </a:r>
            <a:r>
              <a:rPr lang="en-US" altLang="zh-CN" dirty="0">
                <a:latin typeface="Cambria" panose="02040503050406030204" pitchFamily="18" charset="0"/>
              </a:rPr>
              <a:t>unable</a:t>
            </a:r>
            <a:r>
              <a:rPr lang="zh-CN" altLang="en-US" dirty="0">
                <a:latin typeface="Cambria" panose="02040503050406030204" pitchFamily="18" charset="0"/>
              </a:rPr>
              <a:t> </a:t>
            </a:r>
            <a:r>
              <a:rPr lang="en-US" altLang="zh-CN" dirty="0">
                <a:latin typeface="Cambria" panose="02040503050406030204" pitchFamily="18" charset="0"/>
              </a:rPr>
              <a:t>to</a:t>
            </a:r>
            <a:r>
              <a:rPr lang="zh-CN" altLang="en-US" dirty="0">
                <a:latin typeface="Cambria" panose="02040503050406030204" pitchFamily="18" charset="0"/>
              </a:rPr>
              <a:t> </a:t>
            </a:r>
            <a:r>
              <a:rPr lang="en-US" altLang="zh-CN" dirty="0">
                <a:latin typeface="Cambria" panose="02040503050406030204" pitchFamily="18" charset="0"/>
              </a:rPr>
              <a:t>eliminate</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T1</a:t>
            </a:r>
            <a:r>
              <a:rPr lang="zh-CN" altLang="en-US" dirty="0">
                <a:latin typeface="Cambria" panose="02040503050406030204" pitchFamily="18" charset="0"/>
              </a:rPr>
              <a:t> </a:t>
            </a:r>
            <a:r>
              <a:rPr lang="en-US" altLang="zh-CN" dirty="0">
                <a:latin typeface="Cambria" panose="02040503050406030204" pitchFamily="18" charset="0"/>
              </a:rPr>
              <a:t>and</a:t>
            </a:r>
            <a:r>
              <a:rPr lang="zh-CN" altLang="en-US" dirty="0">
                <a:latin typeface="Cambria" panose="02040503050406030204" pitchFamily="18" charset="0"/>
              </a:rPr>
              <a:t> </a:t>
            </a:r>
            <a:r>
              <a:rPr lang="en-US" altLang="zh-CN" dirty="0">
                <a:latin typeface="Cambria" panose="02040503050406030204" pitchFamily="18" charset="0"/>
              </a:rPr>
              <a:t>T2</a:t>
            </a:r>
            <a:r>
              <a:rPr lang="zh-CN" altLang="en-US" dirty="0">
                <a:latin typeface="Cambria" panose="02040503050406030204" pitchFamily="18" charset="0"/>
              </a:rPr>
              <a:t> </a:t>
            </a:r>
            <a:r>
              <a:rPr lang="en-US" altLang="zh-CN" dirty="0">
                <a:latin typeface="Cambria" panose="02040503050406030204" pitchFamily="18" charset="0"/>
              </a:rPr>
              <a:t>from</a:t>
            </a:r>
            <a:r>
              <a:rPr lang="zh-CN" altLang="en-US" dirty="0">
                <a:latin typeface="Cambria" panose="02040503050406030204" pitchFamily="18" charset="0"/>
              </a:rPr>
              <a:t> </a:t>
            </a:r>
            <a:r>
              <a:rPr lang="en-US" altLang="zh-CN" dirty="0">
                <a:latin typeface="Cambria" panose="02040503050406030204" pitchFamily="18" charset="0"/>
              </a:rPr>
              <a:t>this</a:t>
            </a:r>
            <a:r>
              <a:rPr lang="zh-CN" altLang="en-US" dirty="0">
                <a:latin typeface="Cambria" panose="02040503050406030204" pitchFamily="18" charset="0"/>
              </a:rPr>
              <a:t> </a:t>
            </a:r>
            <a:r>
              <a:rPr lang="en-US" altLang="zh-CN" dirty="0">
                <a:latin typeface="Cambria" panose="02040503050406030204" pitchFamily="18" charset="0"/>
              </a:rPr>
              <a:t>timeline,</a:t>
            </a:r>
            <a:r>
              <a:rPr lang="zh-CN" altLang="en-US" dirty="0">
                <a:latin typeface="Cambria" panose="02040503050406030204" pitchFamily="18" charset="0"/>
              </a:rPr>
              <a:t> </a:t>
            </a:r>
            <a:r>
              <a:rPr lang="en-US" altLang="zh-CN" dirty="0">
                <a:latin typeface="Cambria" panose="02040503050406030204" pitchFamily="18" charset="0"/>
              </a:rPr>
              <a:t>we</a:t>
            </a:r>
            <a:r>
              <a:rPr lang="zh-CN" altLang="en-US" dirty="0">
                <a:latin typeface="Cambria" panose="02040503050406030204" pitchFamily="18" charset="0"/>
              </a:rPr>
              <a:t> </a:t>
            </a:r>
            <a:r>
              <a:rPr lang="en-US" altLang="zh-CN" dirty="0">
                <a:latin typeface="Cambria" panose="02040503050406030204" pitchFamily="18" charset="0"/>
              </a:rPr>
              <a:t>observe</a:t>
            </a:r>
            <a:r>
              <a:rPr lang="zh-CN" altLang="en-US" dirty="0">
                <a:latin typeface="Cambria" panose="02040503050406030204" pitchFamily="18" charset="0"/>
              </a:rPr>
              <a:t> </a:t>
            </a:r>
            <a:r>
              <a:rPr lang="en-US" altLang="zh-CN" dirty="0">
                <a:latin typeface="Cambria" panose="02040503050406030204" pitchFamily="18" charset="0"/>
              </a:rPr>
              <a:t>that</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time</a:t>
            </a:r>
            <a:r>
              <a:rPr lang="zh-CN" altLang="en-US" dirty="0">
                <a:latin typeface="Cambria" panose="02040503050406030204" pitchFamily="18" charset="0"/>
              </a:rPr>
              <a:t> </a:t>
            </a:r>
            <a:r>
              <a:rPr lang="en-US" altLang="zh-CN" dirty="0">
                <a:latin typeface="Cambria" panose="02040503050406030204" pitchFamily="18" charset="0"/>
              </a:rPr>
              <a:t>period</a:t>
            </a:r>
            <a:r>
              <a:rPr lang="zh-CN" altLang="en-US" dirty="0">
                <a:latin typeface="Cambria" panose="02040503050406030204" pitchFamily="18" charset="0"/>
              </a:rPr>
              <a:t> </a:t>
            </a:r>
            <a:r>
              <a:rPr lang="en-US" altLang="zh-CN" dirty="0">
                <a:latin typeface="Cambria" panose="02040503050406030204" pitchFamily="18" charset="0"/>
              </a:rPr>
              <a:t>from</a:t>
            </a:r>
            <a:r>
              <a:rPr lang="zh-CN" altLang="en-US" dirty="0">
                <a:latin typeface="Cambria" panose="02040503050406030204" pitchFamily="18" charset="0"/>
              </a:rPr>
              <a:t> </a:t>
            </a:r>
            <a:r>
              <a:rPr lang="en-US" altLang="zh-CN" dirty="0">
                <a:latin typeface="Cambria" panose="02040503050406030204" pitchFamily="18" charset="0"/>
              </a:rPr>
              <a:t>T1</a:t>
            </a:r>
            <a:r>
              <a:rPr lang="zh-CN" altLang="en-US" dirty="0">
                <a:latin typeface="Cambria" panose="02040503050406030204" pitchFamily="18" charset="0"/>
              </a:rPr>
              <a:t> </a:t>
            </a:r>
            <a:r>
              <a:rPr lang="en-US" altLang="zh-CN" dirty="0">
                <a:latin typeface="Cambria" panose="02040503050406030204" pitchFamily="18" charset="0"/>
              </a:rPr>
              <a:t>to</a:t>
            </a:r>
            <a:r>
              <a:rPr lang="zh-CN" altLang="en-US" dirty="0">
                <a:latin typeface="Cambria" panose="02040503050406030204" pitchFamily="18" charset="0"/>
              </a:rPr>
              <a:t> </a:t>
            </a:r>
            <a:r>
              <a:rPr lang="en-US" altLang="zh-CN" dirty="0">
                <a:latin typeface="Cambria" panose="02040503050406030204" pitchFamily="18" charset="0"/>
              </a:rPr>
              <a:t>T2</a:t>
            </a:r>
            <a:r>
              <a:rPr lang="zh-CN" altLang="en-US" dirty="0">
                <a:latin typeface="Cambria" panose="02040503050406030204" pitchFamily="18" charset="0"/>
              </a:rPr>
              <a:t> </a:t>
            </a:r>
            <a:r>
              <a:rPr lang="en-US" altLang="zh-CN" dirty="0">
                <a:latin typeface="Cambria" panose="02040503050406030204" pitchFamily="18" charset="0"/>
              </a:rPr>
              <a:t>is</a:t>
            </a:r>
            <a:r>
              <a:rPr lang="zh-CN" altLang="en-US" dirty="0">
                <a:latin typeface="Cambria" panose="02040503050406030204" pitchFamily="18" charset="0"/>
              </a:rPr>
              <a:t> </a:t>
            </a:r>
            <a:r>
              <a:rPr lang="en-US" altLang="zh-CN" dirty="0">
                <a:latin typeface="Cambria" panose="02040503050406030204" pitchFamily="18" charset="0"/>
              </a:rPr>
              <a:t>independent</a:t>
            </a:r>
            <a:r>
              <a:rPr lang="zh-CN" altLang="en-US" dirty="0">
                <a:latin typeface="Cambria" panose="02040503050406030204" pitchFamily="18" charset="0"/>
              </a:rPr>
              <a:t> </a:t>
            </a:r>
            <a:r>
              <a:rPr lang="en-US" altLang="zh-CN" dirty="0">
                <a:latin typeface="Cambria" panose="02040503050406030204" pitchFamily="18" charset="0"/>
              </a:rPr>
              <a:t>of</a:t>
            </a:r>
            <a:r>
              <a:rPr lang="zh-CN" altLang="en-US" dirty="0">
                <a:latin typeface="Cambria" panose="02040503050406030204" pitchFamily="18" charset="0"/>
              </a:rPr>
              <a:t> </a:t>
            </a:r>
            <a:r>
              <a:rPr lang="en-US" altLang="zh-CN" dirty="0">
                <a:latin typeface="Cambria" panose="02040503050406030204" pitchFamily="18" charset="0"/>
              </a:rPr>
              <a:t>secret</a:t>
            </a:r>
            <a:r>
              <a:rPr lang="zh-CN" altLang="en-US" dirty="0">
                <a:latin typeface="Cambria" panose="02040503050406030204" pitchFamily="18" charset="0"/>
              </a:rPr>
              <a:t> </a:t>
            </a:r>
            <a:r>
              <a:rPr lang="en-US" altLang="zh-CN" dirty="0">
                <a:latin typeface="Cambria" panose="02040503050406030204" pitchFamily="18" charset="0"/>
              </a:rPr>
              <a:t>value.</a:t>
            </a:r>
            <a:r>
              <a:rPr lang="zh-CN" altLang="en-US" dirty="0">
                <a:latin typeface="Cambria" panose="02040503050406030204" pitchFamily="18" charset="0"/>
              </a:rPr>
              <a:t> </a:t>
            </a:r>
            <a:r>
              <a:rPr lang="en-US" altLang="zh-CN" dirty="0">
                <a:latin typeface="Cambria" panose="02040503050406030204" pitchFamily="18" charset="0"/>
              </a:rPr>
              <a:t>In</a:t>
            </a:r>
            <a:r>
              <a:rPr lang="zh-CN" altLang="en-US" dirty="0">
                <a:latin typeface="Cambria" panose="02040503050406030204" pitchFamily="18" charset="0"/>
              </a:rPr>
              <a:t> </a:t>
            </a:r>
            <a:r>
              <a:rPr lang="en-US" altLang="zh-CN" dirty="0">
                <a:latin typeface="Cambria" panose="02040503050406030204" pitchFamily="18" charset="0"/>
              </a:rPr>
              <a:t>other</a:t>
            </a:r>
            <a:r>
              <a:rPr lang="zh-CN" altLang="en-US" dirty="0">
                <a:latin typeface="Cambria" panose="02040503050406030204" pitchFamily="18" charset="0"/>
              </a:rPr>
              <a:t> </a:t>
            </a:r>
            <a:r>
              <a:rPr lang="en-US" altLang="zh-CN" dirty="0">
                <a:latin typeface="Cambria" panose="02040503050406030204" pitchFamily="18" charset="0"/>
              </a:rPr>
              <a:t>word,</a:t>
            </a:r>
            <a:r>
              <a:rPr lang="zh-CN" altLang="en-US" dirty="0">
                <a:latin typeface="Cambria" panose="02040503050406030204" pitchFamily="18" charset="0"/>
              </a:rPr>
              <a:t> </a:t>
            </a:r>
            <a:r>
              <a:rPr lang="en-US" altLang="zh-CN" dirty="0">
                <a:latin typeface="Cambria" panose="02040503050406030204" pitchFamily="18" charset="0"/>
              </a:rPr>
              <a:t>whether</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secret</a:t>
            </a:r>
            <a:r>
              <a:rPr lang="zh-CN" altLang="en-US" dirty="0">
                <a:latin typeface="Cambria" panose="02040503050406030204" pitchFamily="18" charset="0"/>
              </a:rPr>
              <a:t> </a:t>
            </a:r>
            <a:r>
              <a:rPr lang="en-US" altLang="zh-CN" dirty="0">
                <a:latin typeface="Cambria" panose="02040503050406030204" pitchFamily="18" charset="0"/>
              </a:rPr>
              <a:t>value</a:t>
            </a:r>
            <a:r>
              <a:rPr lang="zh-CN" altLang="en-US" dirty="0">
                <a:latin typeface="Cambria" panose="02040503050406030204" pitchFamily="18" charset="0"/>
              </a:rPr>
              <a:t> </a:t>
            </a:r>
            <a:r>
              <a:rPr lang="en-US" altLang="zh-CN" dirty="0">
                <a:latin typeface="Cambria" panose="02040503050406030204" pitchFamily="18" charset="0"/>
              </a:rPr>
              <a:t>is</a:t>
            </a:r>
            <a:r>
              <a:rPr lang="zh-CN" altLang="en-US" dirty="0">
                <a:latin typeface="Cambria" panose="02040503050406030204" pitchFamily="18" charset="0"/>
              </a:rPr>
              <a:t> </a:t>
            </a:r>
            <a:r>
              <a:rPr lang="en-US" altLang="zh-CN" dirty="0">
                <a:latin typeface="Cambria" panose="02040503050406030204" pitchFamily="18" charset="0"/>
              </a:rPr>
              <a:t>0</a:t>
            </a:r>
            <a:r>
              <a:rPr lang="zh-CN" altLang="en-US" dirty="0">
                <a:latin typeface="Cambria" panose="02040503050406030204" pitchFamily="18" charset="0"/>
              </a:rPr>
              <a:t> </a:t>
            </a:r>
            <a:r>
              <a:rPr lang="en-US" altLang="zh-CN" dirty="0">
                <a:latin typeface="Cambria" panose="02040503050406030204" pitchFamily="18" charset="0"/>
              </a:rPr>
              <a:t>or</a:t>
            </a:r>
            <a:r>
              <a:rPr lang="zh-CN" altLang="en-US" dirty="0">
                <a:latin typeface="Cambria" panose="02040503050406030204" pitchFamily="18" charset="0"/>
              </a:rPr>
              <a:t> </a:t>
            </a:r>
            <a:r>
              <a:rPr lang="en-US" altLang="zh-CN" dirty="0">
                <a:latin typeface="Cambria" panose="02040503050406030204" pitchFamily="18" charset="0"/>
              </a:rPr>
              <a:t>1,</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time</a:t>
            </a:r>
            <a:r>
              <a:rPr lang="zh-CN" altLang="en-US" dirty="0">
                <a:latin typeface="Cambria" panose="02040503050406030204" pitchFamily="18" charset="0"/>
              </a:rPr>
              <a:t> </a:t>
            </a:r>
            <a:r>
              <a:rPr lang="en-US" altLang="zh-CN" dirty="0">
                <a:latin typeface="Cambria" panose="02040503050406030204" pitchFamily="18" charset="0"/>
              </a:rPr>
              <a:t>of</a:t>
            </a:r>
            <a:r>
              <a:rPr lang="zh-CN" altLang="en-US" dirty="0">
                <a:latin typeface="Cambria" panose="02040503050406030204" pitchFamily="18" charset="0"/>
              </a:rPr>
              <a:t> </a:t>
            </a:r>
            <a:r>
              <a:rPr lang="en-US" altLang="zh-CN" dirty="0">
                <a:latin typeface="Cambria" panose="02040503050406030204" pitchFamily="18" charset="0"/>
              </a:rPr>
              <a:t>T1</a:t>
            </a:r>
            <a:r>
              <a:rPr lang="zh-CN" altLang="en-US" dirty="0">
                <a:latin typeface="Cambria" panose="02040503050406030204" pitchFamily="18" charset="0"/>
              </a:rPr>
              <a:t> </a:t>
            </a:r>
            <a:r>
              <a:rPr lang="en-US" altLang="zh-CN" dirty="0">
                <a:latin typeface="Cambria" panose="02040503050406030204" pitchFamily="18" charset="0"/>
              </a:rPr>
              <a:t>to</a:t>
            </a:r>
            <a:r>
              <a:rPr lang="zh-CN" altLang="en-US" dirty="0">
                <a:latin typeface="Cambria" panose="02040503050406030204" pitchFamily="18" charset="0"/>
              </a:rPr>
              <a:t> </a:t>
            </a:r>
            <a:r>
              <a:rPr lang="en-US" altLang="zh-CN" dirty="0">
                <a:latin typeface="Cambria" panose="02040503050406030204" pitchFamily="18" charset="0"/>
              </a:rPr>
              <a:t>T2</a:t>
            </a:r>
            <a:r>
              <a:rPr lang="zh-CN" altLang="en-US" dirty="0">
                <a:latin typeface="Cambria" panose="02040503050406030204" pitchFamily="18" charset="0"/>
              </a:rPr>
              <a:t> </a:t>
            </a:r>
            <a:r>
              <a:rPr lang="en-US" altLang="zh-CN" dirty="0">
                <a:latin typeface="Cambria" panose="02040503050406030204" pitchFamily="18" charset="0"/>
              </a:rPr>
              <a:t>is</a:t>
            </a:r>
            <a:r>
              <a:rPr lang="zh-CN" altLang="en-US" dirty="0">
                <a:latin typeface="Cambria" panose="02040503050406030204" pitchFamily="18" charset="0"/>
              </a:rPr>
              <a:t> </a:t>
            </a:r>
            <a:r>
              <a:rPr lang="en-US" altLang="zh-CN" dirty="0">
                <a:latin typeface="Cambria" panose="02040503050406030204" pitchFamily="18" charset="0"/>
              </a:rPr>
              <a:t>same</a:t>
            </a:r>
            <a:r>
              <a:rPr lang="zh-CN" altLang="en-US" dirty="0">
                <a:latin typeface="Cambria" panose="02040503050406030204" pitchFamily="18" charset="0"/>
              </a:rPr>
              <a:t> </a:t>
            </a:r>
            <a:r>
              <a:rPr lang="en-US" altLang="zh-CN" dirty="0">
                <a:latin typeface="Cambria" panose="02040503050406030204" pitchFamily="18" charset="0"/>
              </a:rPr>
              <a:t>and</a:t>
            </a:r>
            <a:r>
              <a:rPr lang="zh-CN" altLang="en-US" dirty="0">
                <a:latin typeface="Cambria" panose="02040503050406030204" pitchFamily="18" charset="0"/>
              </a:rPr>
              <a:t> </a:t>
            </a:r>
            <a:r>
              <a:rPr lang="en-US" altLang="zh-CN" dirty="0">
                <a:latin typeface="Cambria" panose="02040503050406030204" pitchFamily="18" charset="0"/>
              </a:rPr>
              <a:t>will</a:t>
            </a:r>
            <a:r>
              <a:rPr lang="zh-CN" altLang="en-US" dirty="0">
                <a:latin typeface="Cambria" panose="02040503050406030204" pitchFamily="18" charset="0"/>
              </a:rPr>
              <a:t> </a:t>
            </a:r>
            <a:r>
              <a:rPr lang="en-US" altLang="zh-CN" dirty="0">
                <a:latin typeface="Cambria" panose="02040503050406030204" pitchFamily="18" charset="0"/>
              </a:rPr>
              <a:t>not</a:t>
            </a:r>
            <a:r>
              <a:rPr lang="zh-CN" altLang="en-US" dirty="0">
                <a:latin typeface="Cambria" panose="02040503050406030204" pitchFamily="18" charset="0"/>
              </a:rPr>
              <a:t> </a:t>
            </a:r>
            <a:r>
              <a:rPr lang="en-US" altLang="zh-CN" dirty="0">
                <a:latin typeface="Cambria" panose="02040503050406030204" pitchFamily="18" charset="0"/>
              </a:rPr>
              <a:t>influence</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timing</a:t>
            </a:r>
            <a:r>
              <a:rPr lang="zh-CN" altLang="en-US" dirty="0">
                <a:latin typeface="Cambria" panose="02040503050406030204" pitchFamily="18" charset="0"/>
              </a:rPr>
              <a:t> </a:t>
            </a:r>
            <a:r>
              <a:rPr lang="en-US" altLang="zh-CN" dirty="0">
                <a:latin typeface="Cambria" panose="02040503050406030204" pitchFamily="18" charset="0"/>
              </a:rPr>
              <a:t>difference</a:t>
            </a:r>
            <a:r>
              <a:rPr lang="zh-CN" altLang="en-US" dirty="0">
                <a:latin typeface="Cambria" panose="02040503050406030204" pitchFamily="18" charset="0"/>
              </a:rPr>
              <a:t> </a:t>
            </a:r>
            <a:r>
              <a:rPr lang="en-US" altLang="zh-CN" dirty="0">
                <a:latin typeface="Cambria" panose="02040503050406030204" pitchFamily="18" charset="0"/>
              </a:rPr>
              <a:t>observed</a:t>
            </a:r>
            <a:r>
              <a:rPr lang="zh-CN" altLang="en-US" dirty="0">
                <a:latin typeface="Cambria" panose="02040503050406030204" pitchFamily="18" charset="0"/>
              </a:rPr>
              <a:t> </a:t>
            </a:r>
            <a:r>
              <a:rPr lang="en-US" altLang="zh-CN" dirty="0">
                <a:latin typeface="Cambria" panose="02040503050406030204" pitchFamily="18" charset="0"/>
              </a:rPr>
              <a:t>by</a:t>
            </a:r>
            <a:r>
              <a:rPr lang="zh-CN" altLang="en-US" dirty="0">
                <a:latin typeface="Cambria" panose="02040503050406030204" pitchFamily="18" charset="0"/>
              </a:rPr>
              <a:t> </a:t>
            </a:r>
            <a:r>
              <a:rPr lang="en-US" altLang="zh-CN" dirty="0">
                <a:latin typeface="Cambria" panose="02040503050406030204" pitchFamily="18" charset="0"/>
              </a:rPr>
              <a:t>the</a:t>
            </a:r>
            <a:r>
              <a:rPr lang="zh-CN" altLang="en-US" dirty="0">
                <a:latin typeface="Cambria" panose="02040503050406030204" pitchFamily="18" charset="0"/>
              </a:rPr>
              <a:t> </a:t>
            </a:r>
            <a:r>
              <a:rPr lang="en-US" altLang="zh-CN" dirty="0">
                <a:latin typeface="Cambria" panose="02040503050406030204" pitchFamily="18" charset="0"/>
              </a:rPr>
              <a:t>attacker.</a:t>
            </a:r>
            <a:r>
              <a:rPr lang="zh-CN" altLang="en-US" dirty="0">
                <a:latin typeface="Cambria" panose="02040503050406030204" pitchFamily="18" charset="0"/>
              </a:rPr>
              <a:t> </a:t>
            </a:r>
          </a:p>
        </p:txBody>
      </p:sp>
      <p:sp>
        <p:nvSpPr>
          <p:cNvPr id="4" name="灯片编号占位符 3"/>
          <p:cNvSpPr>
            <a:spLocks noGrp="1"/>
          </p:cNvSpPr>
          <p:nvPr>
            <p:ph type="sldNum" sz="quarter" idx="5"/>
          </p:nvPr>
        </p:nvSpPr>
        <p:spPr/>
        <p:txBody>
          <a:bodyPr/>
          <a:lstStyle/>
          <a:p>
            <a:fld id="{F7793654-4EBA-4581-BDC7-37ADC1036BF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a:t>
            </a:r>
            <a:r>
              <a:rPr lang="zh-CN" altLang="en-US" dirty="0"/>
              <a:t> </a:t>
            </a:r>
            <a:r>
              <a:rPr lang="en-US" altLang="zh-CN" dirty="0"/>
              <a:t>modern</a:t>
            </a:r>
            <a:r>
              <a:rPr lang="zh-CN" altLang="en-US" dirty="0"/>
              <a:t> </a:t>
            </a:r>
            <a:r>
              <a:rPr lang="en-US" altLang="zh-CN" dirty="0"/>
              <a:t>computers,</a:t>
            </a:r>
            <a:r>
              <a:rPr lang="zh-CN" altLang="en-US" dirty="0"/>
              <a:t> </a:t>
            </a:r>
            <a:r>
              <a:rPr lang="en-US" altLang="zh-CN" dirty="0"/>
              <a:t>the</a:t>
            </a:r>
            <a:r>
              <a:rPr lang="zh-CN" altLang="en-US" dirty="0"/>
              <a:t> </a:t>
            </a:r>
            <a:r>
              <a:rPr lang="en-US" altLang="zh-CN" dirty="0"/>
              <a:t>speculative</a:t>
            </a:r>
            <a:r>
              <a:rPr lang="zh-CN" altLang="en-US" dirty="0"/>
              <a:t> </a:t>
            </a:r>
            <a:r>
              <a:rPr lang="en-US" altLang="zh-CN" dirty="0"/>
              <a:t>execution</a:t>
            </a:r>
            <a:r>
              <a:rPr lang="zh-CN" altLang="en-US" dirty="0"/>
              <a:t> </a:t>
            </a:r>
            <a:r>
              <a:rPr lang="en-US" altLang="zh-CN" dirty="0"/>
              <a:t>is</a:t>
            </a:r>
            <a:r>
              <a:rPr lang="zh-CN" altLang="en-US" dirty="0"/>
              <a:t> </a:t>
            </a:r>
            <a:r>
              <a:rPr lang="en-US" altLang="zh-CN" dirty="0"/>
              <a:t>widely</a:t>
            </a:r>
            <a:r>
              <a:rPr lang="zh-CN" altLang="en-US" dirty="0"/>
              <a:t> </a:t>
            </a:r>
            <a:r>
              <a:rPr lang="en-US" altLang="zh-CN" dirty="0"/>
              <a:t>used</a:t>
            </a:r>
            <a:r>
              <a:rPr lang="zh-CN" altLang="en-US" dirty="0"/>
              <a:t> </a:t>
            </a:r>
            <a:r>
              <a:rPr lang="en-US" altLang="zh-CN" dirty="0"/>
              <a:t>to</a:t>
            </a:r>
            <a:r>
              <a:rPr lang="zh-CN" altLang="en-US" dirty="0"/>
              <a:t> </a:t>
            </a:r>
            <a:r>
              <a:rPr lang="en-US" altLang="zh-CN" dirty="0"/>
              <a:t>speed</a:t>
            </a:r>
            <a:r>
              <a:rPr lang="zh-CN" altLang="en-US" dirty="0"/>
              <a:t> </a:t>
            </a:r>
            <a:r>
              <a:rPr lang="en-US" altLang="zh-CN" dirty="0"/>
              <a:t>up</a:t>
            </a:r>
            <a:r>
              <a:rPr lang="zh-CN" altLang="en-US" dirty="0"/>
              <a:t> </a:t>
            </a:r>
            <a:r>
              <a:rPr lang="en-US" altLang="zh-CN" dirty="0"/>
              <a:t>the</a:t>
            </a:r>
            <a:r>
              <a:rPr lang="zh-CN" altLang="en-US" dirty="0"/>
              <a:t> </a:t>
            </a:r>
            <a:r>
              <a:rPr lang="en-US" altLang="zh-CN" dirty="0"/>
              <a:t>program’s</a:t>
            </a:r>
            <a:r>
              <a:rPr lang="zh-CN" altLang="en-US" dirty="0"/>
              <a:t> </a:t>
            </a:r>
            <a:r>
              <a:rPr lang="en-US" altLang="zh-CN" dirty="0"/>
              <a:t>execution.</a:t>
            </a:r>
            <a:r>
              <a:rPr lang="zh-CN" altLang="en-US" dirty="0"/>
              <a:t> </a:t>
            </a:r>
            <a:r>
              <a:rPr lang="en" altLang="zh-CN" dirty="0"/>
              <a:t>Although the computer </a:t>
            </a:r>
            <a:r>
              <a:rPr lang="en-US" altLang="zh-CN" dirty="0"/>
              <a:t>can</a:t>
            </a:r>
            <a:r>
              <a:rPr lang="zh-CN" altLang="en-US" dirty="0"/>
              <a:t> </a:t>
            </a:r>
            <a:r>
              <a:rPr lang="en-US" altLang="zh-CN" dirty="0"/>
              <a:t>benefit</a:t>
            </a:r>
            <a:r>
              <a:rPr lang="zh-CN" altLang="en-US" dirty="0"/>
              <a:t> </a:t>
            </a:r>
            <a:r>
              <a:rPr lang="en-US" altLang="zh-CN" dirty="0"/>
              <a:t>a</a:t>
            </a:r>
            <a:r>
              <a:rPr lang="zh-CN" altLang="en-US" dirty="0"/>
              <a:t> </a:t>
            </a:r>
            <a:r>
              <a:rPr lang="en-US" altLang="zh-CN" dirty="0"/>
              <a:t>lot</a:t>
            </a:r>
            <a:r>
              <a:rPr lang="zh-CN" altLang="en-US" dirty="0"/>
              <a:t> </a:t>
            </a:r>
            <a:r>
              <a:rPr lang="en-US" altLang="zh-CN" dirty="0"/>
              <a:t>from</a:t>
            </a:r>
            <a:r>
              <a:rPr lang="zh-CN" altLang="en-US" dirty="0"/>
              <a:t> </a:t>
            </a:r>
            <a:r>
              <a:rPr lang="en-US" altLang="zh-CN" dirty="0"/>
              <a:t>this</a:t>
            </a:r>
            <a:r>
              <a:rPr lang="zh-CN" altLang="en-US" dirty="0"/>
              <a:t> </a:t>
            </a:r>
            <a:r>
              <a:rPr lang="en-US" altLang="zh-CN" dirty="0"/>
              <a:t>technique,</a:t>
            </a:r>
            <a:r>
              <a:rPr lang="zh-CN" altLang="en-US" dirty="0"/>
              <a:t> </a:t>
            </a:r>
            <a:r>
              <a:rPr lang="en-US" altLang="zh-CN" dirty="0"/>
              <a:t>the</a:t>
            </a:r>
            <a:r>
              <a:rPr lang="zh-CN" altLang="en-US" dirty="0"/>
              <a:t> </a:t>
            </a:r>
            <a:r>
              <a:rPr lang="en-US" altLang="zh-CN" dirty="0"/>
              <a:t>attacker</a:t>
            </a:r>
            <a:r>
              <a:rPr lang="zh-CN" altLang="en-US" dirty="0"/>
              <a:t> </a:t>
            </a:r>
            <a:r>
              <a:rPr lang="en-US" altLang="zh-CN" dirty="0"/>
              <a:t>can</a:t>
            </a:r>
            <a:r>
              <a:rPr lang="zh-CN" altLang="en-US" dirty="0"/>
              <a:t> </a:t>
            </a:r>
            <a:r>
              <a:rPr lang="en-US" altLang="zh-CN" dirty="0"/>
              <a:t>exploit</a:t>
            </a:r>
            <a:r>
              <a:rPr lang="zh-CN" altLang="en-US" dirty="0"/>
              <a:t> </a:t>
            </a:r>
            <a:r>
              <a:rPr lang="en-US" altLang="zh-CN" dirty="0"/>
              <a:t>the</a:t>
            </a:r>
            <a:r>
              <a:rPr lang="zh-CN" altLang="en-US" dirty="0"/>
              <a:t> </a:t>
            </a:r>
            <a:r>
              <a:rPr lang="en-US" altLang="zh-CN" dirty="0"/>
              <a:t>mis-speculated</a:t>
            </a:r>
            <a:r>
              <a:rPr lang="zh-CN" altLang="en-US" dirty="0"/>
              <a:t> </a:t>
            </a:r>
            <a:r>
              <a:rPr lang="en-US" altLang="zh-CN" dirty="0"/>
              <a:t>instructions</a:t>
            </a:r>
            <a:r>
              <a:rPr lang="zh-CN" altLang="en-US" dirty="0"/>
              <a:t> </a:t>
            </a:r>
            <a:r>
              <a:rPr lang="en-US" altLang="zh-CN" dirty="0"/>
              <a:t>to</a:t>
            </a:r>
            <a:r>
              <a:rPr lang="zh-CN" altLang="en-US" dirty="0"/>
              <a:t> </a:t>
            </a:r>
            <a:r>
              <a:rPr lang="en-US" altLang="zh-CN" dirty="0"/>
              <a:t>steal</a:t>
            </a:r>
            <a:r>
              <a:rPr lang="zh-CN" altLang="en-US" dirty="0"/>
              <a:t> </a:t>
            </a:r>
            <a:r>
              <a:rPr lang="en-US" altLang="zh-CN" dirty="0"/>
              <a:t>secret.</a:t>
            </a:r>
            <a:r>
              <a:rPr lang="zh-CN" altLang="en-US" dirty="0"/>
              <a:t> </a:t>
            </a:r>
            <a:r>
              <a:rPr lang="en" altLang="zh-CN" dirty="0"/>
              <a:t>A classic example is Spectre-v1</a:t>
            </a:r>
            <a:r>
              <a:rPr lang="en-US" altLang="zh-CN" dirty="0"/>
              <a:t>,</a:t>
            </a:r>
            <a:r>
              <a:rPr lang="zh-CN" altLang="en-US" dirty="0"/>
              <a:t> </a:t>
            </a:r>
            <a:r>
              <a:rPr lang="en-US" altLang="zh-CN" dirty="0"/>
              <a:t>which</a:t>
            </a:r>
            <a:r>
              <a:rPr lang="zh-CN" altLang="en-US" dirty="0"/>
              <a:t> </a:t>
            </a:r>
            <a:r>
              <a:rPr lang="en-US" altLang="zh-CN" dirty="0"/>
              <a:t>enables</a:t>
            </a:r>
            <a:r>
              <a:rPr lang="zh-CN" altLang="en-US" dirty="0"/>
              <a:t> </a:t>
            </a:r>
            <a:r>
              <a:rPr lang="en-US" altLang="zh-CN" dirty="0"/>
              <a:t>the</a:t>
            </a:r>
            <a:r>
              <a:rPr lang="zh-CN" altLang="en-US" dirty="0"/>
              <a:t> </a:t>
            </a:r>
            <a:r>
              <a:rPr lang="en-US" altLang="zh-CN" dirty="0"/>
              <a:t>attacker</a:t>
            </a:r>
            <a:r>
              <a:rPr lang="zh-CN" altLang="en-US" dirty="0"/>
              <a:t> </a:t>
            </a:r>
            <a:r>
              <a:rPr lang="en-US" altLang="zh-CN" dirty="0"/>
              <a:t>in</a:t>
            </a:r>
            <a:r>
              <a:rPr lang="zh-CN" altLang="en-US" dirty="0"/>
              <a:t> </a:t>
            </a:r>
            <a:r>
              <a:rPr lang="en-US" altLang="zh-CN" dirty="0"/>
              <a:t>one</a:t>
            </a:r>
            <a:r>
              <a:rPr lang="zh-CN" altLang="en-US" dirty="0"/>
              <a:t> </a:t>
            </a:r>
            <a:r>
              <a:rPr lang="en-US" altLang="zh-CN" dirty="0"/>
              <a:t>context</a:t>
            </a:r>
            <a:r>
              <a:rPr lang="zh-CN" altLang="en-US" dirty="0"/>
              <a:t> </a:t>
            </a:r>
            <a:r>
              <a:rPr lang="en-US" altLang="zh-CN" dirty="0"/>
              <a:t>to</a:t>
            </a:r>
            <a:r>
              <a:rPr lang="zh-CN" altLang="en-US" dirty="0"/>
              <a:t> </a:t>
            </a:r>
            <a:r>
              <a:rPr lang="en-US" altLang="zh-CN" dirty="0"/>
              <a:t>read</a:t>
            </a:r>
            <a:r>
              <a:rPr lang="zh-CN" altLang="en-US" dirty="0"/>
              <a:t> </a:t>
            </a:r>
            <a:r>
              <a:rPr lang="en-US" altLang="zh-CN" dirty="0"/>
              <a:t>arbitrary</a:t>
            </a:r>
            <a:r>
              <a:rPr lang="zh-CN" altLang="en-US" dirty="0"/>
              <a:t> </a:t>
            </a:r>
            <a:r>
              <a:rPr lang="en-US" altLang="zh-CN" dirty="0"/>
              <a:t>memory</a:t>
            </a:r>
            <a:r>
              <a:rPr lang="zh-CN" altLang="en-US" dirty="0"/>
              <a:t> </a:t>
            </a:r>
            <a:r>
              <a:rPr lang="en-US" altLang="zh-CN" dirty="0"/>
              <a:t>from</a:t>
            </a:r>
            <a:r>
              <a:rPr lang="zh-CN" altLang="en-US" dirty="0"/>
              <a:t> </a:t>
            </a:r>
            <a:r>
              <a:rPr lang="en-US" altLang="zh-CN" dirty="0"/>
              <a:t>another</a:t>
            </a:r>
            <a:r>
              <a:rPr lang="zh-CN" altLang="en-US" dirty="0"/>
              <a:t> </a:t>
            </a:r>
            <a:r>
              <a:rPr lang="en-US" altLang="zh-CN" dirty="0"/>
              <a:t>context.</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a:t>
            </a:fld>
            <a:endParaRPr lang="zh-CN" altLang="en-US"/>
          </a:p>
        </p:txBody>
      </p:sp>
    </p:spTree>
    <p:extLst>
      <p:ext uri="{BB962C8B-B14F-4D97-AF65-F5344CB8AC3E}">
        <p14:creationId xmlns:p14="http://schemas.microsoft.com/office/powerpoint/2010/main" val="74452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further</a:t>
            </a:r>
            <a:r>
              <a:rPr lang="zh-CN" altLang="en-US" dirty="0"/>
              <a:t> </a:t>
            </a:r>
            <a:r>
              <a:rPr lang="en-US" altLang="zh-CN" dirty="0"/>
              <a:t>validate</a:t>
            </a:r>
            <a:r>
              <a:rPr lang="zh-CN" altLang="en-US" dirty="0"/>
              <a:t> </a:t>
            </a:r>
            <a:r>
              <a:rPr lang="en-US" altLang="zh-CN" dirty="0"/>
              <a:t>this</a:t>
            </a:r>
            <a:r>
              <a:rPr lang="zh-CN" altLang="en-US" dirty="0"/>
              <a:t> </a:t>
            </a:r>
            <a:r>
              <a:rPr lang="en-US" altLang="zh-CN" dirty="0"/>
              <a:t>conclusion</a:t>
            </a:r>
            <a:r>
              <a:rPr lang="zh-CN" altLang="en-US" dirty="0"/>
              <a:t> </a:t>
            </a:r>
            <a:r>
              <a:rPr lang="en-US" altLang="zh-CN" dirty="0"/>
              <a:t>in</a:t>
            </a:r>
            <a:r>
              <a:rPr lang="zh-CN" altLang="en-US" dirty="0"/>
              <a:t> </a:t>
            </a:r>
            <a:r>
              <a:rPr lang="en-US" altLang="zh-CN" dirty="0"/>
              <a:t>the</a:t>
            </a:r>
            <a:r>
              <a:rPr lang="zh-CN" altLang="en-US" dirty="0"/>
              <a:t> </a:t>
            </a:r>
            <a:r>
              <a:rPr lang="en-US" altLang="zh-CN" dirty="0"/>
              <a:t>gem5</a:t>
            </a:r>
            <a:r>
              <a:rPr lang="zh-CN" altLang="en-US" dirty="0"/>
              <a:t> </a:t>
            </a:r>
            <a:r>
              <a:rPr lang="en-US" altLang="zh-CN" dirty="0"/>
              <a:t>and</a:t>
            </a:r>
            <a:r>
              <a:rPr lang="zh-CN" altLang="en-US" dirty="0"/>
              <a:t> </a:t>
            </a:r>
            <a:r>
              <a:rPr lang="en-US" altLang="zh-CN" dirty="0"/>
              <a:t>the</a:t>
            </a:r>
            <a:r>
              <a:rPr lang="zh-CN" altLang="en-US" dirty="0"/>
              <a:t> </a:t>
            </a:r>
            <a:r>
              <a:rPr lang="en-US" altLang="zh-CN" dirty="0"/>
              <a:t>commercial</a:t>
            </a:r>
            <a:r>
              <a:rPr lang="zh-CN" altLang="en-US" dirty="0"/>
              <a:t> </a:t>
            </a:r>
            <a:r>
              <a:rPr lang="en-US" altLang="zh-CN" dirty="0"/>
              <a:t>processor</a:t>
            </a:r>
            <a:r>
              <a:rPr lang="zh-CN" altLang="en-US" dirty="0"/>
              <a:t> </a:t>
            </a:r>
            <a:r>
              <a:rPr kumimoji="1" lang="en" altLang="zh-CN" b="1" dirty="0">
                <a:solidFill>
                  <a:schemeClr val="accent2"/>
                </a:solidFill>
                <a:latin typeface="Avenir Book" panose="02000503020000020003" pitchFamily="2" charset="0"/>
                <a:sym typeface="+mn-ea"/>
              </a:rPr>
              <a:t>Intel i7-8550U</a:t>
            </a:r>
            <a:r>
              <a:rPr lang="en-US" altLang="zh-CN" dirty="0"/>
              <a:t>.</a:t>
            </a:r>
            <a:r>
              <a:rPr lang="zh-CN" altLang="en-US" dirty="0"/>
              <a:t> </a:t>
            </a:r>
            <a:r>
              <a:rPr lang="en-US" altLang="zh-CN" dirty="0"/>
              <a:t>We</a:t>
            </a:r>
            <a:r>
              <a:rPr lang="zh-CN" altLang="en-US" dirty="0"/>
              <a:t> </a:t>
            </a:r>
            <a:r>
              <a:rPr lang="en-US" altLang="zh-CN" dirty="0"/>
              <a:t>find</a:t>
            </a:r>
            <a:r>
              <a:rPr lang="zh-CN" altLang="en-US" dirty="0"/>
              <a:t> </a:t>
            </a:r>
            <a:r>
              <a:rPr lang="en-US" altLang="zh-CN" dirty="0"/>
              <a:t>that</a:t>
            </a:r>
            <a:r>
              <a:rPr lang="zh-CN" altLang="en-US" dirty="0"/>
              <a:t> </a:t>
            </a:r>
            <a:r>
              <a:rPr lang="en-US" altLang="zh-CN" dirty="0"/>
              <a:t>the</a:t>
            </a:r>
            <a:r>
              <a:rPr lang="zh-CN" altLang="en-US" dirty="0"/>
              <a:t> </a:t>
            </a:r>
            <a:r>
              <a:rPr lang="en-US" altLang="zh-CN" dirty="0"/>
              <a:t>time</a:t>
            </a:r>
            <a:r>
              <a:rPr lang="zh-CN" altLang="en-US" dirty="0"/>
              <a:t> </a:t>
            </a:r>
            <a:r>
              <a:rPr lang="en-US" altLang="zh-CN" dirty="0"/>
              <a:t>of</a:t>
            </a:r>
            <a:r>
              <a:rPr lang="zh-CN" altLang="en-US" dirty="0"/>
              <a:t> </a:t>
            </a:r>
            <a:r>
              <a:rPr lang="en-US" altLang="zh-CN" dirty="0"/>
              <a:t>T1</a:t>
            </a:r>
            <a:r>
              <a:rPr lang="zh-CN" altLang="en-US" dirty="0"/>
              <a:t> </a:t>
            </a:r>
            <a:r>
              <a:rPr lang="en-US" altLang="zh-CN" dirty="0"/>
              <a:t>to</a:t>
            </a:r>
            <a:r>
              <a:rPr lang="zh-CN" altLang="en-US" dirty="0"/>
              <a:t> </a:t>
            </a:r>
            <a:r>
              <a:rPr lang="en-US" altLang="zh-CN" dirty="0"/>
              <a:t>T2</a:t>
            </a:r>
            <a:r>
              <a:rPr lang="zh-CN" altLang="en-US" dirty="0"/>
              <a:t> </a:t>
            </a:r>
            <a:r>
              <a:rPr lang="en-US" altLang="zh-CN" dirty="0"/>
              <a:t>aka</a:t>
            </a:r>
            <a:r>
              <a:rPr lang="zh-CN" altLang="en-US" dirty="0"/>
              <a:t> </a:t>
            </a:r>
            <a:r>
              <a:rPr lang="en-US" altLang="zh-CN" dirty="0"/>
              <a:t>branch</a:t>
            </a:r>
            <a:r>
              <a:rPr lang="zh-CN" altLang="en-US" dirty="0"/>
              <a:t> </a:t>
            </a:r>
            <a:r>
              <a:rPr lang="en-US" altLang="zh-CN" dirty="0"/>
              <a:t>resolution</a:t>
            </a:r>
            <a:r>
              <a:rPr lang="zh-CN" altLang="en-US" dirty="0"/>
              <a:t> </a:t>
            </a:r>
            <a:r>
              <a:rPr lang="en-US" altLang="zh-CN" dirty="0"/>
              <a:t>time</a:t>
            </a:r>
            <a:r>
              <a:rPr lang="zh-CN" altLang="en-US" dirty="0"/>
              <a:t> </a:t>
            </a:r>
            <a:r>
              <a:rPr lang="en-US" altLang="zh-CN" dirty="0"/>
              <a:t>is</a:t>
            </a:r>
            <a:r>
              <a:rPr lang="zh-CN" altLang="en-US" dirty="0"/>
              <a:t> </a:t>
            </a:r>
            <a:r>
              <a:rPr lang="en-US" altLang="zh-CN" dirty="0"/>
              <a:t>only</a:t>
            </a:r>
            <a:r>
              <a:rPr lang="zh-CN" altLang="en-US" dirty="0"/>
              <a:t> </a:t>
            </a:r>
            <a:r>
              <a:rPr lang="en-US" altLang="zh-CN" dirty="0"/>
              <a:t>dependent</a:t>
            </a:r>
            <a:r>
              <a:rPr lang="zh-CN" altLang="en-US" dirty="0"/>
              <a:t> </a:t>
            </a:r>
            <a:r>
              <a:rPr lang="en-US" altLang="zh-CN" dirty="0"/>
              <a:t>on</a:t>
            </a:r>
            <a:r>
              <a:rPr lang="zh-CN" altLang="en-US" dirty="0"/>
              <a:t> </a:t>
            </a:r>
            <a:r>
              <a:rPr lang="en-US" altLang="zh-CN" dirty="0"/>
              <a:t>the</a:t>
            </a:r>
            <a:r>
              <a:rPr lang="zh-CN" altLang="en-US" dirty="0"/>
              <a:t> </a:t>
            </a:r>
            <a:r>
              <a:rPr lang="en-US" altLang="zh-CN" dirty="0"/>
              <a:t>f(N),</a:t>
            </a:r>
            <a:r>
              <a:rPr lang="zh-CN" altLang="en-US" dirty="0"/>
              <a:t> </a:t>
            </a:r>
            <a:r>
              <a:rPr lang="en-US" altLang="zh-CN" dirty="0"/>
              <a:t>independent</a:t>
            </a:r>
            <a:r>
              <a:rPr lang="zh-CN" altLang="en-US" dirty="0"/>
              <a:t> </a:t>
            </a:r>
            <a:r>
              <a:rPr lang="en-US" altLang="zh-CN" dirty="0"/>
              <a:t>of</a:t>
            </a:r>
            <a:r>
              <a:rPr lang="zh-CN" altLang="en-US" dirty="0"/>
              <a:t> </a:t>
            </a:r>
            <a:r>
              <a:rPr lang="en-US" altLang="zh-CN" dirty="0"/>
              <a:t>the</a:t>
            </a:r>
            <a:r>
              <a:rPr lang="zh-CN" altLang="en-US" dirty="0"/>
              <a:t> </a:t>
            </a:r>
            <a:r>
              <a:rPr lang="en-US" altLang="zh-CN" dirty="0"/>
              <a:t>secret</a:t>
            </a:r>
            <a:r>
              <a:rPr lang="zh-CN" altLang="en-US" dirty="0"/>
              <a:t> </a:t>
            </a:r>
            <a:r>
              <a:rPr lang="en-US" altLang="zh-CN" dirty="0"/>
              <a:t>value.</a:t>
            </a:r>
            <a:r>
              <a:rPr lang="zh-CN" altLang="en-US" dirty="0"/>
              <a:t> </a:t>
            </a:r>
            <a:r>
              <a:rPr lang="en-US" altLang="zh-CN" dirty="0"/>
              <a:t>It can be approximated as a constant</a:t>
            </a:r>
            <a:r>
              <a:rPr lang="zh-CN" altLang="en-US" dirty="0"/>
              <a:t> </a:t>
            </a:r>
            <a:r>
              <a:rPr lang="en-US" altLang="zh-CN" dirty="0"/>
              <a:t>when</a:t>
            </a:r>
            <a:r>
              <a:rPr lang="zh-CN" altLang="en-US" dirty="0"/>
              <a:t> </a:t>
            </a:r>
            <a:r>
              <a:rPr lang="en-US" altLang="zh-CN" dirty="0"/>
              <a:t>the</a:t>
            </a:r>
            <a:r>
              <a:rPr lang="zh-CN" altLang="en-US" dirty="0"/>
              <a:t> </a:t>
            </a:r>
            <a:r>
              <a:rPr lang="en-US" altLang="zh-CN" dirty="0"/>
              <a:t>f(N)</a:t>
            </a:r>
            <a:r>
              <a:rPr lang="zh-CN" altLang="en-US" dirty="0"/>
              <a:t> </a:t>
            </a:r>
            <a:r>
              <a:rPr lang="en-US" altLang="zh-CN" dirty="0"/>
              <a:t>is</a:t>
            </a:r>
            <a:r>
              <a:rPr lang="zh-CN" altLang="en-US" dirty="0"/>
              <a:t> </a:t>
            </a:r>
            <a:r>
              <a:rPr lang="en-US" altLang="zh-CN" dirty="0"/>
              <a:t>fixed.</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a:t>
            </a:r>
            <a:r>
              <a:rPr lang="zh-CN" altLang="en-US" dirty="0"/>
              <a:t> </a:t>
            </a:r>
            <a:r>
              <a:rPr lang="en-US" altLang="zh-CN" dirty="0"/>
              <a:t>combine</a:t>
            </a:r>
            <a:r>
              <a:rPr lang="zh-CN" altLang="en-US" dirty="0"/>
              <a:t> </a:t>
            </a:r>
            <a:r>
              <a:rPr lang="en-US" altLang="zh-CN" dirty="0"/>
              <a:t>the</a:t>
            </a:r>
            <a:r>
              <a:rPr lang="zh-CN" altLang="en-US" dirty="0"/>
              <a:t> </a:t>
            </a:r>
            <a:r>
              <a:rPr lang="en-US" altLang="zh-CN" dirty="0"/>
              <a:t>these</a:t>
            </a:r>
            <a:r>
              <a:rPr lang="zh-CN" altLang="en-US" dirty="0"/>
              <a:t> </a:t>
            </a:r>
            <a:r>
              <a:rPr lang="en-US" altLang="zh-CN" dirty="0"/>
              <a:t>three</a:t>
            </a:r>
            <a:r>
              <a:rPr lang="zh-CN" altLang="en-US" dirty="0"/>
              <a:t> </a:t>
            </a:r>
            <a:r>
              <a:rPr lang="en-US" altLang="zh-CN" dirty="0"/>
              <a:t>solutions</a:t>
            </a:r>
            <a:r>
              <a:rPr lang="zh-CN" altLang="en-US" dirty="0"/>
              <a:t> </a:t>
            </a:r>
            <a:r>
              <a:rPr lang="en-US" altLang="zh-CN" dirty="0"/>
              <a:t>and</a:t>
            </a:r>
            <a:r>
              <a:rPr lang="zh-CN" altLang="en-US" dirty="0"/>
              <a:t> </a:t>
            </a:r>
            <a:r>
              <a:rPr lang="en-US" altLang="zh-CN" dirty="0"/>
              <a:t>design</a:t>
            </a:r>
            <a:r>
              <a:rPr lang="zh-CN" altLang="en-US" dirty="0"/>
              <a:t> </a:t>
            </a:r>
            <a:r>
              <a:rPr lang="en-US" altLang="zh-CN" dirty="0"/>
              <a:t>the</a:t>
            </a:r>
            <a:r>
              <a:rPr lang="zh-CN" altLang="en-US" dirty="0"/>
              <a:t> </a:t>
            </a:r>
            <a:r>
              <a:rPr lang="en-US" altLang="zh-CN" dirty="0" err="1"/>
              <a:t>unXpec</a:t>
            </a:r>
            <a:r>
              <a:rPr lang="en-US" altLang="zh-CN" dirty="0"/>
              <a:t>.</a:t>
            </a:r>
            <a:r>
              <a:rPr lang="zh-CN" altLang="en-US" dirty="0"/>
              <a:t> </a:t>
            </a:r>
            <a:r>
              <a:rPr lang="en" altLang="zh-CN" dirty="0"/>
              <a:t>There are two stages in each round of attack</a:t>
            </a:r>
            <a:r>
              <a:rPr lang="en-US" altLang="zh-CN" dirty="0"/>
              <a:t>.</a:t>
            </a:r>
            <a:r>
              <a:rPr lang="zh-CN" altLang="en-US" dirty="0"/>
              <a:t> </a:t>
            </a:r>
            <a:r>
              <a:rPr lang="en-US" altLang="zh-CN" dirty="0"/>
              <a:t>In</a:t>
            </a:r>
            <a:r>
              <a:rPr lang="zh-CN" altLang="en-US" dirty="0"/>
              <a:t> </a:t>
            </a:r>
            <a:r>
              <a:rPr lang="en-US" altLang="zh-CN" dirty="0"/>
              <a:t>the</a:t>
            </a:r>
            <a:r>
              <a:rPr lang="zh-CN" altLang="en-US" dirty="0"/>
              <a:t> </a:t>
            </a:r>
            <a:r>
              <a:rPr lang="en-US" altLang="zh-CN" dirty="0"/>
              <a:t>preparation</a:t>
            </a:r>
            <a:r>
              <a:rPr lang="zh-CN" altLang="en-US" dirty="0"/>
              <a:t> </a:t>
            </a:r>
            <a:r>
              <a:rPr lang="en-US" altLang="zh-CN" dirty="0"/>
              <a:t>stage,</a:t>
            </a:r>
            <a:r>
              <a:rPr lang="zh-CN" altLang="en-US" dirty="0"/>
              <a:t> </a:t>
            </a:r>
            <a:r>
              <a:rPr lang="en-US" altLang="zh-CN" dirty="0"/>
              <a:t>the</a:t>
            </a:r>
            <a:r>
              <a:rPr lang="zh-CN" altLang="en-US" dirty="0"/>
              <a:t> </a:t>
            </a:r>
            <a:r>
              <a:rPr lang="en-US" altLang="zh-CN" dirty="0"/>
              <a:t>receiver</a:t>
            </a:r>
            <a:r>
              <a:rPr lang="zh-CN" altLang="en-US" dirty="0"/>
              <a:t> </a:t>
            </a:r>
            <a:r>
              <a:rPr lang="en-US" altLang="zh-CN" dirty="0" err="1"/>
              <a:t>mistrains</a:t>
            </a:r>
            <a:r>
              <a:rPr lang="zh-CN" altLang="en-US" dirty="0"/>
              <a:t> </a:t>
            </a:r>
            <a:r>
              <a:rPr lang="en-US" altLang="zh-CN" dirty="0"/>
              <a:t>the</a:t>
            </a:r>
            <a:r>
              <a:rPr lang="zh-CN" altLang="en-US" dirty="0"/>
              <a:t> </a:t>
            </a:r>
            <a:r>
              <a:rPr lang="en-US" altLang="zh-CN" dirty="0"/>
              <a:t>branch</a:t>
            </a:r>
            <a:r>
              <a:rPr lang="zh-CN" altLang="en-US" dirty="0"/>
              <a:t> </a:t>
            </a:r>
            <a:r>
              <a:rPr lang="en-US" altLang="zh-CN" dirty="0"/>
              <a:t>predictor</a:t>
            </a:r>
            <a:r>
              <a:rPr lang="zh-CN" altLang="en-US" dirty="0"/>
              <a:t> </a:t>
            </a:r>
            <a:r>
              <a:rPr lang="en-US" altLang="zh-CN" dirty="0"/>
              <a:t>and</a:t>
            </a:r>
            <a:r>
              <a:rPr lang="zh-CN" altLang="en-US" dirty="0"/>
              <a:t> </a:t>
            </a:r>
            <a:r>
              <a:rPr lang="en-US" altLang="zh-CN" dirty="0"/>
              <a:t>prepare</a:t>
            </a:r>
            <a:r>
              <a:rPr lang="zh-CN" altLang="en-US" dirty="0"/>
              <a:t> </a:t>
            </a:r>
            <a:r>
              <a:rPr lang="en-US" altLang="zh-CN" dirty="0"/>
              <a:t>the</a:t>
            </a:r>
            <a:r>
              <a:rPr lang="zh-CN" altLang="en-US" dirty="0"/>
              <a:t> </a:t>
            </a:r>
            <a:r>
              <a:rPr lang="en-US" altLang="zh-CN" dirty="0"/>
              <a:t>cache</a:t>
            </a:r>
            <a:r>
              <a:rPr lang="zh-CN" altLang="en-US" dirty="0"/>
              <a:t> </a:t>
            </a:r>
            <a:r>
              <a:rPr lang="en-US" altLang="zh-CN" dirty="0"/>
              <a:t>states.</a:t>
            </a:r>
            <a:r>
              <a:rPr lang="zh-CN" altLang="en-US" dirty="0"/>
              <a:t> </a:t>
            </a:r>
            <a:r>
              <a:rPr lang="en" altLang="zh-CN" dirty="0"/>
              <a:t>The essential goal for such preparation is that the sender program under secret 0 yields all-hits of P[0] and the sender program under secret 1 yields all-misses of P[64 ∗ 1]...P[64 ∗ n].</a:t>
            </a:r>
            <a:r>
              <a:rPr lang="zh-CN" altLang="en-US" dirty="0"/>
              <a:t> </a:t>
            </a:r>
            <a:r>
              <a:rPr lang="en-US" altLang="zh-CN" dirty="0"/>
              <a:t>In</a:t>
            </a:r>
            <a:r>
              <a:rPr lang="zh-CN" altLang="en-US" dirty="0"/>
              <a:t> </a:t>
            </a:r>
            <a:r>
              <a:rPr lang="en-US" altLang="zh-CN" dirty="0"/>
              <a:t>the</a:t>
            </a:r>
            <a:r>
              <a:rPr lang="zh-CN" altLang="en-US" dirty="0"/>
              <a:t> </a:t>
            </a:r>
            <a:r>
              <a:rPr lang="en-US" altLang="zh-CN" dirty="0"/>
              <a:t>measurement</a:t>
            </a:r>
            <a:r>
              <a:rPr lang="zh-CN" altLang="en-US" dirty="0"/>
              <a:t> </a:t>
            </a:r>
            <a:r>
              <a:rPr lang="en-US" altLang="zh-CN" dirty="0"/>
              <a:t>stage,</a:t>
            </a:r>
            <a:r>
              <a:rPr lang="zh-CN" altLang="en-US" dirty="0"/>
              <a:t> </a:t>
            </a:r>
            <a:r>
              <a:rPr lang="en-US" altLang="zh-CN" dirty="0"/>
              <a:t>the</a:t>
            </a:r>
            <a:r>
              <a:rPr lang="zh-CN" altLang="en-US" dirty="0"/>
              <a:t> </a:t>
            </a:r>
            <a:r>
              <a:rPr lang="en-US" altLang="zh-CN" dirty="0"/>
              <a:t>sender</a:t>
            </a:r>
            <a:r>
              <a:rPr lang="zh-CN" altLang="en-US" dirty="0"/>
              <a:t> </a:t>
            </a:r>
            <a:r>
              <a:rPr lang="en-US" altLang="zh-CN" dirty="0"/>
              <a:t>executes</a:t>
            </a:r>
            <a:r>
              <a:rPr lang="zh-CN" altLang="en-US" dirty="0"/>
              <a:t> </a:t>
            </a:r>
            <a:r>
              <a:rPr lang="en-US" altLang="zh-CN" dirty="0"/>
              <a:t>the</a:t>
            </a:r>
            <a:r>
              <a:rPr lang="zh-CN" altLang="en-US" dirty="0"/>
              <a:t> </a:t>
            </a:r>
            <a:r>
              <a:rPr lang="en-US" altLang="zh-CN" dirty="0"/>
              <a:t>memory</a:t>
            </a:r>
            <a:r>
              <a:rPr lang="zh-CN" altLang="en-US" dirty="0"/>
              <a:t> </a:t>
            </a:r>
            <a:r>
              <a:rPr lang="en-US" altLang="zh-CN" dirty="0"/>
              <a:t>fence</a:t>
            </a:r>
            <a:r>
              <a:rPr lang="zh-CN" altLang="en-US" dirty="0"/>
              <a:t> </a:t>
            </a:r>
            <a:r>
              <a:rPr lang="en-US" altLang="zh-CN" dirty="0"/>
              <a:t>instruction</a:t>
            </a:r>
            <a:r>
              <a:rPr lang="zh-CN" altLang="en-US" dirty="0"/>
              <a:t> </a:t>
            </a:r>
            <a:r>
              <a:rPr lang="en-US" altLang="zh-CN" dirty="0"/>
              <a:t>first.</a:t>
            </a:r>
            <a:r>
              <a:rPr lang="zh-CN" altLang="en-US" dirty="0"/>
              <a:t> </a:t>
            </a:r>
            <a:r>
              <a:rPr lang="en-US" altLang="zh-CN" dirty="0"/>
              <a:t>Then,</a:t>
            </a:r>
            <a:r>
              <a:rPr lang="zh-CN" altLang="en-US" dirty="0"/>
              <a:t> </a:t>
            </a:r>
            <a:r>
              <a:rPr lang="en-US" altLang="zh-CN" dirty="0"/>
              <a:t>by</a:t>
            </a:r>
            <a:r>
              <a:rPr lang="zh-CN" altLang="en-US" dirty="0"/>
              <a:t> </a:t>
            </a:r>
            <a:r>
              <a:rPr lang="en-US" altLang="zh-CN" dirty="0"/>
              <a:t>timing</a:t>
            </a:r>
            <a:r>
              <a:rPr lang="zh-CN" altLang="en-US" dirty="0"/>
              <a:t> </a:t>
            </a:r>
            <a:r>
              <a:rPr lang="en-US" altLang="zh-CN" dirty="0"/>
              <a:t>the</a:t>
            </a:r>
            <a:r>
              <a:rPr lang="zh-CN" altLang="en-US" dirty="0"/>
              <a:t> </a:t>
            </a:r>
            <a:r>
              <a:rPr lang="en-US" altLang="zh-CN" dirty="0"/>
              <a:t>gadget</a:t>
            </a:r>
            <a:r>
              <a:rPr lang="zh-CN" altLang="en-US" dirty="0"/>
              <a:t> </a:t>
            </a:r>
            <a:r>
              <a:rPr lang="en-US" altLang="zh-CN" dirty="0"/>
              <a:t>executed</a:t>
            </a:r>
            <a:r>
              <a:rPr lang="zh-CN" altLang="en-US" dirty="0"/>
              <a:t> </a:t>
            </a:r>
            <a:r>
              <a:rPr lang="en-US" altLang="zh-CN" dirty="0"/>
              <a:t>by</a:t>
            </a:r>
            <a:r>
              <a:rPr lang="zh-CN" altLang="en-US" dirty="0"/>
              <a:t> </a:t>
            </a:r>
            <a:r>
              <a:rPr lang="en-US" altLang="zh-CN" dirty="0"/>
              <a:t>the</a:t>
            </a:r>
            <a:r>
              <a:rPr lang="zh-CN" altLang="en-US" dirty="0"/>
              <a:t> </a:t>
            </a:r>
            <a:r>
              <a:rPr lang="en-US" altLang="zh-CN" dirty="0"/>
              <a:t>sender,</a:t>
            </a:r>
            <a:r>
              <a:rPr lang="zh-CN" altLang="en-US" dirty="0"/>
              <a:t> </a:t>
            </a:r>
            <a:r>
              <a:rPr lang="en-US" altLang="zh-CN" dirty="0"/>
              <a:t>the</a:t>
            </a:r>
            <a:r>
              <a:rPr lang="zh-CN" altLang="en-US" dirty="0"/>
              <a:t> </a:t>
            </a:r>
            <a:r>
              <a:rPr lang="en-US" altLang="zh-CN" dirty="0"/>
              <a:t>receiver can infer the</a:t>
            </a:r>
            <a:r>
              <a:rPr lang="zh-CN" altLang="en-US" dirty="0"/>
              <a:t> </a:t>
            </a:r>
            <a:r>
              <a:rPr lang="en-US" altLang="zh-CN" dirty="0"/>
              <a:t>value</a:t>
            </a:r>
            <a:r>
              <a:rPr lang="zh-CN" altLang="en-US" dirty="0"/>
              <a:t> </a:t>
            </a:r>
            <a:r>
              <a:rPr lang="en-US" altLang="zh-CN" dirty="0"/>
              <a:t>of</a:t>
            </a:r>
            <a:r>
              <a:rPr lang="zh-CN" altLang="en-US" dirty="0"/>
              <a:t> </a:t>
            </a:r>
            <a:r>
              <a:rPr lang="en-US" altLang="zh-CN" dirty="0"/>
              <a:t>the</a:t>
            </a:r>
            <a:r>
              <a:rPr lang="zh-CN" altLang="en-US" dirty="0"/>
              <a:t> </a:t>
            </a:r>
            <a:r>
              <a:rPr lang="en-US" altLang="zh-CN" dirty="0"/>
              <a:t>transmitted</a:t>
            </a:r>
            <a:r>
              <a:rPr lang="zh-CN" altLang="en-US" dirty="0"/>
              <a:t> </a:t>
            </a:r>
            <a:r>
              <a:rPr lang="en-US" altLang="zh-CN" dirty="0"/>
              <a:t>secret.</a:t>
            </a:r>
            <a:r>
              <a:rPr lang="zh-CN" altLang="en-US" dirty="0"/>
              <a:t> </a:t>
            </a:r>
          </a:p>
        </p:txBody>
      </p:sp>
      <p:sp>
        <p:nvSpPr>
          <p:cNvPr id="4" name="灯片编号占位符 3"/>
          <p:cNvSpPr>
            <a:spLocks noGrp="1"/>
          </p:cNvSpPr>
          <p:nvPr>
            <p:ph type="sldNum" sz="quarter" idx="5"/>
          </p:nvPr>
        </p:nvSpPr>
        <p:spPr/>
        <p:txBody>
          <a:bodyPr/>
          <a:lstStyle/>
          <a:p>
            <a:fld id="{F7793654-4EBA-4581-BDC7-37ADC1036B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a:t>
            </a:r>
            <a:r>
              <a:rPr lang="zh-CN" altLang="en-US" dirty="0"/>
              <a:t> </a:t>
            </a:r>
            <a:r>
              <a:rPr lang="en-US" altLang="zh-CN" dirty="0"/>
              <a:t>the</a:t>
            </a:r>
            <a:r>
              <a:rPr lang="zh-CN" altLang="en-US" dirty="0"/>
              <a:t> </a:t>
            </a:r>
            <a:r>
              <a:rPr lang="en-US" altLang="zh-CN" dirty="0"/>
              <a:t>L1</a:t>
            </a:r>
            <a:r>
              <a:rPr lang="zh-CN" altLang="en-US" dirty="0"/>
              <a:t> </a:t>
            </a:r>
            <a:r>
              <a:rPr lang="en-US" altLang="zh-CN" dirty="0"/>
              <a:t>cache</a:t>
            </a:r>
            <a:r>
              <a:rPr lang="zh-CN" altLang="en-US" dirty="0"/>
              <a:t> </a:t>
            </a:r>
            <a:r>
              <a:rPr lang="en-US" altLang="zh-CN" dirty="0"/>
              <a:t>is</a:t>
            </a:r>
            <a:r>
              <a:rPr lang="zh-CN" altLang="en-US" dirty="0"/>
              <a:t> </a:t>
            </a:r>
            <a:r>
              <a:rPr lang="en-US" altLang="zh-CN" dirty="0"/>
              <a:t>not</a:t>
            </a:r>
            <a:r>
              <a:rPr lang="zh-CN" altLang="en-US" dirty="0"/>
              <a:t> </a:t>
            </a:r>
            <a:r>
              <a:rPr lang="en-US" altLang="zh-CN" dirty="0"/>
              <a:t>warmed</a:t>
            </a:r>
            <a:r>
              <a:rPr lang="zh-CN" altLang="en-US" dirty="0"/>
              <a:t> </a:t>
            </a:r>
            <a:r>
              <a:rPr lang="en-US" altLang="zh-CN" dirty="0"/>
              <a:t>up,</a:t>
            </a:r>
            <a:r>
              <a:rPr lang="zh-CN" altLang="en-US" dirty="0"/>
              <a:t> </a:t>
            </a:r>
            <a:r>
              <a:rPr lang="en-US" altLang="zh-CN" dirty="0"/>
              <a:t>the</a:t>
            </a:r>
            <a:r>
              <a:rPr lang="zh-CN" altLang="en-US" dirty="0"/>
              <a:t> </a:t>
            </a:r>
            <a:r>
              <a:rPr lang="en-US" altLang="zh-CN" dirty="0"/>
              <a:t>code</a:t>
            </a:r>
            <a:r>
              <a:rPr lang="zh-CN" altLang="en-US" dirty="0"/>
              <a:t> </a:t>
            </a:r>
            <a:r>
              <a:rPr lang="en-US" altLang="zh-CN" dirty="0"/>
              <a:t>shown</a:t>
            </a:r>
            <a:r>
              <a:rPr lang="zh-CN" altLang="en-US" dirty="0"/>
              <a:t> </a:t>
            </a:r>
            <a:r>
              <a:rPr lang="en-US" altLang="zh-CN" dirty="0"/>
              <a:t>in</a:t>
            </a:r>
            <a:r>
              <a:rPr lang="zh-CN" altLang="en-US" dirty="0"/>
              <a:t> </a:t>
            </a:r>
            <a:r>
              <a:rPr lang="en-US" altLang="zh-CN" dirty="0"/>
              <a:t>the</a:t>
            </a:r>
            <a:r>
              <a:rPr lang="zh-CN" altLang="en-US" dirty="0"/>
              <a:t> </a:t>
            </a:r>
            <a:r>
              <a:rPr lang="en-US" altLang="zh-CN" dirty="0"/>
              <a:t>last</a:t>
            </a:r>
            <a:r>
              <a:rPr lang="zh-CN" altLang="en-US" dirty="0"/>
              <a:t> </a:t>
            </a:r>
            <a:r>
              <a:rPr lang="en-US" altLang="zh-CN" dirty="0"/>
              <a:t>slide</a:t>
            </a:r>
            <a:r>
              <a:rPr lang="zh-CN" altLang="en-US" dirty="0"/>
              <a:t> </a:t>
            </a:r>
            <a:r>
              <a:rPr lang="en-US" altLang="zh-CN" dirty="0"/>
              <a:t>only</a:t>
            </a:r>
            <a:r>
              <a:rPr lang="zh-CN" altLang="en-US" dirty="0"/>
              <a:t> </a:t>
            </a:r>
            <a:r>
              <a:rPr lang="en-US" altLang="zh-CN" dirty="0"/>
              <a:t>exploit</a:t>
            </a:r>
            <a:r>
              <a:rPr lang="zh-CN" altLang="en-US" dirty="0"/>
              <a:t> </a:t>
            </a:r>
            <a:r>
              <a:rPr lang="en-US" altLang="zh-CN" dirty="0"/>
              <a:t>the</a:t>
            </a:r>
            <a:r>
              <a:rPr lang="zh-CN" altLang="en-US" dirty="0"/>
              <a:t> </a:t>
            </a:r>
            <a:r>
              <a:rPr lang="en-US" altLang="zh-CN" dirty="0"/>
              <a:t>timing</a:t>
            </a:r>
            <a:r>
              <a:rPr lang="zh-CN" altLang="en-US" dirty="0"/>
              <a:t> </a:t>
            </a:r>
            <a:r>
              <a:rPr lang="en-US" altLang="zh-CN" dirty="0"/>
              <a:t>difference</a:t>
            </a:r>
            <a:r>
              <a:rPr lang="zh-CN" altLang="en-US" dirty="0"/>
              <a:t> </a:t>
            </a:r>
            <a:r>
              <a:rPr lang="en-US" altLang="zh-CN" dirty="0"/>
              <a:t>originated</a:t>
            </a:r>
            <a:r>
              <a:rPr lang="zh-CN" altLang="en-US" dirty="0"/>
              <a:t> </a:t>
            </a:r>
            <a:r>
              <a:rPr lang="en-US" altLang="zh-CN" dirty="0"/>
              <a:t>from</a:t>
            </a:r>
            <a:r>
              <a:rPr lang="zh-CN" altLang="en-US" dirty="0"/>
              <a:t> </a:t>
            </a:r>
            <a:r>
              <a:rPr lang="en-US" altLang="zh-CN" dirty="0"/>
              <a:t>the</a:t>
            </a:r>
            <a:r>
              <a:rPr lang="zh-CN" altLang="en-US" dirty="0"/>
              <a:t> </a:t>
            </a:r>
            <a:r>
              <a:rPr lang="en-US" altLang="zh-CN" dirty="0"/>
              <a:t>L1</a:t>
            </a:r>
            <a:r>
              <a:rPr lang="zh-CN" altLang="en-US" dirty="0"/>
              <a:t> </a:t>
            </a:r>
            <a:r>
              <a:rPr lang="en-US" altLang="zh-CN" dirty="0"/>
              <a:t>&amp;</a:t>
            </a:r>
            <a:r>
              <a:rPr lang="zh-CN" altLang="en-US" dirty="0"/>
              <a:t> </a:t>
            </a:r>
            <a:r>
              <a:rPr lang="en-US" altLang="zh-CN" dirty="0"/>
              <a:t>L2</a:t>
            </a:r>
            <a:r>
              <a:rPr lang="zh-CN" altLang="en-US" dirty="0"/>
              <a:t> </a:t>
            </a:r>
            <a:r>
              <a:rPr lang="en-US" altLang="zh-CN" dirty="0"/>
              <a:t>invalidation.</a:t>
            </a:r>
            <a:r>
              <a:rPr lang="zh-CN" altLang="en-US" dirty="0"/>
              <a:t> </a:t>
            </a:r>
            <a:r>
              <a:rPr lang="en-US" altLang="zh-CN" dirty="0"/>
              <a:t>To</a:t>
            </a:r>
            <a:r>
              <a:rPr lang="zh-CN" altLang="en-US" dirty="0"/>
              <a:t> </a:t>
            </a:r>
            <a:r>
              <a:rPr lang="en-US" altLang="zh-CN" dirty="0"/>
              <a:t>optimize</a:t>
            </a:r>
            <a:r>
              <a:rPr lang="zh-CN" altLang="en-US" dirty="0"/>
              <a:t> </a:t>
            </a:r>
            <a:r>
              <a:rPr lang="en-US" altLang="zh-CN" dirty="0"/>
              <a:t>the</a:t>
            </a:r>
            <a:r>
              <a:rPr lang="zh-CN" altLang="en-US" dirty="0"/>
              <a:t> </a:t>
            </a:r>
            <a:r>
              <a:rPr lang="en-US" altLang="zh-CN" dirty="0" err="1"/>
              <a:t>unXpec</a:t>
            </a:r>
            <a:r>
              <a:rPr lang="zh-CN" altLang="en-US" dirty="0"/>
              <a:t> </a:t>
            </a:r>
            <a:r>
              <a:rPr lang="en-US" altLang="zh-CN" dirty="0"/>
              <a:t>and</a:t>
            </a:r>
            <a:r>
              <a:rPr lang="zh-CN" altLang="en-US" dirty="0"/>
              <a:t> </a:t>
            </a:r>
            <a:r>
              <a:rPr lang="en-US" altLang="zh-CN" dirty="0"/>
              <a:t>increase</a:t>
            </a:r>
            <a:r>
              <a:rPr lang="zh-CN" altLang="en-US" dirty="0"/>
              <a:t> </a:t>
            </a:r>
            <a:r>
              <a:rPr lang="en-US" altLang="zh-CN" dirty="0"/>
              <a:t>the</a:t>
            </a:r>
            <a:r>
              <a:rPr lang="zh-CN" altLang="en-US" dirty="0"/>
              <a:t> </a:t>
            </a:r>
            <a:r>
              <a:rPr lang="en-US" altLang="zh-CN" dirty="0"/>
              <a:t>observed</a:t>
            </a:r>
            <a:r>
              <a:rPr lang="zh-CN" altLang="en-US" dirty="0"/>
              <a:t> </a:t>
            </a:r>
            <a:r>
              <a:rPr lang="en-US" altLang="zh-CN" dirty="0"/>
              <a:t>timing</a:t>
            </a:r>
            <a:r>
              <a:rPr lang="zh-CN" altLang="en-US" dirty="0"/>
              <a:t> </a:t>
            </a:r>
            <a:r>
              <a:rPr lang="en-US" altLang="zh-CN" dirty="0"/>
              <a:t>difference,</a:t>
            </a:r>
            <a:r>
              <a:rPr lang="zh-CN" altLang="en-US" dirty="0"/>
              <a:t> </a:t>
            </a:r>
            <a:r>
              <a:rPr lang="en-US" altLang="zh-CN" dirty="0"/>
              <a:t>the</a:t>
            </a:r>
            <a:r>
              <a:rPr lang="zh-CN" altLang="en-US" dirty="0"/>
              <a:t> </a:t>
            </a:r>
            <a:r>
              <a:rPr lang="en-US" altLang="zh-CN" dirty="0"/>
              <a:t>eviction</a:t>
            </a:r>
            <a:r>
              <a:rPr lang="zh-CN" altLang="en-US" dirty="0"/>
              <a:t> </a:t>
            </a:r>
            <a:r>
              <a:rPr lang="en-US" altLang="zh-CN" dirty="0"/>
              <a:t>set</a:t>
            </a:r>
            <a:r>
              <a:rPr lang="zh-CN" altLang="en-US" dirty="0"/>
              <a:t> </a:t>
            </a:r>
            <a:r>
              <a:rPr lang="en-US" altLang="zh-CN" dirty="0"/>
              <a:t>is</a:t>
            </a:r>
            <a:r>
              <a:rPr lang="zh-CN" altLang="en-US" dirty="0"/>
              <a:t> </a:t>
            </a:r>
            <a:r>
              <a:rPr lang="en-US" altLang="zh-CN" dirty="0"/>
              <a:t>utilized.</a:t>
            </a:r>
            <a:r>
              <a:rPr lang="zh-CN" altLang="en-US" dirty="0"/>
              <a:t> </a:t>
            </a:r>
            <a:r>
              <a:rPr lang="en-US" altLang="zh-CN" dirty="0"/>
              <a:t>In</a:t>
            </a:r>
            <a:r>
              <a:rPr lang="zh-CN" altLang="en-US" dirty="0"/>
              <a:t> </a:t>
            </a:r>
            <a:r>
              <a:rPr lang="en-US" altLang="zh-CN" dirty="0"/>
              <a:t>the</a:t>
            </a:r>
            <a:r>
              <a:rPr lang="zh-CN" altLang="en-US" dirty="0"/>
              <a:t> </a:t>
            </a:r>
            <a:r>
              <a:rPr lang="en-US" altLang="zh-CN" dirty="0"/>
              <a:t>preparation</a:t>
            </a:r>
            <a:r>
              <a:rPr lang="zh-CN" altLang="en-US" dirty="0"/>
              <a:t> </a:t>
            </a:r>
            <a:r>
              <a:rPr lang="en-US" altLang="zh-CN" dirty="0"/>
              <a:t>stage,</a:t>
            </a:r>
            <a:r>
              <a:rPr lang="zh-CN" altLang="en-US" dirty="0"/>
              <a:t> </a:t>
            </a:r>
            <a:r>
              <a:rPr lang="en-US" altLang="zh-CN" dirty="0"/>
              <a:t>the</a:t>
            </a:r>
            <a:r>
              <a:rPr lang="zh-CN" altLang="en-US" dirty="0"/>
              <a:t> </a:t>
            </a:r>
            <a:r>
              <a:rPr lang="en-US" altLang="zh-CN" dirty="0"/>
              <a:t>receiver</a:t>
            </a:r>
            <a:r>
              <a:rPr lang="zh-CN" altLang="en-US" dirty="0"/>
              <a:t> </a:t>
            </a:r>
            <a:r>
              <a:rPr lang="en-US" altLang="zh-CN" dirty="0"/>
              <a:t>can</a:t>
            </a:r>
            <a:r>
              <a:rPr lang="zh-CN" altLang="en-US" dirty="0"/>
              <a:t> </a:t>
            </a:r>
            <a:r>
              <a:rPr lang="en-US" altLang="zh-CN" dirty="0"/>
              <a:t>employ</a:t>
            </a:r>
            <a:r>
              <a:rPr lang="zh-CN" altLang="en-US" dirty="0"/>
              <a:t> </a:t>
            </a:r>
            <a:r>
              <a:rPr lang="en-US" altLang="zh-CN" dirty="0"/>
              <a:t>the</a:t>
            </a:r>
            <a:r>
              <a:rPr lang="zh-CN" altLang="en-US" dirty="0"/>
              <a:t> </a:t>
            </a:r>
            <a:r>
              <a:rPr lang="en-US" altLang="zh-CN" dirty="0"/>
              <a:t>eviction</a:t>
            </a:r>
            <a:r>
              <a:rPr lang="zh-CN" altLang="en-US" dirty="0"/>
              <a:t> </a:t>
            </a:r>
            <a:r>
              <a:rPr lang="en-US" altLang="zh-CN" dirty="0"/>
              <a:t>set</a:t>
            </a:r>
            <a:r>
              <a:rPr lang="zh-CN" altLang="en-US" dirty="0"/>
              <a:t> </a:t>
            </a:r>
            <a:r>
              <a:rPr lang="en-US" altLang="zh-CN" dirty="0"/>
              <a:t>to</a:t>
            </a:r>
            <a:r>
              <a:rPr lang="zh-CN" altLang="en-US" dirty="0"/>
              <a:t> </a:t>
            </a:r>
            <a:r>
              <a:rPr lang="en-US" altLang="zh-CN" sz="1200" dirty="0">
                <a:latin typeface="Cambria" panose="02040503050406030204" pitchFamily="18" charset="0"/>
                <a:ea typeface="Cambria" panose="02040503050406030204" pitchFamily="18" charset="0"/>
              </a:rPr>
              <a:t>prime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sets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where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P[64</a:t>
            </a:r>
            <a:r>
              <a:rPr lang="zh-CN" altLang="en-US" sz="1200" dirty="0">
                <a:latin typeface="Cambria" panose="02040503050406030204" pitchFamily="18" charset="0"/>
                <a:ea typeface="Cambria" panose="02040503050406030204" pitchFamily="18" charset="0"/>
              </a:rPr>
              <a:t> * </a:t>
            </a:r>
            <a:r>
              <a:rPr lang="en-US" altLang="zh-CN" sz="1200" dirty="0">
                <a:latin typeface="Cambria" panose="02040503050406030204" pitchFamily="18" charset="0"/>
                <a:ea typeface="Cambria" panose="02040503050406030204" pitchFamily="18" charset="0"/>
              </a:rPr>
              <a:t>1]…P[64</a:t>
            </a:r>
            <a:r>
              <a:rPr lang="zh-CN" altLang="en-US" sz="1200" dirty="0">
                <a:latin typeface="Cambria" panose="02040503050406030204" pitchFamily="18" charset="0"/>
                <a:ea typeface="Cambria" panose="02040503050406030204" pitchFamily="18" charset="0"/>
              </a:rPr>
              <a:t> * </a:t>
            </a:r>
            <a:r>
              <a:rPr lang="en-US" altLang="zh-CN" sz="1200" dirty="0">
                <a:latin typeface="Cambria" panose="02040503050406030204" pitchFamily="18" charset="0"/>
                <a:ea typeface="Cambria" panose="02040503050406030204" pitchFamily="18" charset="0"/>
              </a:rPr>
              <a:t>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locate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L1</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cache.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makes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 altLang="zh-CN" sz="1200" dirty="0">
                <a:latin typeface="Cambria" panose="02040503050406030204" pitchFamily="18" charset="0"/>
                <a:ea typeface="Cambria" panose="02040503050406030204" pitchFamily="18" charset="0"/>
              </a:rPr>
              <a:t>transient loads in the branch deﬁnitely evict some original line and thus induce the L1 cache to restore the evicted lines during cleanup operations.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We can leverage the enlarged timing difference against background noise and yield a higher attack resolution.</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did a series of experiments to evaluate</a:t>
            </a:r>
            <a:r>
              <a:rPr lang="zh-CN" altLang="en-US" dirty="0"/>
              <a:t> </a:t>
            </a:r>
            <a:r>
              <a:rPr lang="en-US" altLang="zh-CN" dirty="0"/>
              <a:t>the</a:t>
            </a:r>
            <a:r>
              <a:rPr lang="zh-CN" altLang="en-US" dirty="0"/>
              <a:t> </a:t>
            </a:r>
            <a:r>
              <a:rPr lang="en-US" altLang="zh-CN" dirty="0" err="1"/>
              <a:t>unXpec</a:t>
            </a:r>
            <a:r>
              <a:rPr lang="en-US" altLang="zh-CN" dirty="0"/>
              <a:t>. We validate the feasibility of </a:t>
            </a:r>
            <a:r>
              <a:rPr lang="en-US" altLang="zh-CN" dirty="0" err="1"/>
              <a:t>unXpec</a:t>
            </a:r>
            <a:r>
              <a:rPr lang="en-US" altLang="zh-CN" dirty="0"/>
              <a:t> by measuring secret-dependent timing differences. It demonstrates an average timing difference of 22 cycles and 32 cycles given only a single load in the branch without and with using eviction sets, respectively.</a:t>
            </a:r>
            <a:r>
              <a:rPr lang="zh-CN" altLang="en-US" dirty="0"/>
              <a:t> </a:t>
            </a:r>
          </a:p>
        </p:txBody>
      </p:sp>
      <p:sp>
        <p:nvSpPr>
          <p:cNvPr id="4" name="灯片编号占位符 3"/>
          <p:cNvSpPr>
            <a:spLocks noGrp="1"/>
          </p:cNvSpPr>
          <p:nvPr>
            <p:ph type="sldNum" sz="quarter" idx="5"/>
          </p:nvPr>
        </p:nvSpPr>
        <p:spPr/>
        <p:txBody>
          <a:bodyPr/>
          <a:lstStyle/>
          <a:p>
            <a:fld id="{F7793654-4EBA-4581-BDC7-37ADC1036B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Then,</a:t>
            </a:r>
            <a:r>
              <a:rPr lang="zh-CN" altLang="en-US" dirty="0"/>
              <a:t> </a:t>
            </a:r>
            <a:r>
              <a:rPr lang="en-US" altLang="zh-CN" dirty="0"/>
              <a:t>we</a:t>
            </a:r>
            <a:r>
              <a:rPr lang="zh-CN" altLang="en-US" dirty="0"/>
              <a:t> </a:t>
            </a:r>
            <a:r>
              <a:rPr lang="en-US" altLang="zh-CN" dirty="0"/>
              <a:t>randomly</a:t>
            </a:r>
            <a:r>
              <a:rPr lang="zh-CN" altLang="en-US" dirty="0"/>
              <a:t> </a:t>
            </a:r>
            <a:r>
              <a:rPr lang="en-US" altLang="zh-CN" dirty="0"/>
              <a:t>generate</a:t>
            </a:r>
            <a:r>
              <a:rPr lang="zh-CN" altLang="en-US" dirty="0"/>
              <a:t> </a:t>
            </a:r>
            <a:r>
              <a:rPr lang="en-US" altLang="zh-CN" dirty="0"/>
              <a:t>1,000</a:t>
            </a:r>
            <a:r>
              <a:rPr lang="zh-CN" altLang="en-US" dirty="0"/>
              <a:t> </a:t>
            </a:r>
            <a:r>
              <a:rPr lang="en-US" altLang="zh-CN" dirty="0"/>
              <a:t>secret</a:t>
            </a:r>
            <a:r>
              <a:rPr lang="zh-CN" altLang="en-US" dirty="0"/>
              <a:t> </a:t>
            </a:r>
            <a:r>
              <a:rPr lang="en-US" altLang="zh-CN" dirty="0"/>
              <a:t>bits</a:t>
            </a:r>
            <a:r>
              <a:rPr lang="zh-CN" altLang="en-US" dirty="0"/>
              <a:t> </a:t>
            </a:r>
            <a:r>
              <a:rPr lang="en-US" altLang="zh-CN" dirty="0"/>
              <a:t>and</a:t>
            </a:r>
            <a:r>
              <a:rPr lang="zh-CN" altLang="en-US" dirty="0"/>
              <a:t> </a:t>
            </a:r>
            <a:r>
              <a:rPr lang="en-US" altLang="zh-CN" dirty="0"/>
              <a:t>implement a Meltdown-alike proof-of-concept attack to demonstrate the effectiveness of both </a:t>
            </a:r>
            <a:r>
              <a:rPr lang="en-US" altLang="zh-CN" dirty="0" err="1"/>
              <a:t>unXpec</a:t>
            </a:r>
            <a:r>
              <a:rPr lang="en-US" altLang="zh-CN" dirty="0"/>
              <a:t> attacks..</a:t>
            </a:r>
            <a:r>
              <a:rPr lang="zh-CN" altLang="en-US" dirty="0"/>
              <a:t> </a:t>
            </a:r>
            <a:r>
              <a:rPr lang="en-US" altLang="zh-CN" dirty="0"/>
              <a:t>The</a:t>
            </a:r>
            <a:r>
              <a:rPr lang="zh-CN" altLang="en-US" dirty="0"/>
              <a:t> </a:t>
            </a:r>
            <a:r>
              <a:rPr lang="en-US" altLang="zh-CN" dirty="0"/>
              <a:t>result</a:t>
            </a:r>
            <a:r>
              <a:rPr lang="zh-CN" altLang="en-US" dirty="0"/>
              <a:t> </a:t>
            </a:r>
            <a:r>
              <a:rPr lang="en-US" altLang="zh-CN" dirty="0"/>
              <a:t>shows</a:t>
            </a:r>
            <a:r>
              <a:rPr lang="zh-CN" altLang="en-US" dirty="0"/>
              <a:t> </a:t>
            </a:r>
            <a:r>
              <a:rPr lang="en-US" altLang="zh-CN" dirty="0"/>
              <a:t>that</a:t>
            </a:r>
            <a:r>
              <a:rPr lang="zh-CN" altLang="en-US" dirty="0"/>
              <a:t> </a:t>
            </a:r>
            <a:r>
              <a:rPr lang="en-US" altLang="zh-CN" dirty="0"/>
              <a:t>the</a:t>
            </a:r>
            <a:r>
              <a:rPr lang="zh-CN" altLang="en-US" dirty="0"/>
              <a:t> </a:t>
            </a:r>
            <a:r>
              <a:rPr lang="en-US" altLang="zh-CN" dirty="0"/>
              <a:t>attacker</a:t>
            </a:r>
            <a:r>
              <a:rPr lang="zh-CN" altLang="en-US" dirty="0"/>
              <a:t> </a:t>
            </a:r>
            <a:r>
              <a:rPr lang="en-US" altLang="zh-CN" dirty="0"/>
              <a:t>can</a:t>
            </a:r>
            <a:r>
              <a:rPr lang="zh-CN" altLang="en-US" dirty="0"/>
              <a:t> </a:t>
            </a:r>
            <a:r>
              <a:rPr lang="en-US" altLang="zh-CN" dirty="0"/>
              <a:t>achieve</a:t>
            </a:r>
            <a:r>
              <a:rPr lang="zh-CN" altLang="en-US" dirty="0"/>
              <a:t> </a:t>
            </a:r>
            <a:r>
              <a:rPr lang="en-US" altLang="zh-CN" dirty="0"/>
              <a:t>the</a:t>
            </a:r>
            <a:r>
              <a:rPr lang="zh-CN" altLang="en-US" dirty="0"/>
              <a:t> </a:t>
            </a:r>
            <a:r>
              <a:rPr lang="en" altLang="zh-CN" dirty="0"/>
              <a:t>accuracy of 86.7</a:t>
            </a:r>
            <a:r>
              <a:rPr lang="zh-CN" altLang="en-US" dirty="0"/>
              <a:t> </a:t>
            </a:r>
            <a:r>
              <a:rPr lang="en-US" altLang="zh-CN" dirty="0"/>
              <a:t>percent</a:t>
            </a:r>
            <a:r>
              <a:rPr lang="zh-CN" altLang="en-US" dirty="0"/>
              <a:t> </a:t>
            </a:r>
            <a:r>
              <a:rPr lang="en-US" altLang="zh-CN" dirty="0"/>
              <a:t>without</a:t>
            </a:r>
            <a:r>
              <a:rPr lang="zh-CN" altLang="en-US" dirty="0"/>
              <a:t> </a:t>
            </a:r>
            <a:r>
              <a:rPr lang="en-US" altLang="zh-CN" dirty="0"/>
              <a:t>using</a:t>
            </a:r>
            <a:r>
              <a:rPr lang="zh-CN" altLang="en-US" dirty="0"/>
              <a:t> </a:t>
            </a:r>
            <a:r>
              <a:rPr lang="en-US" altLang="zh-CN" dirty="0"/>
              <a:t>the</a:t>
            </a:r>
            <a:r>
              <a:rPr lang="zh-CN" altLang="en-US" dirty="0"/>
              <a:t> </a:t>
            </a:r>
            <a:r>
              <a:rPr lang="en-US" altLang="zh-CN" dirty="0"/>
              <a:t>eviction</a:t>
            </a:r>
            <a:r>
              <a:rPr lang="zh-CN" altLang="en-US" dirty="0"/>
              <a:t> </a:t>
            </a:r>
            <a:r>
              <a:rPr lang="en-US" altLang="zh-CN" dirty="0"/>
              <a:t>set.</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Leveraging eviction sets, </a:t>
            </a:r>
            <a:r>
              <a:rPr lang="en-US" altLang="zh-CN" dirty="0" err="1"/>
              <a:t>unXpec</a:t>
            </a:r>
            <a:r>
              <a:rPr lang="en-US" altLang="zh-CN" dirty="0"/>
              <a:t> can obtain a larger secret-dependent timing difference. This makes the secret guessing process less susceptible to background noise and thus increases attack accuracy. As shown in</a:t>
            </a:r>
            <a:r>
              <a:rPr lang="zh-CN" altLang="en-US" dirty="0"/>
              <a:t> </a:t>
            </a:r>
            <a:r>
              <a:rPr lang="en-US" altLang="zh-CN" dirty="0"/>
              <a:t>this</a:t>
            </a:r>
            <a:r>
              <a:rPr lang="zh-CN" altLang="en-US" dirty="0"/>
              <a:t> </a:t>
            </a:r>
            <a:r>
              <a:rPr lang="en-US" altLang="zh-CN" dirty="0"/>
              <a:t>figure, </a:t>
            </a:r>
            <a:r>
              <a:rPr lang="en-US" altLang="zh-CN" dirty="0" err="1"/>
              <a:t>unXpec</a:t>
            </a:r>
            <a:r>
              <a:rPr lang="en-US" altLang="zh-CN" dirty="0"/>
              <a:t> using eviction sets correctly guesses 916 bits, yielding a much higher accuracy of 91.6%.</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Finally, we evaluate performance overhead of a potential </a:t>
            </a:r>
            <a:r>
              <a:rPr lang="en" altLang="zh-CN" dirty="0" err="1"/>
              <a:t>unXpec</a:t>
            </a:r>
            <a:r>
              <a:rPr lang="en" altLang="zh-CN" dirty="0"/>
              <a:t> countermeasure</a:t>
            </a:r>
            <a:r>
              <a:rPr lang="en-US" altLang="zh-CN" dirty="0"/>
              <a:t>,</a:t>
            </a:r>
            <a:r>
              <a:rPr lang="zh-CN" altLang="en-US" dirty="0"/>
              <a:t> </a:t>
            </a:r>
            <a:r>
              <a:rPr lang="en-US" altLang="zh-CN" dirty="0"/>
              <a:t>which</a:t>
            </a:r>
            <a:r>
              <a:rPr lang="en" altLang="zh-CN" dirty="0"/>
              <a:t> enforces constant rollback time for undo schemes. </a:t>
            </a:r>
            <a:r>
              <a:rPr lang="en-US" altLang="zh-CN" dirty="0"/>
              <a:t>We</a:t>
            </a:r>
            <a:r>
              <a:rPr lang="zh-CN" altLang="en-US" dirty="0"/>
              <a:t> </a:t>
            </a:r>
            <a:r>
              <a:rPr lang="en-US" altLang="zh-CN" dirty="0"/>
              <a:t>set</a:t>
            </a:r>
            <a:r>
              <a:rPr lang="zh-CN" altLang="en-US" dirty="0"/>
              <a:t> </a:t>
            </a:r>
            <a:r>
              <a:rPr lang="en-US" altLang="zh-CN" dirty="0"/>
              <a:t>the</a:t>
            </a:r>
            <a:r>
              <a:rPr lang="zh-CN" altLang="en-US" dirty="0"/>
              <a:t> </a:t>
            </a:r>
            <a:r>
              <a:rPr lang="en-US" altLang="zh-CN" dirty="0"/>
              <a:t>lower</a:t>
            </a:r>
            <a:r>
              <a:rPr lang="zh-CN" altLang="en-US" dirty="0"/>
              <a:t> </a:t>
            </a:r>
            <a:r>
              <a:rPr lang="en-US" altLang="zh-CN" dirty="0"/>
              <a:t>bound</a:t>
            </a:r>
            <a:r>
              <a:rPr lang="zh-CN" altLang="en-US" dirty="0"/>
              <a:t> </a:t>
            </a:r>
            <a:r>
              <a:rPr lang="en-US" altLang="zh-CN" dirty="0"/>
              <a:t>for</a:t>
            </a:r>
            <a:r>
              <a:rPr lang="zh-CN" altLang="en-US" dirty="0"/>
              <a:t> </a:t>
            </a:r>
            <a:r>
              <a:rPr lang="en-US" altLang="zh-CN" dirty="0"/>
              <a:t>the</a:t>
            </a:r>
            <a:r>
              <a:rPr lang="zh-CN" altLang="en-US" dirty="0"/>
              <a:t> </a:t>
            </a:r>
            <a:r>
              <a:rPr lang="en-US" altLang="zh-CN" dirty="0"/>
              <a:t>rollback</a:t>
            </a:r>
            <a:r>
              <a:rPr lang="zh-CN" altLang="en-US" dirty="0"/>
              <a:t> </a:t>
            </a:r>
            <a:r>
              <a:rPr lang="en-US" altLang="zh-CN" dirty="0"/>
              <a:t>time.</a:t>
            </a:r>
            <a:r>
              <a:rPr lang="zh-CN" altLang="en-US" dirty="0"/>
              <a:t> </a:t>
            </a:r>
            <a:r>
              <a:rPr lang="en-US" altLang="zh-CN" dirty="0"/>
              <a:t>Even</a:t>
            </a:r>
            <a:r>
              <a:rPr lang="zh-CN" altLang="en-US" dirty="0"/>
              <a:t> </a:t>
            </a:r>
            <a:r>
              <a:rPr lang="en" altLang="zh-CN" dirty="0"/>
              <a:t>if the CPU ﬁnishes the cleanup operations ahead of schedule or no cleanup operation takes place at all when transient instructions have not modiﬁed cache states, the CPU should still be stalled until the pre-deﬁned constant time elapses</a:t>
            </a:r>
            <a:r>
              <a:rPr lang="en-US" altLang="zh-CN" dirty="0"/>
              <a:t>.</a:t>
            </a:r>
            <a:r>
              <a:rPr lang="zh-CN" altLang="en-US" dirty="0"/>
              <a:t> </a:t>
            </a:r>
            <a:r>
              <a:rPr lang="en" altLang="zh-CN" dirty="0"/>
              <a:t>According to the rollback-timing difference that can be measured by the attacker with or without eviction sets</a:t>
            </a:r>
            <a:r>
              <a:rPr lang="en-US" altLang="zh-CN" dirty="0"/>
              <a:t>,</a:t>
            </a:r>
            <a:r>
              <a:rPr lang="zh-CN" altLang="en-US" dirty="0"/>
              <a:t> </a:t>
            </a:r>
            <a:r>
              <a:rPr lang="en" altLang="zh-CN" dirty="0"/>
              <a:t>we evaluate </a:t>
            </a:r>
            <a:r>
              <a:rPr lang="en" altLang="zh-CN" dirty="0" err="1"/>
              <a:t>CleaupSpec</a:t>
            </a:r>
            <a:r>
              <a:rPr lang="en" altLang="zh-CN" dirty="0"/>
              <a:t> with</a:t>
            </a:r>
            <a:r>
              <a:rPr lang="zh-CN" altLang="en-US" dirty="0"/>
              <a:t> </a:t>
            </a:r>
            <a:r>
              <a:rPr lang="en" altLang="zh-CN" dirty="0"/>
              <a:t>constant rollback time ranging from 25 cycles to 65 cycles.</a:t>
            </a:r>
            <a:r>
              <a:rPr lang="zh-CN" altLang="en-US" dirty="0"/>
              <a:t> </a:t>
            </a:r>
            <a:r>
              <a:rPr lang="en-US" altLang="zh-CN" dirty="0"/>
              <a:t>The</a:t>
            </a:r>
            <a:r>
              <a:rPr lang="zh-CN" altLang="en-US" dirty="0"/>
              <a:t> </a:t>
            </a:r>
            <a:r>
              <a:rPr lang="en-US" altLang="zh-CN" dirty="0"/>
              <a:t>results</a:t>
            </a:r>
            <a:r>
              <a:rPr lang="zh-CN" altLang="en-US" dirty="0"/>
              <a:t> </a:t>
            </a:r>
            <a:r>
              <a:rPr lang="en-US" altLang="zh-CN" dirty="0"/>
              <a:t>show</a:t>
            </a:r>
            <a:r>
              <a:rPr lang="zh-CN" altLang="en-US" dirty="0"/>
              <a:t> </a:t>
            </a:r>
            <a:r>
              <a:rPr lang="en-US" altLang="zh-CN" dirty="0"/>
              <a:t>that</a:t>
            </a:r>
            <a:r>
              <a:rPr lang="zh-CN" altLang="en-US" dirty="0"/>
              <a:t> </a:t>
            </a:r>
            <a:r>
              <a:rPr lang="en-US" altLang="zh-CN" sz="1200" dirty="0">
                <a:latin typeface="Cambria" panose="02040503050406030204" pitchFamily="18" charset="0"/>
              </a:rPr>
              <a:t>s</a:t>
            </a:r>
            <a:r>
              <a:rPr lang="en-US" altLang="zh-CN" sz="1200" dirty="0">
                <a:latin typeface="Cambria" panose="02040503050406030204" pitchFamily="18" charset="0"/>
                <a:ea typeface="Cambria" panose="02040503050406030204" pitchFamily="18" charset="0"/>
              </a:rPr>
              <a:t>imply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enforcing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constant-time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rollback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incurs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overhead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ranging from 22.4% with 25-cycle constant rollback time to 72.8% with 65-cycle constant rollback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mbria" panose="02040503050406030204" pitchFamily="18" charset="0"/>
              </a:rPr>
              <a:t>They</a:t>
            </a:r>
            <a:r>
              <a:rPr lang="zh-CN" altLang="en-US" sz="1200" dirty="0">
                <a:latin typeface="Cambria" panose="02040503050406030204" pitchFamily="18" charset="0"/>
              </a:rPr>
              <a:t> </a:t>
            </a:r>
            <a:r>
              <a:rPr lang="en-US" altLang="zh-CN" sz="1200" dirty="0">
                <a:latin typeface="Cambria" panose="02040503050406030204" pitchFamily="18" charset="0"/>
              </a:rPr>
              <a:t>are</a:t>
            </a:r>
            <a:r>
              <a:rPr lang="zh-CN" altLang="en-US" sz="1200" dirty="0">
                <a:latin typeface="Cambria" panose="02040503050406030204" pitchFamily="18" charset="0"/>
              </a:rPr>
              <a:t> </a:t>
            </a:r>
            <a:r>
              <a:rPr lang="en-US" altLang="zh-CN" sz="1200" dirty="0">
                <a:latin typeface="Cambria" panose="02040503050406030204" pitchFamily="18" charset="0"/>
              </a:rPr>
              <a:t>both</a:t>
            </a:r>
            <a:r>
              <a:rPr lang="zh-CN" altLang="en-US" sz="1200" dirty="0">
                <a:latin typeface="Cambria" panose="02040503050406030204" pitchFamily="18" charset="0"/>
              </a:rPr>
              <a:t> </a:t>
            </a:r>
            <a:r>
              <a:rPr lang="en" altLang="zh-CN" sz="1200" b="0" i="0" u="none" strike="noStrike" kern="1200" dirty="0">
                <a:solidFill>
                  <a:schemeClr val="tx1"/>
                </a:solidFill>
                <a:effectLst/>
                <a:latin typeface="+mn-lt"/>
                <a:ea typeface="+mn-ea"/>
                <a:cs typeface="+mn-cs"/>
              </a:rPr>
              <a:t>unacceptable</a:t>
            </a:r>
            <a:r>
              <a:rPr lang="en-US" altLang="zh-CN" sz="1200" b="0" i="0" u="none" strike="noStrike" kern="1200" dirty="0">
                <a:solidFill>
                  <a:schemeClr val="tx1"/>
                </a:solidFill>
                <a:effectLst/>
                <a:latin typeface="+mn-lt"/>
                <a:ea typeface="+mn-ea"/>
                <a:cs typeface="+mn-cs"/>
              </a:rPr>
              <a:t>.</a:t>
            </a:r>
            <a:endParaRPr lang="en" altLang="zh-CN" sz="1200" b="0" i="0" u="none" strike="noStrike"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7793654-4EBA-4581-BDC7-37ADC1036BF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We</a:t>
            </a:r>
            <a:r>
              <a:rPr lang="zh-CN" altLang="en-US" dirty="0"/>
              <a:t> </a:t>
            </a:r>
            <a:r>
              <a:rPr lang="en-US" altLang="zh-CN" dirty="0"/>
              <a:t>make</a:t>
            </a:r>
            <a:r>
              <a:rPr lang="zh-CN" altLang="en-US" dirty="0"/>
              <a:t> </a:t>
            </a:r>
            <a:r>
              <a:rPr lang="en-US" altLang="zh-CN" dirty="0"/>
              <a:t>the</a:t>
            </a:r>
            <a:r>
              <a:rPr lang="zh-CN" altLang="en-US" dirty="0"/>
              <a:t> </a:t>
            </a:r>
            <a:r>
              <a:rPr lang="en-US" altLang="zh-CN" dirty="0"/>
              <a:t>conclusions.</a:t>
            </a:r>
            <a:r>
              <a:rPr lang="zh-CN" altLang="en-US" dirty="0"/>
              <a:t> </a:t>
            </a:r>
            <a:r>
              <a:rPr lang="en-US" altLang="zh-CN" dirty="0" err="1"/>
              <a:t>unXpec</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first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attack</a:t>
            </a:r>
            <a:r>
              <a:rPr lang="zh-CN" altLang="en-US" sz="1200" dirty="0">
                <a:latin typeface="Cambria" panose="02040503050406030204" pitchFamily="18" charset="0"/>
                <a:ea typeface="Cambria" panose="02040503050406030204" pitchFamily="18" charset="0"/>
              </a:rPr>
              <a:t> </a:t>
            </a:r>
            <a:r>
              <a:rPr lang="en-GB" altLang="zh-CN" sz="1200" dirty="0">
                <a:latin typeface="Cambria" panose="02040503050406030204" pitchFamily="18" charset="0"/>
                <a:ea typeface="Cambria" panose="02040503050406030204" pitchFamily="18" charset="0"/>
              </a:rPr>
              <a:t>against Undo-based safe speculation.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Instead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of</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simply</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enforcing</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constant-time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rollback</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to</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defend</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against</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it,</a:t>
            </a:r>
            <a:r>
              <a:rPr lang="zh-CN" altLang="en-US" sz="1200" dirty="0">
                <a:latin typeface="Cambria" panose="02040503050406030204" pitchFamily="18"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our</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experimental</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results</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suggest</a:t>
            </a:r>
            <a:r>
              <a:rPr lang="zh-CN" altLang="en-US" sz="1200" dirty="0">
                <a:latin typeface="Avenir Book" panose="02000503020000020003" pitchFamily="2" charset="0"/>
                <a:ea typeface="Cambria" panose="02040503050406030204" pitchFamily="18" charset="0"/>
              </a:rPr>
              <a:t> </a:t>
            </a:r>
            <a:r>
              <a:rPr lang="en" altLang="zh-CN" sz="1200" dirty="0">
                <a:latin typeface="Avenir Book" panose="02000503020000020003" pitchFamily="2" charset="0"/>
                <a:ea typeface="Cambria" panose="02040503050406030204" pitchFamily="18" charset="0"/>
              </a:rPr>
              <a:t>a more robust safe </a:t>
            </a:r>
            <a:r>
              <a:rPr lang="en-US" altLang="zh-CN" sz="1200" dirty="0">
                <a:latin typeface="Avenir Book" panose="02000503020000020003" pitchFamily="2" charset="0"/>
                <a:ea typeface="Cambria" panose="02040503050406030204" pitchFamily="18" charset="0"/>
              </a:rPr>
              <a:t>speculation</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scheme.</a:t>
            </a:r>
            <a:r>
              <a:rPr lang="zh-CN" altLang="en-US" sz="1200" dirty="0">
                <a:latin typeface="Avenir Book" panose="02000503020000020003" pitchFamily="2"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We publish the </a:t>
            </a:r>
            <a:r>
              <a:rPr lang="en-US" altLang="zh-CN" sz="1200" dirty="0" err="1">
                <a:latin typeface="Cambria" panose="02040503050406030204" pitchFamily="18" charset="0"/>
                <a:ea typeface="Cambria" panose="02040503050406030204" pitchFamily="18" charset="0"/>
              </a:rPr>
              <a:t>unXpec</a:t>
            </a:r>
            <a:r>
              <a:rPr lang="en-US" altLang="zh-CN" sz="1200" dirty="0">
                <a:latin typeface="Cambria" panose="02040503050406030204" pitchFamily="18" charset="0"/>
                <a:ea typeface="Cambria" panose="02040503050406030204" pitchFamily="18" charset="0"/>
              </a:rPr>
              <a:t> source code as well as guidelines for result reproduction.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You</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access</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following</a:t>
            </a:r>
            <a:r>
              <a:rPr lang="zh-CN" altLang="en-US" sz="1200" dirty="0">
                <a:latin typeface="Cambria" panose="02040503050406030204" pitchFamily="18" charset="0"/>
                <a:ea typeface="Cambria" panose="02040503050406030204" pitchFamily="18" charset="0"/>
              </a:rPr>
              <a:t> </a:t>
            </a:r>
            <a:r>
              <a:rPr lang="en-US" altLang="zh-CN" sz="1200" dirty="0" err="1">
                <a:latin typeface="Cambria" panose="02040503050406030204" pitchFamily="18" charset="0"/>
                <a:ea typeface="Cambria" panose="02040503050406030204" pitchFamily="18" charset="0"/>
              </a:rPr>
              <a:t>url</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or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scan</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the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QR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code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for</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more</a:t>
            </a:r>
            <a:r>
              <a:rPr lang="zh-CN" altLang="en-US" sz="1200" dirty="0">
                <a:latin typeface="Cambria" panose="02040503050406030204" pitchFamily="18" charset="0"/>
                <a:ea typeface="Cambria" panose="02040503050406030204" pitchFamily="18" charset="0"/>
              </a:rPr>
              <a:t> </a:t>
            </a:r>
            <a:r>
              <a:rPr lang="en-US" altLang="zh-CN" sz="1200" dirty="0">
                <a:latin typeface="Cambria" panose="02040503050406030204" pitchFamily="18" charset="0"/>
                <a:ea typeface="Cambria" panose="02040503050406030204" pitchFamily="18" charset="0"/>
              </a:rPr>
              <a:t>information.</a:t>
            </a:r>
            <a:r>
              <a:rPr lang="zh-CN" altLang="en-US" sz="1200" dirty="0">
                <a:latin typeface="Cambria" panose="02040503050406030204" pitchFamily="18" charset="0"/>
                <a:ea typeface="Cambria" panose="02040503050406030204" pitchFamily="18" charset="0"/>
              </a:rPr>
              <a:t> </a:t>
            </a:r>
            <a:endParaRPr lang="en-GB" altLang="zh-CN" sz="1200" dirty="0">
              <a:latin typeface="Cambria" panose="02040503050406030204" pitchFamily="18" charset="0"/>
              <a:ea typeface="Cambria" panose="02040503050406030204" pitchFamily="18" charset="0"/>
            </a:endParaRPr>
          </a:p>
        </p:txBody>
      </p:sp>
      <p:sp>
        <p:nvSpPr>
          <p:cNvPr id="4" name="灯片编号占位符 3"/>
          <p:cNvSpPr>
            <a:spLocks noGrp="1"/>
          </p:cNvSpPr>
          <p:nvPr>
            <p:ph type="sldNum" sz="quarter" idx="5"/>
          </p:nvPr>
        </p:nvSpPr>
        <p:spPr/>
        <p:txBody>
          <a:bodyPr/>
          <a:lstStyle/>
          <a:p>
            <a:fld id="{F7793654-4EBA-4581-BDC7-37ADC1036BF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a:t>Thanks….</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28</a:t>
            </a:fld>
            <a:endParaRPr lang="zh-CN" altLang="en-US"/>
          </a:p>
        </p:txBody>
      </p:sp>
    </p:spTree>
    <p:extLst>
      <p:ext uri="{BB962C8B-B14F-4D97-AF65-F5344CB8AC3E}">
        <p14:creationId xmlns:p14="http://schemas.microsoft.com/office/powerpoint/2010/main" val="291652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Even the </a:t>
            </a:r>
            <a:r>
              <a:rPr lang="en" altLang="zh-CN" dirty="0" err="1"/>
              <a:t>Spectre</a:t>
            </a:r>
            <a:r>
              <a:rPr lang="en" altLang="zh-CN" dirty="0"/>
              <a:t> attack ha</a:t>
            </a:r>
            <a:r>
              <a:rPr lang="en-US" altLang="zh-CN" dirty="0"/>
              <a:t>s</a:t>
            </a:r>
            <a:r>
              <a:rPr lang="en" altLang="zh-CN" dirty="0"/>
              <a:t> been proposed for </a:t>
            </a:r>
            <a:r>
              <a:rPr lang="en-US" altLang="zh-CN" dirty="0"/>
              <a:t>several</a:t>
            </a:r>
            <a:r>
              <a:rPr lang="zh-CN" altLang="en-US" dirty="0"/>
              <a:t> </a:t>
            </a:r>
            <a:r>
              <a:rPr lang="en-US" altLang="zh-CN" dirty="0"/>
              <a:t>years,</a:t>
            </a:r>
            <a:r>
              <a:rPr lang="zh-CN" altLang="en-US" dirty="0"/>
              <a:t> </a:t>
            </a:r>
            <a:r>
              <a:rPr lang="en-US" altLang="zh-CN" dirty="0"/>
              <a:t>the</a:t>
            </a:r>
            <a:r>
              <a:rPr lang="zh-CN" altLang="en-US" dirty="0"/>
              <a:t> </a:t>
            </a:r>
            <a:r>
              <a:rPr lang="en-US" altLang="zh-CN" dirty="0"/>
              <a:t>speculative</a:t>
            </a:r>
            <a:r>
              <a:rPr lang="zh-CN" altLang="en-US" dirty="0"/>
              <a:t> </a:t>
            </a:r>
            <a:r>
              <a:rPr lang="en-US" altLang="zh-CN" dirty="0"/>
              <a:t>execution</a:t>
            </a:r>
            <a:r>
              <a:rPr lang="zh-CN" altLang="en-US" dirty="0"/>
              <a:t> </a:t>
            </a:r>
            <a:r>
              <a:rPr lang="en-US" altLang="zh-CN" dirty="0"/>
              <a:t>attacks</a:t>
            </a:r>
            <a:r>
              <a:rPr lang="zh-CN" altLang="en-US" dirty="0"/>
              <a:t> </a:t>
            </a:r>
            <a:r>
              <a:rPr lang="en-US" altLang="zh-CN" dirty="0"/>
              <a:t>are</a:t>
            </a:r>
            <a:r>
              <a:rPr lang="zh-CN" altLang="en-US" dirty="0"/>
              <a:t> </a:t>
            </a:r>
            <a:r>
              <a:rPr lang="en-US" altLang="zh-CN" dirty="0"/>
              <a:t>still</a:t>
            </a:r>
            <a:r>
              <a:rPr lang="zh-CN" altLang="en-US" dirty="0"/>
              <a:t> </a:t>
            </a:r>
            <a:r>
              <a:rPr lang="en-US" altLang="zh-CN" dirty="0"/>
              <a:t>prevailing</a:t>
            </a:r>
            <a:r>
              <a:rPr lang="zh-CN" altLang="en-US" dirty="0"/>
              <a:t> </a:t>
            </a:r>
            <a:r>
              <a:rPr lang="en-US" altLang="zh-CN" dirty="0"/>
              <a:t>in</a:t>
            </a:r>
            <a:r>
              <a:rPr lang="zh-CN" altLang="en-US" dirty="0"/>
              <a:t> </a:t>
            </a:r>
            <a:r>
              <a:rPr lang="en-US" altLang="zh-CN" dirty="0"/>
              <a:t>both</a:t>
            </a:r>
            <a:r>
              <a:rPr lang="zh-CN" altLang="en-US" dirty="0"/>
              <a:t> </a:t>
            </a:r>
            <a:r>
              <a:rPr lang="en" altLang="zh-CN" dirty="0"/>
              <a:t>academia and industry</a:t>
            </a:r>
            <a:r>
              <a:rPr lang="en-US" altLang="zh-CN" dirty="0"/>
              <a:t>.</a:t>
            </a:r>
            <a:r>
              <a:rPr lang="zh-CN" altLang="en-US" dirty="0"/>
              <a:t> </a:t>
            </a:r>
            <a:r>
              <a:rPr lang="en-US" altLang="zh-CN" dirty="0"/>
              <a:t>One</a:t>
            </a:r>
            <a:r>
              <a:rPr lang="zh-CN" altLang="en-US" dirty="0"/>
              <a:t> </a:t>
            </a:r>
            <a:r>
              <a:rPr lang="en-US" altLang="zh-CN" dirty="0"/>
              <a:t>of</a:t>
            </a:r>
            <a:r>
              <a:rPr lang="zh-CN" altLang="en-US" dirty="0"/>
              <a:t> </a:t>
            </a:r>
            <a:r>
              <a:rPr lang="en-US" altLang="zh-CN" dirty="0"/>
              <a:t>the</a:t>
            </a:r>
            <a:r>
              <a:rPr lang="zh-CN" altLang="en-US" dirty="0"/>
              <a:t> </a:t>
            </a:r>
            <a:r>
              <a:rPr lang="en-US" altLang="zh-CN" dirty="0"/>
              <a:t>reasons</a:t>
            </a:r>
            <a:r>
              <a:rPr lang="zh-CN" altLang="en-US" dirty="0"/>
              <a:t> </a:t>
            </a:r>
            <a:r>
              <a:rPr lang="en-US" altLang="zh-CN" dirty="0"/>
              <a:t>is</a:t>
            </a:r>
            <a:r>
              <a:rPr lang="zh-CN" altLang="en-US" dirty="0"/>
              <a:t> </a:t>
            </a:r>
            <a:r>
              <a:rPr lang="en-US" altLang="zh-CN" dirty="0"/>
              <a:t>that</a:t>
            </a:r>
            <a:r>
              <a:rPr lang="zh-CN" altLang="en-US" dirty="0"/>
              <a:t> </a:t>
            </a:r>
            <a:r>
              <a:rPr lang="en-US" altLang="zh-CN" dirty="0"/>
              <a:t>there</a:t>
            </a:r>
            <a:r>
              <a:rPr lang="zh-CN" altLang="en-US" dirty="0"/>
              <a:t> </a:t>
            </a:r>
            <a:r>
              <a:rPr lang="en-US" altLang="zh-CN" dirty="0"/>
              <a:t>are</a:t>
            </a:r>
            <a:r>
              <a:rPr lang="zh-CN" altLang="en-US" dirty="0"/>
              <a:t> </a:t>
            </a:r>
            <a:r>
              <a:rPr lang="en-US" altLang="zh-CN" dirty="0"/>
              <a:t>always</a:t>
            </a:r>
            <a:r>
              <a:rPr lang="zh-CN" altLang="en-US" dirty="0"/>
              <a:t> </a:t>
            </a:r>
            <a:r>
              <a:rPr lang="en-US" altLang="zh-CN" dirty="0"/>
              <a:t>new</a:t>
            </a:r>
            <a:r>
              <a:rPr lang="zh-CN" altLang="en-US" dirty="0"/>
              <a:t> </a:t>
            </a:r>
            <a:r>
              <a:rPr lang="en-US" altLang="zh-CN" dirty="0"/>
              <a:t>variant</a:t>
            </a:r>
            <a:r>
              <a:rPr lang="zh-CN" altLang="en-US" dirty="0"/>
              <a:t> </a:t>
            </a:r>
            <a:r>
              <a:rPr lang="en-US" altLang="zh-CN" dirty="0"/>
              <a:t>of</a:t>
            </a:r>
            <a:r>
              <a:rPr lang="zh-CN" altLang="en-US" dirty="0"/>
              <a:t> </a:t>
            </a:r>
            <a:r>
              <a:rPr lang="en-US" altLang="zh-CN" dirty="0"/>
              <a:t>attacks</a:t>
            </a:r>
            <a:r>
              <a:rPr lang="zh-CN" altLang="en-US" dirty="0"/>
              <a:t> </a:t>
            </a:r>
            <a:r>
              <a:rPr lang="en-US" altLang="zh-CN" dirty="0"/>
              <a:t>being</a:t>
            </a:r>
            <a:r>
              <a:rPr lang="zh-CN" altLang="en-US" dirty="0"/>
              <a:t> </a:t>
            </a:r>
            <a:r>
              <a:rPr lang="en-US" altLang="zh-CN" dirty="0"/>
              <a:t>discovered.</a:t>
            </a:r>
            <a:r>
              <a:rPr lang="zh-CN" altLang="en-US" dirty="0"/>
              <a:t> </a:t>
            </a:r>
            <a:r>
              <a:rPr lang="en-US" altLang="zh-CN" dirty="0"/>
              <a:t>In</a:t>
            </a:r>
            <a:r>
              <a:rPr lang="zh-CN" altLang="en-US" dirty="0"/>
              <a:t> </a:t>
            </a:r>
            <a:r>
              <a:rPr lang="en-US" altLang="zh-CN" dirty="0"/>
              <a:t>the</a:t>
            </a:r>
            <a:r>
              <a:rPr lang="zh-CN" altLang="en-US" dirty="0"/>
              <a:t> </a:t>
            </a:r>
            <a:r>
              <a:rPr lang="en-US" altLang="zh-CN" dirty="0"/>
              <a:t>majority</a:t>
            </a:r>
            <a:r>
              <a:rPr lang="zh-CN" altLang="en-US" dirty="0"/>
              <a:t> </a:t>
            </a:r>
            <a:r>
              <a:rPr lang="en-US" altLang="zh-CN" dirty="0"/>
              <a:t>of</a:t>
            </a:r>
            <a:r>
              <a:rPr lang="zh-CN" altLang="en-US" dirty="0"/>
              <a:t> </a:t>
            </a:r>
            <a:r>
              <a:rPr lang="en-US" altLang="zh-CN" dirty="0"/>
              <a:t>speculative</a:t>
            </a:r>
            <a:r>
              <a:rPr lang="zh-CN" altLang="en-US" dirty="0"/>
              <a:t> </a:t>
            </a:r>
            <a:r>
              <a:rPr lang="en-US" altLang="zh-CN" dirty="0"/>
              <a:t>execution</a:t>
            </a:r>
            <a:r>
              <a:rPr lang="zh-CN" altLang="en-US" dirty="0"/>
              <a:t> </a:t>
            </a:r>
            <a:r>
              <a:rPr lang="en-US" altLang="zh-CN" dirty="0"/>
              <a:t>attacks,</a:t>
            </a:r>
            <a:r>
              <a:rPr lang="zh-CN" altLang="en-US" dirty="0"/>
              <a:t> </a:t>
            </a:r>
            <a:r>
              <a:rPr lang="en-US" altLang="zh-CN" dirty="0"/>
              <a:t>the</a:t>
            </a:r>
            <a:r>
              <a:rPr lang="zh-CN" altLang="en-US" dirty="0"/>
              <a:t> </a:t>
            </a:r>
            <a:r>
              <a:rPr lang="en-US" altLang="zh-CN" dirty="0"/>
              <a:t>attacker</a:t>
            </a:r>
            <a:r>
              <a:rPr lang="zh-CN" altLang="en-US" dirty="0"/>
              <a:t> </a:t>
            </a:r>
            <a:r>
              <a:rPr lang="en-US" altLang="zh-CN" dirty="0"/>
              <a:t>exploit</a:t>
            </a:r>
            <a:r>
              <a:rPr lang="zh-CN" altLang="en-US" dirty="0"/>
              <a:t> </a:t>
            </a:r>
            <a:r>
              <a:rPr lang="en-US" altLang="zh-CN" dirty="0"/>
              <a:t>the</a:t>
            </a:r>
            <a:r>
              <a:rPr lang="zh-CN" altLang="en-US" dirty="0"/>
              <a:t> </a:t>
            </a:r>
            <a:r>
              <a:rPr lang="en-US" altLang="zh-CN" dirty="0"/>
              <a:t>cache-based</a:t>
            </a:r>
            <a:r>
              <a:rPr lang="zh-CN" altLang="en-US" dirty="0"/>
              <a:t> </a:t>
            </a:r>
            <a:r>
              <a:rPr lang="en-US" altLang="zh-CN" dirty="0"/>
              <a:t>timing</a:t>
            </a:r>
            <a:r>
              <a:rPr lang="zh-CN" altLang="en-US" dirty="0"/>
              <a:t> </a:t>
            </a:r>
            <a:r>
              <a:rPr lang="en-US" altLang="zh-CN" dirty="0"/>
              <a:t>channel</a:t>
            </a:r>
            <a:r>
              <a:rPr lang="zh-CN" altLang="en-US" dirty="0"/>
              <a:t> </a:t>
            </a:r>
            <a:r>
              <a:rPr lang="en-US" altLang="zh-CN" dirty="0"/>
              <a:t>to</a:t>
            </a:r>
            <a:r>
              <a:rPr lang="zh-CN" altLang="en-US" dirty="0"/>
              <a:t> </a:t>
            </a:r>
            <a:r>
              <a:rPr lang="en-US" altLang="zh-CN" dirty="0"/>
              <a:t>transmit</a:t>
            </a:r>
            <a:r>
              <a:rPr lang="zh-CN" altLang="en-US" dirty="0"/>
              <a:t> </a:t>
            </a:r>
            <a:r>
              <a:rPr lang="en-US" altLang="zh-CN" dirty="0"/>
              <a:t>the</a:t>
            </a:r>
            <a:r>
              <a:rPr lang="zh-CN" altLang="en-US" dirty="0"/>
              <a:t> </a:t>
            </a:r>
            <a:r>
              <a:rPr lang="en-US" altLang="zh-CN" dirty="0"/>
              <a:t>secret.</a:t>
            </a:r>
            <a:r>
              <a:rPr lang="zh-CN" altLang="en-US" dirty="0"/>
              <a:t> </a:t>
            </a:r>
            <a:r>
              <a:rPr lang="en-US" altLang="zh-CN" dirty="0"/>
              <a:t>It</a:t>
            </a:r>
            <a:r>
              <a:rPr lang="zh-CN" altLang="en-US" dirty="0"/>
              <a:t> </a:t>
            </a:r>
            <a:r>
              <a:rPr lang="en-US" altLang="zh-CN" dirty="0"/>
              <a:t>has</a:t>
            </a:r>
            <a:r>
              <a:rPr lang="zh-CN" altLang="en-US" dirty="0"/>
              <a:t> </a:t>
            </a:r>
            <a:r>
              <a:rPr lang="en-US" altLang="zh-CN" dirty="0"/>
              <a:t>several</a:t>
            </a:r>
            <a:r>
              <a:rPr lang="zh-CN" altLang="en-US" dirty="0"/>
              <a:t> </a:t>
            </a:r>
            <a:r>
              <a:rPr lang="en-US" altLang="zh-CN" dirty="0"/>
              <a:t>merits.</a:t>
            </a:r>
            <a:r>
              <a:rPr lang="zh-CN" altLang="en-US" dirty="0"/>
              <a:t> </a:t>
            </a:r>
            <a:r>
              <a:rPr lang="en-US" altLang="zh-CN" dirty="0"/>
              <a:t>For</a:t>
            </a:r>
            <a:r>
              <a:rPr lang="zh-CN" altLang="en-US" dirty="0"/>
              <a:t> </a:t>
            </a:r>
            <a:r>
              <a:rPr lang="en-US" altLang="zh-CN" dirty="0"/>
              <a:t>example,</a:t>
            </a:r>
            <a:r>
              <a:rPr lang="zh-CN" altLang="en-US" dirty="0"/>
              <a:t> </a:t>
            </a:r>
            <a:r>
              <a:rPr lang="en-US" altLang="zh-CN" dirty="0"/>
              <a:t>it</a:t>
            </a:r>
            <a:r>
              <a:rPr lang="zh-CN" altLang="en-US" dirty="0"/>
              <a:t> </a:t>
            </a:r>
            <a:r>
              <a:rPr lang="en-US" altLang="zh-CN" dirty="0"/>
              <a:t>is</a:t>
            </a:r>
            <a:r>
              <a:rPr lang="zh-CN" altLang="en-US" dirty="0"/>
              <a:t> </a:t>
            </a:r>
            <a:r>
              <a:rPr lang="en-US" altLang="zh-CN" dirty="0"/>
              <a:t>stable.</a:t>
            </a:r>
            <a:r>
              <a:rPr lang="zh-CN" altLang="en-US" dirty="0"/>
              <a:t> </a:t>
            </a:r>
            <a:r>
              <a:rPr lang="en-US" altLang="zh-CN" dirty="0"/>
              <a:t>The</a:t>
            </a:r>
            <a:r>
              <a:rPr lang="zh-CN" altLang="en-US" dirty="0"/>
              <a:t> </a:t>
            </a:r>
            <a:r>
              <a:rPr lang="en-US" altLang="zh-CN" dirty="0"/>
              <a:t>sender</a:t>
            </a:r>
            <a:r>
              <a:rPr lang="zh-CN" altLang="en-US" dirty="0"/>
              <a:t> </a:t>
            </a:r>
            <a:r>
              <a:rPr lang="en-US" altLang="zh-CN" dirty="0"/>
              <a:t>can</a:t>
            </a:r>
            <a:r>
              <a:rPr lang="zh-CN" altLang="en-US" dirty="0"/>
              <a:t> </a:t>
            </a:r>
            <a:r>
              <a:rPr lang="en-US" altLang="zh-CN" dirty="0"/>
              <a:t>leave</a:t>
            </a:r>
            <a:r>
              <a:rPr lang="zh-CN" altLang="en-US" dirty="0"/>
              <a:t> </a:t>
            </a:r>
            <a:r>
              <a:rPr lang="en-US" altLang="zh-CN" dirty="0"/>
              <a:t>persistent</a:t>
            </a:r>
            <a:r>
              <a:rPr lang="zh-CN" altLang="en-US" dirty="0"/>
              <a:t> </a:t>
            </a:r>
            <a:r>
              <a:rPr lang="en-US" altLang="zh-CN" dirty="0"/>
              <a:t>secret-dependent</a:t>
            </a:r>
            <a:r>
              <a:rPr lang="zh-CN" altLang="en-US" dirty="0"/>
              <a:t> </a:t>
            </a:r>
            <a:r>
              <a:rPr lang="en-US" altLang="zh-CN" dirty="0"/>
              <a:t>footprint</a:t>
            </a:r>
            <a:r>
              <a:rPr lang="zh-CN" altLang="en-US" dirty="0"/>
              <a:t> </a:t>
            </a:r>
            <a:r>
              <a:rPr lang="en-US" altLang="zh-CN" dirty="0"/>
              <a:t>in</a:t>
            </a:r>
            <a:r>
              <a:rPr lang="zh-CN" altLang="en-US" dirty="0"/>
              <a:t> </a:t>
            </a:r>
            <a:r>
              <a:rPr lang="en-US" altLang="zh-CN" dirty="0"/>
              <a:t>cache,</a:t>
            </a:r>
            <a:r>
              <a:rPr lang="zh-CN" altLang="en-US" dirty="0"/>
              <a:t> </a:t>
            </a:r>
            <a:r>
              <a:rPr lang="en-US" altLang="zh-CN" dirty="0"/>
              <a:t>which</a:t>
            </a:r>
            <a:r>
              <a:rPr lang="zh-CN" altLang="en-US" dirty="0"/>
              <a:t> </a:t>
            </a:r>
            <a:r>
              <a:rPr lang="en-US" altLang="zh-CN" dirty="0"/>
              <a:t>can</a:t>
            </a:r>
            <a:r>
              <a:rPr lang="zh-CN" altLang="en-US" dirty="0"/>
              <a:t> </a:t>
            </a:r>
            <a:r>
              <a:rPr lang="en-US" altLang="zh-CN" dirty="0"/>
              <a:t>be</a:t>
            </a:r>
            <a:r>
              <a:rPr lang="zh-CN" altLang="en-US" dirty="0"/>
              <a:t> </a:t>
            </a:r>
            <a:r>
              <a:rPr lang="en-US" altLang="zh-CN" dirty="0"/>
              <a:t>easily</a:t>
            </a:r>
            <a:r>
              <a:rPr lang="zh-CN" altLang="en-US" dirty="0"/>
              <a:t> </a:t>
            </a:r>
            <a:r>
              <a:rPr lang="en-US" altLang="zh-CN" dirty="0"/>
              <a:t>recovered</a:t>
            </a:r>
            <a:r>
              <a:rPr lang="zh-CN" altLang="en-US" dirty="0"/>
              <a:t> </a:t>
            </a:r>
            <a:r>
              <a:rPr lang="en-US" altLang="zh-CN" dirty="0"/>
              <a:t>by</a:t>
            </a:r>
            <a:r>
              <a:rPr lang="zh-CN" altLang="en-US" dirty="0"/>
              <a:t> </a:t>
            </a:r>
            <a:r>
              <a:rPr lang="en-US" altLang="zh-CN" dirty="0"/>
              <a:t>the</a:t>
            </a:r>
            <a:r>
              <a:rPr lang="zh-CN" altLang="en-US" dirty="0"/>
              <a:t> </a:t>
            </a:r>
            <a:r>
              <a:rPr lang="en-US" altLang="zh-CN" dirty="0"/>
              <a:t>secret.</a:t>
            </a:r>
            <a:r>
              <a:rPr lang="zh-CN" altLang="en-US" dirty="0"/>
              <a:t> </a:t>
            </a:r>
            <a:r>
              <a:rPr lang="en-US" altLang="zh-CN" dirty="0"/>
              <a:t>In</a:t>
            </a:r>
            <a:r>
              <a:rPr lang="zh-CN" altLang="en-US" dirty="0"/>
              <a:t> </a:t>
            </a:r>
            <a:r>
              <a:rPr lang="en-US" altLang="zh-CN" dirty="0"/>
              <a:t>addition,</a:t>
            </a:r>
            <a:r>
              <a:rPr lang="zh-CN" altLang="en-US" dirty="0"/>
              <a:t> </a:t>
            </a:r>
            <a:r>
              <a:rPr lang="en-US" altLang="zh-CN" dirty="0"/>
              <a:t>the</a:t>
            </a:r>
            <a:r>
              <a:rPr lang="zh-CN" altLang="en-US" dirty="0"/>
              <a:t> </a:t>
            </a:r>
            <a:r>
              <a:rPr lang="en-US" altLang="zh-CN" dirty="0"/>
              <a:t>development</a:t>
            </a:r>
            <a:r>
              <a:rPr lang="zh-CN" altLang="en-US" dirty="0"/>
              <a:t> </a:t>
            </a:r>
            <a:r>
              <a:rPr lang="en-US" altLang="zh-CN" dirty="0"/>
              <a:t>of</a:t>
            </a:r>
            <a:r>
              <a:rPr lang="zh-CN" altLang="en-US" dirty="0"/>
              <a:t> </a:t>
            </a:r>
            <a:r>
              <a:rPr lang="en-US" altLang="zh-CN" dirty="0"/>
              <a:t>the</a:t>
            </a:r>
            <a:r>
              <a:rPr lang="zh-CN" altLang="en-US" dirty="0"/>
              <a:t> </a:t>
            </a:r>
            <a:r>
              <a:rPr lang="en-US" altLang="zh-CN" dirty="0"/>
              <a:t>cache-based</a:t>
            </a:r>
            <a:r>
              <a:rPr lang="zh-CN" altLang="en-US" dirty="0"/>
              <a:t> </a:t>
            </a:r>
            <a:r>
              <a:rPr lang="en-US" altLang="zh-CN" dirty="0"/>
              <a:t>timing</a:t>
            </a:r>
            <a:r>
              <a:rPr lang="zh-CN" altLang="en-US" dirty="0"/>
              <a:t> </a:t>
            </a:r>
            <a:r>
              <a:rPr lang="en-US" altLang="zh-CN" dirty="0"/>
              <a:t>channel</a:t>
            </a:r>
            <a:r>
              <a:rPr lang="zh-CN" altLang="en-US" dirty="0"/>
              <a:t> </a:t>
            </a:r>
            <a:r>
              <a:rPr lang="en-US" altLang="zh-CN" dirty="0"/>
              <a:t>is</a:t>
            </a:r>
            <a:r>
              <a:rPr lang="zh-CN" altLang="en-US" dirty="0"/>
              <a:t> </a:t>
            </a:r>
            <a:r>
              <a:rPr lang="en-US" altLang="zh-CN" dirty="0"/>
              <a:t>mature.</a:t>
            </a:r>
            <a:r>
              <a:rPr lang="zh-CN" altLang="en-US" dirty="0"/>
              <a:t> </a:t>
            </a:r>
            <a:r>
              <a:rPr lang="en-US" altLang="zh-CN" dirty="0"/>
              <a:t>The</a:t>
            </a:r>
            <a:r>
              <a:rPr lang="zh-CN" altLang="en-US" dirty="0"/>
              <a:t> </a:t>
            </a:r>
            <a:r>
              <a:rPr lang="en-US" altLang="zh-CN" dirty="0"/>
              <a:t>attacker</a:t>
            </a:r>
            <a:r>
              <a:rPr lang="zh-CN" altLang="en-US" dirty="0"/>
              <a:t> </a:t>
            </a:r>
            <a:r>
              <a:rPr lang="en-US" altLang="zh-CN" dirty="0"/>
              <a:t>can</a:t>
            </a:r>
            <a:r>
              <a:rPr lang="zh-CN" altLang="en-US" dirty="0"/>
              <a:t> </a:t>
            </a:r>
            <a:r>
              <a:rPr lang="en-US" altLang="zh-CN" dirty="0"/>
              <a:t>take</a:t>
            </a:r>
            <a:r>
              <a:rPr lang="zh-CN" altLang="en-US" dirty="0"/>
              <a:t> </a:t>
            </a:r>
            <a:r>
              <a:rPr lang="en-US" altLang="zh-CN" dirty="0"/>
              <a:t>advantage</a:t>
            </a:r>
            <a:r>
              <a:rPr lang="zh-CN" altLang="en-US" dirty="0"/>
              <a:t> </a:t>
            </a:r>
            <a:r>
              <a:rPr lang="en-US" altLang="zh-CN" dirty="0"/>
              <a:t>of</a:t>
            </a:r>
            <a:r>
              <a:rPr lang="zh-CN" altLang="en-US" dirty="0"/>
              <a:t> </a:t>
            </a:r>
            <a:r>
              <a:rPr lang="en-US" altLang="zh-CN" dirty="0"/>
              <a:t>various</a:t>
            </a:r>
            <a:r>
              <a:rPr lang="zh-CN" altLang="en-US" dirty="0"/>
              <a:t> </a:t>
            </a:r>
            <a:r>
              <a:rPr lang="en-US" altLang="zh-CN" dirty="0"/>
              <a:t>type</a:t>
            </a:r>
            <a:r>
              <a:rPr lang="zh-CN" altLang="en-US" dirty="0"/>
              <a:t> </a:t>
            </a:r>
            <a:r>
              <a:rPr lang="en-US" altLang="zh-CN" dirty="0"/>
              <a:t>of</a:t>
            </a:r>
            <a:r>
              <a:rPr lang="zh-CN" altLang="en-US" dirty="0"/>
              <a:t> </a:t>
            </a:r>
            <a:r>
              <a:rPr lang="en-US" altLang="zh-CN" dirty="0"/>
              <a:t>cache-based</a:t>
            </a:r>
            <a:r>
              <a:rPr lang="zh-CN" altLang="en-US" dirty="0"/>
              <a:t> </a:t>
            </a:r>
            <a:r>
              <a:rPr lang="en-US" altLang="zh-CN" dirty="0"/>
              <a:t>timing</a:t>
            </a:r>
            <a:r>
              <a:rPr lang="zh-CN" altLang="en-US" dirty="0"/>
              <a:t> </a:t>
            </a:r>
            <a:r>
              <a:rPr lang="en-US" altLang="zh-CN" dirty="0"/>
              <a:t>channel</a:t>
            </a:r>
            <a:r>
              <a:rPr lang="zh-CN" altLang="en-US" dirty="0"/>
              <a:t> </a:t>
            </a:r>
            <a:r>
              <a:rPr lang="en-US" altLang="zh-CN" dirty="0"/>
              <a:t>to</a:t>
            </a:r>
            <a:r>
              <a:rPr lang="zh-CN" altLang="en-US" dirty="0"/>
              <a:t> </a:t>
            </a:r>
            <a:r>
              <a:rPr lang="en-US" altLang="zh-CN" dirty="0"/>
              <a:t>fit</a:t>
            </a:r>
            <a:r>
              <a:rPr lang="zh-CN" altLang="en-US" dirty="0"/>
              <a:t> </a:t>
            </a:r>
            <a:r>
              <a:rPr lang="en-US" altLang="zh-CN" dirty="0"/>
              <a:t>different</a:t>
            </a:r>
            <a:r>
              <a:rPr lang="zh-CN" altLang="en-US" dirty="0"/>
              <a:t> </a:t>
            </a:r>
            <a:r>
              <a:rPr lang="en-US" altLang="zh-CN" dirty="0"/>
              <a:t>attack</a:t>
            </a:r>
            <a:r>
              <a:rPr lang="zh-CN" altLang="en-US" dirty="0"/>
              <a:t> </a:t>
            </a:r>
            <a:r>
              <a:rPr lang="en-US" altLang="zh-CN" dirty="0"/>
              <a:t>settings.</a:t>
            </a:r>
            <a:endParaRPr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3</a:t>
            </a:fld>
            <a:endParaRPr lang="zh-CN" altLang="en-US"/>
          </a:p>
        </p:txBody>
      </p:sp>
    </p:spTree>
    <p:extLst>
      <p:ext uri="{BB962C8B-B14F-4D97-AF65-F5344CB8AC3E}">
        <p14:creationId xmlns:p14="http://schemas.microsoft.com/office/powerpoint/2010/main" val="4038262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At</a:t>
            </a:r>
            <a:r>
              <a:rPr kumimoji="1" lang="zh-CN" altLang="en-US" dirty="0"/>
              <a:t> </a:t>
            </a:r>
            <a:r>
              <a:rPr kumimoji="1" lang="en-US" altLang="zh-CN" dirty="0"/>
              <a:t>present,</a:t>
            </a:r>
            <a:r>
              <a:rPr kumimoji="1" lang="zh-CN" altLang="en-US" dirty="0"/>
              <a:t> </a:t>
            </a:r>
            <a:r>
              <a:rPr kumimoji="1" lang="en-US" altLang="zh-CN" dirty="0"/>
              <a:t>there</a:t>
            </a:r>
            <a:r>
              <a:rPr kumimoji="1" lang="zh-CN" altLang="en-US" dirty="0"/>
              <a:t> </a:t>
            </a:r>
            <a:r>
              <a:rPr kumimoji="1" lang="en-US" altLang="zh-CN" dirty="0"/>
              <a:t>are</a:t>
            </a:r>
            <a:r>
              <a:rPr kumimoji="1" lang="zh-CN" altLang="en-US" dirty="0"/>
              <a:t> </a:t>
            </a:r>
            <a:r>
              <a:rPr kumimoji="1" lang="en-US" altLang="zh-CN" dirty="0"/>
              <a:t>two</a:t>
            </a:r>
            <a:r>
              <a:rPr kumimoji="1" lang="zh-CN" altLang="en-US" dirty="0"/>
              <a:t> </a:t>
            </a:r>
            <a:r>
              <a:rPr kumimoji="1" lang="en-US" altLang="zh-CN" dirty="0"/>
              <a:t>m</a:t>
            </a:r>
            <a:r>
              <a:rPr kumimoji="1" lang="en" altLang="zh-CN" dirty="0" err="1"/>
              <a:t>ainstream</a:t>
            </a:r>
            <a:r>
              <a:rPr kumimoji="1" lang="en" altLang="zh-CN" dirty="0"/>
              <a:t> </a:t>
            </a:r>
            <a:r>
              <a:rPr kumimoji="1" lang="en-US" altLang="zh-CN" dirty="0"/>
              <a:t>p</a:t>
            </a:r>
            <a:r>
              <a:rPr kumimoji="1" lang="en" altLang="zh-CN" dirty="0" err="1"/>
              <a:t>rotection</a:t>
            </a:r>
            <a:r>
              <a:rPr kumimoji="1" lang="en" altLang="zh-CN" dirty="0"/>
              <a:t> </a:t>
            </a:r>
            <a:r>
              <a:rPr kumimoji="1" lang="en-US" altLang="zh-CN" dirty="0"/>
              <a:t>s</a:t>
            </a:r>
            <a:r>
              <a:rPr kumimoji="1" lang="en" altLang="zh-CN" dirty="0" err="1"/>
              <a:t>olutions</a:t>
            </a:r>
            <a:r>
              <a:rPr kumimoji="1" lang="zh-CN" altLang="en-US" dirty="0"/>
              <a:t> </a:t>
            </a:r>
            <a:r>
              <a:rPr lang="en-US" altLang="zh-CN" dirty="0"/>
              <a:t>that</a:t>
            </a:r>
            <a:r>
              <a:rPr lang="zh-CN" altLang="en-US" dirty="0"/>
              <a:t> </a:t>
            </a:r>
            <a:r>
              <a:rPr lang="en-US" altLang="zh-CN" dirty="0"/>
              <a:t>secures</a:t>
            </a:r>
            <a:r>
              <a:rPr lang="zh-CN" altLang="en-US" dirty="0"/>
              <a:t> </a:t>
            </a:r>
            <a:r>
              <a:rPr lang="en-US" altLang="zh-CN" dirty="0"/>
              <a:t>the</a:t>
            </a:r>
            <a:r>
              <a:rPr lang="zh-CN" altLang="en-US" dirty="0"/>
              <a:t> </a:t>
            </a:r>
            <a:r>
              <a:rPr lang="en-US" altLang="zh-CN" dirty="0"/>
              <a:t>cache</a:t>
            </a:r>
            <a:r>
              <a:rPr lang="zh-CN" altLang="en-US" dirty="0"/>
              <a:t> </a:t>
            </a:r>
            <a:r>
              <a:rPr lang="en-US" altLang="zh-CN" dirty="0"/>
              <a:t>from</a:t>
            </a:r>
            <a:r>
              <a:rPr lang="zh-CN" altLang="en-US" dirty="0"/>
              <a:t> </a:t>
            </a:r>
            <a:r>
              <a:rPr lang="en" altLang="zh-CN" dirty="0"/>
              <a:t>implemented</a:t>
            </a:r>
            <a:r>
              <a:rPr lang="zh-CN" altLang="en-US" dirty="0"/>
              <a:t> </a:t>
            </a:r>
            <a:r>
              <a:rPr lang="en-US" altLang="zh-CN" dirty="0"/>
              <a:t>the</a:t>
            </a:r>
            <a:r>
              <a:rPr lang="zh-CN" altLang="en-US" dirty="0"/>
              <a:t> </a:t>
            </a:r>
            <a:r>
              <a:rPr lang="en-US" altLang="zh-CN" dirty="0"/>
              <a:t>speculative</a:t>
            </a:r>
            <a:r>
              <a:rPr lang="zh-CN" altLang="en-US" dirty="0"/>
              <a:t> </a:t>
            </a:r>
            <a:r>
              <a:rPr lang="en-US" altLang="zh-CN" dirty="0"/>
              <a:t>execution</a:t>
            </a:r>
            <a:r>
              <a:rPr lang="zh-CN" altLang="en-US" dirty="0"/>
              <a:t> </a:t>
            </a:r>
            <a:r>
              <a:rPr lang="en-US" altLang="zh-CN" dirty="0"/>
              <a:t>attack.</a:t>
            </a:r>
            <a:r>
              <a:rPr lang="zh-CN" altLang="en-US" dirty="0"/>
              <a:t> </a:t>
            </a:r>
            <a:r>
              <a:rPr lang="en-US" altLang="zh-CN" dirty="0"/>
              <a:t>The first category is called Invisible</a:t>
            </a:r>
            <a:r>
              <a:rPr lang="zh-CN" altLang="en-US" dirty="0"/>
              <a:t> </a:t>
            </a:r>
            <a:r>
              <a:rPr lang="en-US" altLang="zh-CN" dirty="0"/>
              <a:t>defenses.</a:t>
            </a:r>
            <a:r>
              <a:rPr lang="zh-CN" altLang="en-US" dirty="0"/>
              <a:t> </a:t>
            </a:r>
            <a:r>
              <a:rPr lang="en-US" altLang="zh-CN" dirty="0"/>
              <a:t>The</a:t>
            </a:r>
            <a:r>
              <a:rPr lang="zh-CN" altLang="en-US" dirty="0"/>
              <a:t> </a:t>
            </a:r>
            <a:r>
              <a:rPr lang="en-US" altLang="zh-CN" dirty="0"/>
              <a:t>representative</a:t>
            </a:r>
            <a:r>
              <a:rPr lang="zh-CN" altLang="en-US" dirty="0"/>
              <a:t> </a:t>
            </a:r>
            <a:r>
              <a:rPr lang="en-US" altLang="zh-CN" dirty="0"/>
              <a:t>scheme</a:t>
            </a:r>
            <a:r>
              <a:rPr lang="zh-CN" altLang="en-US" dirty="0"/>
              <a:t> </a:t>
            </a:r>
            <a:r>
              <a:rPr lang="en-US" altLang="zh-CN" dirty="0"/>
              <a:t>among</a:t>
            </a:r>
            <a:r>
              <a:rPr lang="zh-CN" altLang="en-US" dirty="0"/>
              <a:t> </a:t>
            </a:r>
            <a:r>
              <a:rPr lang="en-US" altLang="zh-CN" dirty="0"/>
              <a:t>them</a:t>
            </a:r>
            <a:r>
              <a:rPr lang="zh-CN" altLang="en-US" dirty="0"/>
              <a:t> </a:t>
            </a:r>
            <a:r>
              <a:rPr lang="en-US" altLang="zh-CN" dirty="0"/>
              <a:t>is</a:t>
            </a:r>
            <a:r>
              <a:rPr lang="zh-CN" altLang="en-US" dirty="0"/>
              <a:t> </a:t>
            </a:r>
            <a:r>
              <a:rPr lang="en-US" altLang="zh-CN" dirty="0" err="1"/>
              <a:t>InvisiSpec</a:t>
            </a:r>
            <a:r>
              <a:rPr lang="en-US" altLang="zh-CN" dirty="0"/>
              <a:t>.</a:t>
            </a:r>
            <a:r>
              <a:rPr lang="zh-CN" altLang="en-US" dirty="0"/>
              <a:t> </a:t>
            </a:r>
            <a:r>
              <a:rPr lang="en-US" altLang="zh-CN" dirty="0"/>
              <a:t>They</a:t>
            </a:r>
            <a:r>
              <a:rPr lang="zh-CN" altLang="en-US" dirty="0"/>
              <a:t> </a:t>
            </a:r>
            <a:r>
              <a:rPr lang="en-US" altLang="zh-CN" dirty="0"/>
              <a:t>makes</a:t>
            </a:r>
            <a:r>
              <a:rPr lang="zh-CN" altLang="en-US" dirty="0"/>
              <a:t> </a:t>
            </a:r>
            <a:r>
              <a:rPr lang="en-US" altLang="zh-CN" sz="1200" dirty="0">
                <a:latin typeface="Avenir Book" panose="02000503020000020003" pitchFamily="2" charset="0"/>
                <a:ea typeface="Cambria" panose="02040503050406030204" pitchFamily="18" charset="0"/>
              </a:rPr>
              <a:t>Speculative execution invisible in the cache.</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Specifically,</a:t>
            </a:r>
            <a:r>
              <a:rPr lang="zh-CN" altLang="en-US" sz="1200" dirty="0">
                <a:latin typeface="Avenir Book" panose="02000503020000020003" pitchFamily="2" charset="0"/>
                <a:ea typeface="Cambria" panose="02040503050406030204" pitchFamily="18" charset="0"/>
              </a:rPr>
              <a:t> </a:t>
            </a:r>
            <a:r>
              <a:rPr lang="en-US" altLang="zh-CN" sz="1200" dirty="0">
                <a:latin typeface="Avenir Book" panose="02000503020000020003" pitchFamily="2" charset="0"/>
                <a:ea typeface="Cambria" panose="02040503050406030204" pitchFamily="18" charset="0"/>
              </a:rPr>
              <a:t>a</a:t>
            </a:r>
            <a:r>
              <a:rPr lang="en-US" altLang="zh-CN" dirty="0"/>
              <a:t>s</a:t>
            </a:r>
            <a:r>
              <a:rPr lang="zh-CN" altLang="en-US" dirty="0"/>
              <a:t> </a:t>
            </a:r>
            <a:r>
              <a:rPr lang="en-US" altLang="zh-CN" dirty="0"/>
              <a:t>shown</a:t>
            </a:r>
            <a:r>
              <a:rPr lang="zh-CN" altLang="en-US" dirty="0"/>
              <a:t> </a:t>
            </a:r>
            <a:r>
              <a:rPr lang="en-US" altLang="zh-CN" dirty="0"/>
              <a:t>in</a:t>
            </a:r>
            <a:r>
              <a:rPr lang="zh-CN" altLang="en-US" dirty="0"/>
              <a:t> </a:t>
            </a:r>
            <a:r>
              <a:rPr lang="en-US" altLang="zh-CN" dirty="0"/>
              <a:t>the</a:t>
            </a:r>
            <a:r>
              <a:rPr lang="zh-CN" altLang="en-US" dirty="0"/>
              <a:t> </a:t>
            </a:r>
            <a:r>
              <a:rPr lang="en-US" altLang="zh-CN" dirty="0"/>
              <a:t>right</a:t>
            </a:r>
            <a:r>
              <a:rPr lang="zh-CN" altLang="en-US" dirty="0"/>
              <a:t> </a:t>
            </a:r>
            <a:r>
              <a:rPr lang="en-US" altLang="zh-CN" dirty="0"/>
              <a:t>figure,</a:t>
            </a:r>
            <a:r>
              <a:rPr lang="zh-CN" altLang="en-US" dirty="0"/>
              <a:t> </a:t>
            </a:r>
            <a:r>
              <a:rPr lang="en-US" altLang="zh-CN" dirty="0"/>
              <a:t>the</a:t>
            </a:r>
            <a:r>
              <a:rPr lang="zh-CN" altLang="en-US" dirty="0"/>
              <a:t> </a:t>
            </a:r>
            <a:r>
              <a:rPr lang="en-US" altLang="zh-CN" dirty="0" err="1"/>
              <a:t>invisiSpec</a:t>
            </a:r>
            <a:r>
              <a:rPr lang="zh-CN" altLang="en-US" dirty="0"/>
              <a:t> </a:t>
            </a:r>
            <a:r>
              <a:rPr lang="en-US" altLang="zh-CN" dirty="0"/>
              <a:t>hides</a:t>
            </a:r>
            <a:r>
              <a:rPr lang="zh-CN" altLang="en-US" dirty="0"/>
              <a:t> </a:t>
            </a:r>
            <a:r>
              <a:rPr lang="en-US" altLang="zh-CN" dirty="0"/>
              <a:t>the</a:t>
            </a:r>
            <a:r>
              <a:rPr lang="zh-CN" altLang="en-US" dirty="0"/>
              <a:t> </a:t>
            </a:r>
            <a:r>
              <a:rPr lang="en-US" altLang="zh-CN" dirty="0"/>
              <a:t>data</a:t>
            </a:r>
            <a:r>
              <a:rPr lang="zh-CN" altLang="en-US" dirty="0"/>
              <a:t> </a:t>
            </a:r>
            <a:r>
              <a:rPr lang="en-US" altLang="zh-CN" dirty="0"/>
              <a:t>blocks</a:t>
            </a:r>
            <a:r>
              <a:rPr lang="zh-CN" altLang="en-US" dirty="0"/>
              <a:t> </a:t>
            </a:r>
            <a:r>
              <a:rPr lang="en-US" altLang="zh-CN" dirty="0"/>
              <a:t>which</a:t>
            </a:r>
            <a:r>
              <a:rPr lang="zh-CN" altLang="en-US" dirty="0"/>
              <a:t> </a:t>
            </a:r>
            <a:r>
              <a:rPr lang="en-US" altLang="zh-CN" dirty="0"/>
              <a:t>are</a:t>
            </a:r>
            <a:r>
              <a:rPr lang="zh-CN" altLang="en-US" dirty="0"/>
              <a:t> </a:t>
            </a:r>
            <a:r>
              <a:rPr lang="en-US" altLang="zh-CN" dirty="0"/>
              <a:t>loaded</a:t>
            </a:r>
            <a:r>
              <a:rPr lang="zh-CN" altLang="en-US" dirty="0"/>
              <a:t> </a:t>
            </a:r>
            <a:r>
              <a:rPr lang="en-US" altLang="zh-CN" dirty="0"/>
              <a:t>by</a:t>
            </a:r>
            <a:r>
              <a:rPr lang="zh-CN" altLang="en-US" dirty="0"/>
              <a:t> </a:t>
            </a:r>
            <a:r>
              <a:rPr lang="en-US" altLang="zh-CN" dirty="0"/>
              <a:t>the</a:t>
            </a:r>
            <a:r>
              <a:rPr lang="zh-CN" altLang="en-US" dirty="0"/>
              <a:t> </a:t>
            </a:r>
            <a:r>
              <a:rPr lang="en-US" altLang="zh-CN" dirty="0"/>
              <a:t>unsafe</a:t>
            </a:r>
            <a:r>
              <a:rPr lang="zh-CN" altLang="en-US" dirty="0"/>
              <a:t> </a:t>
            </a:r>
            <a:r>
              <a:rPr lang="en-US" altLang="zh-CN" dirty="0"/>
              <a:t>instruction</a:t>
            </a:r>
            <a:r>
              <a:rPr lang="zh-CN" altLang="en-US" dirty="0"/>
              <a:t> </a:t>
            </a:r>
            <a:r>
              <a:rPr lang="en-US" altLang="zh-CN" dirty="0"/>
              <a:t>in</a:t>
            </a:r>
            <a:r>
              <a:rPr lang="zh-CN" altLang="en-US" dirty="0"/>
              <a:t> </a:t>
            </a:r>
            <a:r>
              <a:rPr lang="en-US" altLang="zh-CN" dirty="0"/>
              <a:t>a</a:t>
            </a:r>
            <a:r>
              <a:rPr lang="zh-CN" altLang="en-US" dirty="0"/>
              <a:t> </a:t>
            </a:r>
            <a:r>
              <a:rPr lang="en-US" altLang="zh-CN" dirty="0"/>
              <a:t>buffer.</a:t>
            </a:r>
            <a:r>
              <a:rPr lang="zh-CN" altLang="en-US" dirty="0"/>
              <a:t> </a:t>
            </a:r>
            <a:r>
              <a:rPr lang="en-US" altLang="zh-CN" dirty="0"/>
              <a:t>Once</a:t>
            </a:r>
            <a:r>
              <a:rPr lang="zh-CN" altLang="en-US" dirty="0"/>
              <a:t> </a:t>
            </a:r>
            <a:r>
              <a:rPr lang="en-US" altLang="zh-CN" dirty="0"/>
              <a:t>the</a:t>
            </a:r>
            <a:r>
              <a:rPr lang="zh-CN" altLang="en-US" dirty="0"/>
              <a:t> </a:t>
            </a:r>
            <a:r>
              <a:rPr lang="en-US" altLang="zh-CN" dirty="0"/>
              <a:t>unsafe</a:t>
            </a:r>
            <a:r>
              <a:rPr lang="zh-CN" altLang="en-US" dirty="0"/>
              <a:t> </a:t>
            </a:r>
            <a:r>
              <a:rPr lang="en-US" altLang="zh-CN" dirty="0"/>
              <a:t>instruction</a:t>
            </a:r>
            <a:r>
              <a:rPr lang="zh-CN" altLang="en-US" dirty="0"/>
              <a:t> </a:t>
            </a:r>
            <a:r>
              <a:rPr lang="en-US" altLang="zh-CN" dirty="0"/>
              <a:t>is</a:t>
            </a:r>
            <a:r>
              <a:rPr lang="zh-CN" altLang="en-US" dirty="0"/>
              <a:t> </a:t>
            </a:r>
            <a:r>
              <a:rPr lang="en-US" altLang="zh-CN" dirty="0"/>
              <a:t>squashed,</a:t>
            </a:r>
            <a:r>
              <a:rPr lang="zh-CN" altLang="en-US" dirty="0"/>
              <a:t> </a:t>
            </a:r>
            <a:r>
              <a:rPr lang="en-US" altLang="zh-CN" dirty="0"/>
              <a:t>the</a:t>
            </a:r>
            <a:r>
              <a:rPr lang="zh-CN" altLang="en-US" dirty="0"/>
              <a:t> </a:t>
            </a:r>
            <a:r>
              <a:rPr lang="en-US" altLang="zh-CN" dirty="0"/>
              <a:t>corresponding</a:t>
            </a:r>
            <a:r>
              <a:rPr lang="zh-CN" altLang="en-US" dirty="0"/>
              <a:t> </a:t>
            </a:r>
            <a:r>
              <a:rPr lang="en-US" altLang="zh-CN" dirty="0"/>
              <a:t>data</a:t>
            </a:r>
            <a:r>
              <a:rPr lang="zh-CN" altLang="en-US" dirty="0"/>
              <a:t> </a:t>
            </a:r>
            <a:r>
              <a:rPr lang="en-US" altLang="zh-CN" dirty="0"/>
              <a:t>block</a:t>
            </a:r>
            <a:r>
              <a:rPr lang="zh-CN" altLang="en-US" dirty="0"/>
              <a:t> </a:t>
            </a:r>
            <a:r>
              <a:rPr lang="en-US" altLang="zh-CN" dirty="0"/>
              <a:t>in</a:t>
            </a:r>
            <a:r>
              <a:rPr lang="zh-CN" altLang="en-US" dirty="0"/>
              <a:t> </a:t>
            </a:r>
            <a:r>
              <a:rPr lang="en-US" altLang="zh-CN" dirty="0"/>
              <a:t>the</a:t>
            </a:r>
            <a:r>
              <a:rPr lang="zh-CN" altLang="en-US" dirty="0"/>
              <a:t> </a:t>
            </a:r>
            <a:r>
              <a:rPr lang="en-US" altLang="zh-CN" dirty="0"/>
              <a:t>buffer</a:t>
            </a:r>
            <a:r>
              <a:rPr lang="zh-CN" altLang="en-US" dirty="0"/>
              <a:t> </a:t>
            </a:r>
            <a:r>
              <a:rPr lang="en-US" altLang="zh-CN" dirty="0"/>
              <a:t>is</a:t>
            </a:r>
            <a:r>
              <a:rPr lang="zh-CN" altLang="en-US" dirty="0"/>
              <a:t> </a:t>
            </a:r>
            <a:r>
              <a:rPr lang="en-US" altLang="zh-CN" dirty="0"/>
              <a:t>safely</a:t>
            </a:r>
            <a:r>
              <a:rPr lang="zh-CN" altLang="en-US" dirty="0"/>
              <a:t> </a:t>
            </a:r>
            <a:r>
              <a:rPr lang="en-US" altLang="zh-CN" dirty="0"/>
              <a:t>discarded.</a:t>
            </a:r>
            <a:r>
              <a:rPr lang="zh-CN" altLang="en-US" dirty="0"/>
              <a:t> </a:t>
            </a:r>
            <a:r>
              <a:rPr lang="en-US" altLang="zh-CN" dirty="0"/>
              <a:t>On</a:t>
            </a:r>
            <a:r>
              <a:rPr lang="zh-CN" altLang="en-US" dirty="0"/>
              <a:t> </a:t>
            </a:r>
            <a:r>
              <a:rPr lang="en-US" altLang="zh-CN" dirty="0"/>
              <a:t>the</a:t>
            </a:r>
            <a:r>
              <a:rPr lang="zh-CN" altLang="en-US" dirty="0"/>
              <a:t> </a:t>
            </a:r>
            <a:r>
              <a:rPr lang="en-US" altLang="zh-CN" dirty="0"/>
              <a:t>contrary,</a:t>
            </a:r>
            <a:r>
              <a:rPr lang="zh-CN" altLang="en-US" dirty="0"/>
              <a:t> </a:t>
            </a:r>
            <a:r>
              <a:rPr lang="en-US" altLang="zh-CN" dirty="0"/>
              <a:t>if</a:t>
            </a:r>
            <a:r>
              <a:rPr lang="zh-CN" altLang="en-US" dirty="0"/>
              <a:t> </a:t>
            </a:r>
            <a:r>
              <a:rPr lang="en-US" altLang="zh-CN" dirty="0"/>
              <a:t>the</a:t>
            </a:r>
            <a:r>
              <a:rPr lang="zh-CN" altLang="en-US" dirty="0"/>
              <a:t> </a:t>
            </a:r>
            <a:r>
              <a:rPr lang="en-US" altLang="zh-CN" dirty="0"/>
              <a:t>prediction</a:t>
            </a:r>
            <a:r>
              <a:rPr lang="zh-CN" altLang="en-US" dirty="0"/>
              <a:t> </a:t>
            </a:r>
            <a:r>
              <a:rPr lang="en-US" altLang="zh-CN" dirty="0"/>
              <a:t>is</a:t>
            </a:r>
            <a:r>
              <a:rPr lang="zh-CN" altLang="en-US" dirty="0"/>
              <a:t> </a:t>
            </a:r>
            <a:r>
              <a:rPr lang="en-US" altLang="zh-CN" dirty="0"/>
              <a:t>deemed</a:t>
            </a:r>
            <a:r>
              <a:rPr lang="zh-CN" altLang="en-US" dirty="0"/>
              <a:t> </a:t>
            </a:r>
            <a:r>
              <a:rPr lang="en-US" altLang="zh-CN" dirty="0"/>
              <a:t>to</a:t>
            </a:r>
            <a:r>
              <a:rPr lang="zh-CN" altLang="en-US" dirty="0"/>
              <a:t> </a:t>
            </a:r>
            <a:r>
              <a:rPr lang="en-US" altLang="zh-CN" dirty="0"/>
              <a:t>be</a:t>
            </a:r>
            <a:r>
              <a:rPr lang="zh-CN" altLang="en-US" dirty="0"/>
              <a:t> </a:t>
            </a:r>
            <a:r>
              <a:rPr lang="en-US" altLang="zh-CN" dirty="0"/>
              <a:t>right,</a:t>
            </a:r>
            <a:r>
              <a:rPr lang="zh-CN" altLang="en-US" dirty="0"/>
              <a:t> </a:t>
            </a:r>
            <a:r>
              <a:rPr lang="en-US" altLang="zh-CN" dirty="0"/>
              <a:t>the</a:t>
            </a:r>
            <a:r>
              <a:rPr lang="zh-CN" altLang="en-US" dirty="0"/>
              <a:t> </a:t>
            </a:r>
            <a:r>
              <a:rPr lang="en-US" altLang="zh-CN" dirty="0"/>
              <a:t>buffered</a:t>
            </a:r>
            <a:r>
              <a:rPr lang="zh-CN" altLang="en-US" dirty="0"/>
              <a:t> </a:t>
            </a:r>
            <a:r>
              <a:rPr lang="en-US" altLang="zh-CN" dirty="0"/>
              <a:t>data</a:t>
            </a:r>
            <a:r>
              <a:rPr lang="zh-CN" altLang="en-US" dirty="0"/>
              <a:t> </a:t>
            </a:r>
            <a:r>
              <a:rPr lang="en-US" altLang="zh-CN" dirty="0"/>
              <a:t>should</a:t>
            </a:r>
            <a:r>
              <a:rPr lang="zh-CN" altLang="en-US" dirty="0"/>
              <a:t> </a:t>
            </a:r>
            <a:r>
              <a:rPr lang="en-US" altLang="zh-CN" dirty="0"/>
              <a:t>be</a:t>
            </a:r>
            <a:r>
              <a:rPr lang="zh-CN" altLang="en-US" dirty="0"/>
              <a:t> </a:t>
            </a:r>
            <a:r>
              <a:rPr lang="en-US" altLang="zh-CN" dirty="0"/>
              <a:t>employed</a:t>
            </a:r>
            <a:r>
              <a:rPr lang="zh-CN" altLang="en-US" dirty="0"/>
              <a:t> </a:t>
            </a:r>
            <a:r>
              <a:rPr lang="en-US" altLang="zh-CN" dirty="0"/>
              <a:t>to</a:t>
            </a:r>
            <a:r>
              <a:rPr lang="zh-CN" altLang="en-US" dirty="0"/>
              <a:t> </a:t>
            </a:r>
            <a:r>
              <a:rPr lang="en-US" altLang="zh-CN" dirty="0"/>
              <a:t>update</a:t>
            </a:r>
            <a:r>
              <a:rPr lang="zh-CN" altLang="en-US" dirty="0"/>
              <a:t> </a:t>
            </a:r>
            <a:r>
              <a:rPr lang="en-US" altLang="zh-CN" dirty="0"/>
              <a:t>the</a:t>
            </a:r>
            <a:r>
              <a:rPr lang="zh-CN" altLang="en-US" dirty="0"/>
              <a:t> </a:t>
            </a:r>
            <a:r>
              <a:rPr lang="en-US" altLang="zh-CN" dirty="0"/>
              <a:t>cache</a:t>
            </a:r>
            <a:r>
              <a:rPr lang="zh-CN" altLang="en-US" dirty="0"/>
              <a:t> </a:t>
            </a:r>
            <a:r>
              <a:rPr lang="en-US" altLang="zh-CN" dirty="0"/>
              <a:t>hierarchy.</a:t>
            </a:r>
            <a:r>
              <a:rPr lang="zh-CN" altLang="en-US" dirty="0"/>
              <a:t> </a:t>
            </a:r>
            <a:r>
              <a:rPr lang="en-US" altLang="zh-CN" dirty="0"/>
              <a:t>Given</a:t>
            </a:r>
            <a:r>
              <a:rPr lang="zh-CN" altLang="en-US" dirty="0"/>
              <a:t> </a:t>
            </a:r>
            <a:r>
              <a:rPr lang="en-US" altLang="zh-CN" dirty="0"/>
              <a:t>the</a:t>
            </a:r>
            <a:r>
              <a:rPr lang="zh-CN" altLang="en-US" dirty="0"/>
              <a:t> </a:t>
            </a:r>
            <a:r>
              <a:rPr lang="en-US" altLang="zh-CN" dirty="0"/>
              <a:t>successful</a:t>
            </a:r>
            <a:r>
              <a:rPr lang="zh-CN" altLang="en-US" dirty="0"/>
              <a:t> </a:t>
            </a:r>
            <a:r>
              <a:rPr lang="en-US" altLang="zh-CN" dirty="0"/>
              <a:t>prediction</a:t>
            </a:r>
            <a:r>
              <a:rPr lang="zh-CN" altLang="en-US" dirty="0"/>
              <a:t> </a:t>
            </a:r>
            <a:r>
              <a:rPr lang="en-US" altLang="zh-CN" dirty="0"/>
              <a:t>is</a:t>
            </a:r>
            <a:r>
              <a:rPr lang="zh-CN" altLang="en-US" dirty="0"/>
              <a:t> </a:t>
            </a:r>
            <a:r>
              <a:rPr lang="en-US" altLang="zh-CN" dirty="0"/>
              <a:t>the</a:t>
            </a:r>
            <a:r>
              <a:rPr lang="zh-CN" altLang="en-US" dirty="0"/>
              <a:t> </a:t>
            </a:r>
            <a:r>
              <a:rPr lang="en-US" altLang="zh-CN" dirty="0"/>
              <a:t>common</a:t>
            </a:r>
            <a:r>
              <a:rPr lang="zh-CN" altLang="en-US" dirty="0"/>
              <a:t> </a:t>
            </a:r>
            <a:r>
              <a:rPr lang="en-US" altLang="zh-CN" dirty="0"/>
              <a:t>case,</a:t>
            </a:r>
            <a:r>
              <a:rPr lang="zh-CN" altLang="en-US" dirty="0"/>
              <a:t> </a:t>
            </a:r>
            <a:r>
              <a:rPr lang="en-US" altLang="zh-CN" dirty="0"/>
              <a:t>this</a:t>
            </a:r>
            <a:r>
              <a:rPr lang="zh-CN" altLang="en-US" dirty="0"/>
              <a:t> </a:t>
            </a:r>
            <a:r>
              <a:rPr lang="en-US" altLang="zh-CN" dirty="0"/>
              <a:t>type</a:t>
            </a:r>
            <a:r>
              <a:rPr lang="zh-CN" altLang="en-US" dirty="0"/>
              <a:t> </a:t>
            </a:r>
            <a:r>
              <a:rPr lang="en-US" altLang="zh-CN" dirty="0"/>
              <a:t>of</a:t>
            </a:r>
            <a:r>
              <a:rPr lang="zh-CN" altLang="en-US" dirty="0"/>
              <a:t> </a:t>
            </a:r>
            <a:r>
              <a:rPr lang="en-US" altLang="zh-CN" dirty="0"/>
              <a:t>defenses</a:t>
            </a:r>
            <a:r>
              <a:rPr lang="zh-CN" altLang="en-US" dirty="0"/>
              <a:t> </a:t>
            </a:r>
            <a:r>
              <a:rPr lang="en-US" altLang="zh-CN" dirty="0"/>
              <a:t>incur</a:t>
            </a:r>
            <a:r>
              <a:rPr lang="zh-CN" altLang="en-US" dirty="0"/>
              <a:t> </a:t>
            </a:r>
            <a:r>
              <a:rPr lang="en-US" altLang="zh-CN" dirty="0"/>
              <a:t>relatively</a:t>
            </a:r>
            <a:r>
              <a:rPr lang="zh-CN" altLang="en-US" dirty="0"/>
              <a:t> </a:t>
            </a:r>
            <a:r>
              <a:rPr lang="en-US" altLang="zh-CN" dirty="0"/>
              <a:t>high</a:t>
            </a:r>
            <a:r>
              <a:rPr lang="zh-CN" altLang="en-US" dirty="0"/>
              <a:t> </a:t>
            </a:r>
            <a:r>
              <a:rPr lang="en-US" altLang="zh-CN" dirty="0"/>
              <a:t>overhead.</a:t>
            </a:r>
            <a:r>
              <a:rPr lang="zh-CN" altLang="en-US" dirty="0"/>
              <a:t> </a:t>
            </a:r>
            <a:r>
              <a:rPr lang="en-US" altLang="zh-CN" dirty="0"/>
              <a:t>Furthermore,</a:t>
            </a:r>
            <a:r>
              <a:rPr lang="zh-CN" altLang="en-US" dirty="0"/>
              <a:t> </a:t>
            </a:r>
            <a:r>
              <a:rPr lang="en-US" altLang="zh-CN" dirty="0"/>
              <a:t>they</a:t>
            </a:r>
            <a:r>
              <a:rPr lang="zh-CN" altLang="en-US" dirty="0"/>
              <a:t> </a:t>
            </a:r>
            <a:r>
              <a:rPr lang="en-US" altLang="zh-CN" dirty="0"/>
              <a:t>have been recently found insecure by the speculative interference attack. Different</a:t>
            </a:r>
            <a:r>
              <a:rPr lang="zh-CN" altLang="en-US" dirty="0"/>
              <a:t> </a:t>
            </a:r>
            <a:r>
              <a:rPr lang="en-US" altLang="zh-CN" dirty="0"/>
              <a:t>from</a:t>
            </a:r>
            <a:r>
              <a:rPr lang="zh-CN" altLang="en-US" dirty="0"/>
              <a:t> </a:t>
            </a:r>
            <a:r>
              <a:rPr lang="en-US" altLang="zh-CN" dirty="0"/>
              <a:t>the</a:t>
            </a:r>
            <a:r>
              <a:rPr lang="zh-CN" altLang="en-US" dirty="0"/>
              <a:t> </a:t>
            </a:r>
            <a:r>
              <a:rPr lang="en-US" altLang="zh-CN" dirty="0"/>
              <a:t>invisible</a:t>
            </a:r>
            <a:r>
              <a:rPr lang="zh-CN" altLang="en-US" dirty="0"/>
              <a:t> </a:t>
            </a:r>
            <a:r>
              <a:rPr lang="en-US" altLang="zh-CN" dirty="0"/>
              <a:t>defenses,</a:t>
            </a:r>
            <a:r>
              <a:rPr lang="zh-CN" altLang="en-US" dirty="0"/>
              <a:t> </a:t>
            </a:r>
            <a:r>
              <a:rPr lang="en-US" altLang="zh-CN" dirty="0"/>
              <a:t>the</a:t>
            </a:r>
            <a:r>
              <a:rPr lang="zh-CN" altLang="en-US" dirty="0"/>
              <a:t> </a:t>
            </a:r>
            <a:r>
              <a:rPr lang="en-US" altLang="zh-CN" dirty="0"/>
              <a:t>undo</a:t>
            </a:r>
            <a:r>
              <a:rPr lang="zh-CN" altLang="en-US" dirty="0"/>
              <a:t> </a:t>
            </a:r>
            <a:r>
              <a:rPr lang="en-US" altLang="zh-CN" dirty="0"/>
              <a:t>defenses</a:t>
            </a:r>
            <a:r>
              <a:rPr lang="zh-CN" altLang="en-US" dirty="0"/>
              <a:t> </a:t>
            </a:r>
            <a:r>
              <a:rPr lang="en-US" altLang="zh-CN" dirty="0"/>
              <a:t>allow</a:t>
            </a:r>
            <a:r>
              <a:rPr lang="zh-CN" altLang="en-US" dirty="0"/>
              <a:t> </a:t>
            </a:r>
            <a:r>
              <a:rPr lang="en-US" altLang="zh-CN" dirty="0"/>
              <a:t>the</a:t>
            </a:r>
            <a:r>
              <a:rPr lang="zh-CN" altLang="en-US" dirty="0"/>
              <a:t> </a:t>
            </a:r>
            <a:r>
              <a:rPr lang="en-US" altLang="zh-CN" dirty="0"/>
              <a:t>unsafe</a:t>
            </a:r>
            <a:r>
              <a:rPr lang="zh-CN" altLang="en-US" dirty="0"/>
              <a:t> </a:t>
            </a:r>
            <a:r>
              <a:rPr lang="en-US" altLang="zh-CN" dirty="0"/>
              <a:t>instructions</a:t>
            </a:r>
            <a:r>
              <a:rPr lang="zh-CN" altLang="en-US" dirty="0"/>
              <a:t> </a:t>
            </a:r>
            <a:r>
              <a:rPr lang="en-US" altLang="zh-CN" dirty="0"/>
              <a:t>to</a:t>
            </a:r>
            <a:r>
              <a:rPr lang="zh-CN" altLang="en-US" dirty="0"/>
              <a:t> </a:t>
            </a:r>
            <a:r>
              <a:rPr lang="en-US" altLang="zh-CN" dirty="0"/>
              <a:t>alter</a:t>
            </a:r>
            <a:r>
              <a:rPr lang="zh-CN" altLang="en-US" dirty="0"/>
              <a:t> </a:t>
            </a:r>
            <a:r>
              <a:rPr lang="en-US" altLang="zh-CN" dirty="0"/>
              <a:t>the</a:t>
            </a:r>
            <a:r>
              <a:rPr lang="zh-CN" altLang="en-US" dirty="0"/>
              <a:t> </a:t>
            </a:r>
            <a:r>
              <a:rPr lang="en-US" altLang="zh-CN" dirty="0"/>
              <a:t>cache</a:t>
            </a:r>
            <a:r>
              <a:rPr lang="zh-CN" altLang="en-US" dirty="0"/>
              <a:t> </a:t>
            </a:r>
            <a:r>
              <a:rPr lang="en-US" altLang="zh-CN" dirty="0"/>
              <a:t>states.</a:t>
            </a:r>
            <a:r>
              <a:rPr lang="zh-CN" altLang="en-US" dirty="0"/>
              <a:t> </a:t>
            </a:r>
            <a:r>
              <a:rPr lang="en-US" altLang="zh-CN" dirty="0"/>
              <a:t>They</a:t>
            </a:r>
            <a:r>
              <a:rPr lang="zh-CN" altLang="en-US" dirty="0"/>
              <a:t> </a:t>
            </a:r>
            <a:r>
              <a:rPr lang="en-US" altLang="zh-CN" dirty="0"/>
              <a:t>undo</a:t>
            </a:r>
            <a:r>
              <a:rPr lang="zh-CN" altLang="en-US" dirty="0"/>
              <a:t> </a:t>
            </a:r>
            <a:r>
              <a:rPr lang="en-US" altLang="zh-CN" dirty="0"/>
              <a:t>the</a:t>
            </a:r>
            <a:r>
              <a:rPr lang="zh-CN" altLang="en-US" dirty="0"/>
              <a:t> </a:t>
            </a:r>
            <a:r>
              <a:rPr lang="en-US" altLang="zh-CN" dirty="0"/>
              <a:t>cache</a:t>
            </a:r>
            <a:r>
              <a:rPr lang="zh-CN" altLang="en-US" dirty="0"/>
              <a:t> </a:t>
            </a:r>
            <a:r>
              <a:rPr lang="en-US" altLang="zh-CN" dirty="0"/>
              <a:t>states</a:t>
            </a:r>
            <a:r>
              <a:rPr lang="zh-CN" altLang="en-US" dirty="0"/>
              <a:t> </a:t>
            </a:r>
            <a:r>
              <a:rPr lang="en-US" altLang="zh-CN" dirty="0"/>
              <a:t>when</a:t>
            </a:r>
            <a:r>
              <a:rPr lang="zh-CN" altLang="en-US" dirty="0"/>
              <a:t> </a:t>
            </a:r>
            <a:r>
              <a:rPr lang="en-US" altLang="zh-CN" dirty="0"/>
              <a:t>mis-speculation</a:t>
            </a:r>
            <a:r>
              <a:rPr lang="zh-CN" altLang="en-US" dirty="0"/>
              <a:t> </a:t>
            </a:r>
            <a:r>
              <a:rPr lang="en-US" altLang="zh-CN" dirty="0"/>
              <a:t>is</a:t>
            </a:r>
            <a:r>
              <a:rPr lang="zh-CN" altLang="en-US" dirty="0"/>
              <a:t> </a:t>
            </a:r>
            <a:r>
              <a:rPr lang="en-US" altLang="zh-CN" dirty="0"/>
              <a:t>detected.</a:t>
            </a:r>
            <a:r>
              <a:rPr lang="zh-CN" altLang="en-US" dirty="0"/>
              <a:t> </a:t>
            </a:r>
            <a:r>
              <a:rPr lang="en-US" altLang="zh-CN" dirty="0"/>
              <a:t>They</a:t>
            </a:r>
            <a:r>
              <a:rPr lang="zh-CN" altLang="en-US" dirty="0"/>
              <a:t> </a:t>
            </a:r>
            <a:r>
              <a:rPr lang="en-US" altLang="zh-CN" dirty="0"/>
              <a:t>are</a:t>
            </a:r>
            <a:r>
              <a:rPr lang="zh-CN" altLang="en-US" dirty="0"/>
              <a:t> </a:t>
            </a:r>
            <a:r>
              <a:rPr lang="en-US" altLang="zh-CN" dirty="0"/>
              <a:t>more</a:t>
            </a:r>
            <a:r>
              <a:rPr lang="zh-CN" altLang="en-US" dirty="0"/>
              <a:t> </a:t>
            </a:r>
            <a:r>
              <a:rPr lang="en-US" altLang="zh-CN" dirty="0"/>
              <a:t>performance</a:t>
            </a:r>
            <a:r>
              <a:rPr lang="zh-CN" altLang="en-US" dirty="0"/>
              <a:t> </a:t>
            </a:r>
            <a:r>
              <a:rPr lang="en-US" altLang="zh-CN" dirty="0"/>
              <a:t>friendly</a:t>
            </a:r>
            <a:r>
              <a:rPr lang="zh-CN" altLang="en-US" dirty="0"/>
              <a:t> </a:t>
            </a:r>
            <a:r>
              <a:rPr lang="en-US" altLang="zh-CN" dirty="0"/>
              <a:t>than</a:t>
            </a:r>
            <a:r>
              <a:rPr lang="zh-CN" altLang="en-US" dirty="0"/>
              <a:t> </a:t>
            </a:r>
            <a:r>
              <a:rPr lang="en-US" altLang="zh-CN" dirty="0"/>
              <a:t>invisible</a:t>
            </a:r>
            <a:r>
              <a:rPr lang="zh-CN" altLang="en-US" dirty="0"/>
              <a:t> </a:t>
            </a:r>
            <a:r>
              <a:rPr lang="en-US" altLang="zh-CN" dirty="0"/>
              <a:t>defenses</a:t>
            </a:r>
            <a:r>
              <a:rPr lang="zh-CN" altLang="en-US" dirty="0"/>
              <a:t> </a:t>
            </a:r>
            <a:r>
              <a:rPr lang="en-US" altLang="zh-CN" dirty="0"/>
              <a:t>because</a:t>
            </a:r>
            <a:r>
              <a:rPr lang="zh-CN" altLang="en-US" dirty="0"/>
              <a:t> </a:t>
            </a:r>
            <a:r>
              <a:rPr lang="en-US" altLang="zh-CN" dirty="0"/>
              <a:t>the</a:t>
            </a:r>
            <a:r>
              <a:rPr lang="zh-CN" altLang="en-US" dirty="0"/>
              <a:t> </a:t>
            </a:r>
            <a:r>
              <a:rPr lang="en-US" altLang="zh-CN" dirty="0"/>
              <a:t>mis-speculation</a:t>
            </a:r>
            <a:r>
              <a:rPr lang="zh-CN" altLang="en-US" dirty="0"/>
              <a:t> </a:t>
            </a:r>
            <a:r>
              <a:rPr lang="en-US" altLang="zh-CN" dirty="0"/>
              <a:t>is</a:t>
            </a:r>
            <a:r>
              <a:rPr lang="zh-CN" altLang="en-US" dirty="0"/>
              <a:t> </a:t>
            </a:r>
            <a:r>
              <a:rPr lang="en-US" altLang="zh-CN" dirty="0"/>
              <a:t>the</a:t>
            </a:r>
            <a:r>
              <a:rPr lang="zh-CN" altLang="en-US" dirty="0"/>
              <a:t> </a:t>
            </a:r>
            <a:r>
              <a:rPr lang="en-US" altLang="zh-CN" dirty="0"/>
              <a:t>rare</a:t>
            </a:r>
            <a:r>
              <a:rPr lang="zh-CN" altLang="en-US" dirty="0"/>
              <a:t> </a:t>
            </a:r>
            <a:r>
              <a:rPr lang="en-US" altLang="zh-CN" dirty="0"/>
              <a:t>case.</a:t>
            </a:r>
            <a:r>
              <a:rPr lang="zh-CN" altLang="en-US" dirty="0"/>
              <a:t> </a:t>
            </a:r>
            <a:r>
              <a:rPr lang="en-US" altLang="zh-CN" dirty="0"/>
              <a:t>Before</a:t>
            </a:r>
            <a:r>
              <a:rPr lang="zh-CN" altLang="en-US" dirty="0"/>
              <a:t> </a:t>
            </a:r>
            <a:r>
              <a:rPr lang="en-US" altLang="zh-CN" dirty="0"/>
              <a:t>the</a:t>
            </a:r>
            <a:r>
              <a:rPr lang="zh-CN" altLang="en-US" dirty="0"/>
              <a:t> </a:t>
            </a:r>
            <a:r>
              <a:rPr lang="en-US" altLang="zh-CN" dirty="0"/>
              <a:t>discovery</a:t>
            </a:r>
            <a:r>
              <a:rPr lang="zh-CN" altLang="en-US" dirty="0"/>
              <a:t> </a:t>
            </a:r>
            <a:r>
              <a:rPr lang="en-US" altLang="zh-CN" dirty="0"/>
              <a:t>of</a:t>
            </a:r>
            <a:r>
              <a:rPr lang="zh-CN" altLang="en-US" dirty="0"/>
              <a:t> </a:t>
            </a:r>
            <a:r>
              <a:rPr lang="en-US" altLang="zh-CN" dirty="0"/>
              <a:t>our</a:t>
            </a:r>
            <a:r>
              <a:rPr lang="zh-CN" altLang="en-US" dirty="0"/>
              <a:t> </a:t>
            </a:r>
            <a:r>
              <a:rPr lang="en-US" altLang="zh-CN" dirty="0"/>
              <a:t>attack,</a:t>
            </a:r>
            <a:r>
              <a:rPr lang="zh-CN" altLang="en-US" dirty="0"/>
              <a:t> </a:t>
            </a:r>
            <a:r>
              <a:rPr lang="en-US" altLang="zh-CN" dirty="0"/>
              <a:t>the</a:t>
            </a:r>
            <a:r>
              <a:rPr lang="zh-CN" altLang="en-US" dirty="0"/>
              <a:t> </a:t>
            </a:r>
            <a:r>
              <a:rPr lang="en-US" altLang="zh-CN" dirty="0"/>
              <a:t>Undo</a:t>
            </a:r>
            <a:r>
              <a:rPr lang="zh-CN" altLang="en-US" dirty="0"/>
              <a:t> </a:t>
            </a:r>
            <a:r>
              <a:rPr lang="en-US" altLang="zh-CN" dirty="0"/>
              <a:t>defense</a:t>
            </a:r>
            <a:r>
              <a:rPr lang="zh-CN" altLang="en-US" dirty="0"/>
              <a:t> </a:t>
            </a:r>
            <a:r>
              <a:rPr lang="en-US" altLang="zh-CN" dirty="0"/>
              <a:t>is</a:t>
            </a:r>
            <a:r>
              <a:rPr lang="zh-CN" altLang="en-US" dirty="0"/>
              <a:t> </a:t>
            </a:r>
            <a:r>
              <a:rPr lang="en-US" altLang="zh-CN" dirty="0"/>
              <a:t>deemed</a:t>
            </a:r>
            <a:r>
              <a:rPr lang="zh-CN" altLang="en-US" dirty="0"/>
              <a:t> </a:t>
            </a:r>
            <a:r>
              <a:rPr lang="en-US" altLang="zh-CN" dirty="0"/>
              <a:t>to</a:t>
            </a:r>
            <a:r>
              <a:rPr lang="zh-CN" altLang="en-US" dirty="0"/>
              <a:t> </a:t>
            </a:r>
            <a:r>
              <a:rPr lang="en-US" altLang="zh-CN" dirty="0"/>
              <a:t>be</a:t>
            </a:r>
            <a:r>
              <a:rPr lang="zh-CN" altLang="en-US" dirty="0"/>
              <a:t> </a:t>
            </a:r>
            <a:r>
              <a:rPr lang="en-US" altLang="zh-CN" dirty="0"/>
              <a:t>secure.</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4</a:t>
            </a:fld>
            <a:endParaRPr lang="zh-CN" altLang="en-US"/>
          </a:p>
        </p:txBody>
      </p:sp>
    </p:spTree>
    <p:extLst>
      <p:ext uri="{BB962C8B-B14F-4D97-AF65-F5344CB8AC3E}">
        <p14:creationId xmlns:p14="http://schemas.microsoft.com/office/powerpoint/2010/main" val="336820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Next, we will take </a:t>
            </a:r>
            <a:r>
              <a:rPr kumimoji="1" lang="en-US" altLang="zh-CN" dirty="0" err="1"/>
              <a:t>CleanupSpec</a:t>
            </a:r>
            <a:r>
              <a:rPr kumimoji="1" lang="en-US" altLang="zh-CN" dirty="0"/>
              <a:t> as an example to show the fundamental</a:t>
            </a:r>
            <a:r>
              <a:rPr kumimoji="1" lang="zh-CN" altLang="en-US" dirty="0"/>
              <a:t> </a:t>
            </a:r>
            <a:r>
              <a:rPr kumimoji="1" lang="en-US" altLang="zh-CN" dirty="0"/>
              <a:t>characteristics of the undo approach.</a:t>
            </a:r>
            <a:r>
              <a:rPr kumimoji="1" lang="zh-CN" altLang="en-US" dirty="0"/>
              <a:t> </a:t>
            </a:r>
            <a:r>
              <a:rPr kumimoji="1" lang="en-US" altLang="zh-CN" dirty="0"/>
              <a:t>To</a:t>
            </a:r>
            <a:r>
              <a:rPr kumimoji="1" lang="zh-CN" altLang="en-US" dirty="0"/>
              <a:t> </a:t>
            </a:r>
            <a:r>
              <a:rPr kumimoji="1" lang="en-US" altLang="zh-CN" dirty="0"/>
              <a:t>illustrate</a:t>
            </a:r>
            <a:r>
              <a:rPr kumimoji="1" lang="zh-CN" altLang="en-US" dirty="0"/>
              <a:t> </a:t>
            </a:r>
            <a:r>
              <a:rPr kumimoji="1" lang="en-US" altLang="zh-CN" dirty="0"/>
              <a:t>it,</a:t>
            </a:r>
            <a:r>
              <a:rPr kumimoji="1" lang="zh-CN" altLang="en-US" dirty="0"/>
              <a:t> </a:t>
            </a:r>
            <a:r>
              <a:rPr kumimoji="1" lang="en-US" altLang="zh-CN" dirty="0"/>
              <a:t>we</a:t>
            </a:r>
            <a:r>
              <a:rPr kumimoji="1" lang="zh-CN" altLang="en-US" dirty="0"/>
              <a:t> </a:t>
            </a:r>
            <a:r>
              <a:rPr kumimoji="1" lang="en-US" altLang="zh-CN" dirty="0"/>
              <a:t>give</a:t>
            </a:r>
            <a:r>
              <a:rPr kumimoji="1" lang="zh-CN" altLang="en-US" dirty="0"/>
              <a:t> </a:t>
            </a:r>
            <a:r>
              <a:rPr kumimoji="1" lang="en-US" altLang="zh-CN" dirty="0"/>
              <a:t>a</a:t>
            </a:r>
            <a:r>
              <a:rPr kumimoji="1" lang="zh-CN" altLang="en-US" dirty="0"/>
              <a:t> </a:t>
            </a:r>
            <a:r>
              <a:rPr kumimoji="1" lang="en-US" altLang="zh-CN" dirty="0"/>
              <a:t>toy</a:t>
            </a:r>
            <a:r>
              <a:rPr kumimoji="1" lang="zh-CN" altLang="en-US" dirty="0"/>
              <a:t> </a:t>
            </a:r>
            <a:r>
              <a:rPr kumimoji="1" lang="en-US" altLang="zh-CN" dirty="0"/>
              <a:t>example</a:t>
            </a:r>
            <a:r>
              <a:rPr kumimoji="1" lang="zh-CN" altLang="en-US" dirty="0"/>
              <a:t> </a:t>
            </a:r>
            <a:r>
              <a:rPr kumimoji="1" lang="en-US" altLang="zh-CN" dirty="0"/>
              <a:t>shown</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left</a:t>
            </a:r>
            <a:r>
              <a:rPr kumimoji="1" lang="zh-CN" altLang="en-US" dirty="0"/>
              <a:t> </a:t>
            </a:r>
            <a:r>
              <a:rPr kumimoji="1" lang="en-US" altLang="zh-CN" dirty="0"/>
              <a:t>slide.</a:t>
            </a:r>
            <a:r>
              <a:rPr kumimoji="1" lang="zh-CN" altLang="en-US" dirty="0"/>
              <a:t> </a:t>
            </a:r>
            <a:r>
              <a:rPr kumimoji="1" lang="en-US" altLang="zh-CN" dirty="0"/>
              <a:t>At</a:t>
            </a:r>
            <a:r>
              <a:rPr kumimoji="1" lang="zh-CN" altLang="en-US" dirty="0"/>
              <a:t> </a:t>
            </a:r>
            <a:r>
              <a:rPr kumimoji="1" lang="en-US" altLang="zh-CN" dirty="0"/>
              <a:t>this</a:t>
            </a:r>
            <a:r>
              <a:rPr kumimoji="1" lang="zh-CN" altLang="en-US" dirty="0"/>
              <a:t> </a:t>
            </a:r>
            <a:r>
              <a:rPr kumimoji="1" lang="en-US" altLang="zh-CN" dirty="0"/>
              <a:t>point,</a:t>
            </a:r>
            <a:r>
              <a:rPr kumimoji="1" lang="zh-CN" altLang="en-US" dirty="0"/>
              <a:t> </a:t>
            </a:r>
            <a:r>
              <a:rPr kumimoji="1" lang="en-US" altLang="zh-CN" dirty="0"/>
              <a:t>the</a:t>
            </a:r>
            <a:r>
              <a:rPr kumimoji="1" lang="zh-CN" altLang="en-US" dirty="0"/>
              <a:t> </a:t>
            </a:r>
            <a:r>
              <a:rPr kumimoji="1" lang="en-US" altLang="zh-CN" dirty="0"/>
              <a:t>branch</a:t>
            </a:r>
            <a:r>
              <a:rPr kumimoji="1" lang="zh-CN" altLang="en-US" dirty="0"/>
              <a:t> </a:t>
            </a:r>
            <a:r>
              <a:rPr kumimoji="1" lang="en-US" altLang="zh-CN" dirty="0"/>
              <a:t>statement</a:t>
            </a:r>
            <a:r>
              <a:rPr kumimoji="1" lang="zh-CN" altLang="en-US" dirty="0"/>
              <a:t> </a:t>
            </a:r>
            <a:r>
              <a:rPr kumimoji="1" lang="en-US" altLang="zh-CN" dirty="0"/>
              <a:t>in</a:t>
            </a:r>
            <a:r>
              <a:rPr kumimoji="1" lang="zh-CN" altLang="en-US" dirty="0"/>
              <a:t> </a:t>
            </a:r>
            <a:r>
              <a:rPr kumimoji="1" lang="en-US" altLang="zh-CN" dirty="0"/>
              <a:t>the</a:t>
            </a:r>
            <a:r>
              <a:rPr kumimoji="1" lang="zh-CN" altLang="en-US" dirty="0"/>
              <a:t> </a:t>
            </a:r>
            <a:r>
              <a:rPr kumimoji="1" lang="en-US" altLang="zh-CN" dirty="0"/>
              <a:t>code</a:t>
            </a:r>
            <a:r>
              <a:rPr kumimoji="1" lang="zh-CN" altLang="en-US" dirty="0"/>
              <a:t> </a:t>
            </a:r>
            <a:r>
              <a:rPr kumimoji="1" lang="en-US" altLang="zh-CN" dirty="0"/>
              <a:t>snippet</a:t>
            </a:r>
            <a:r>
              <a:rPr kumimoji="1" lang="zh-CN" altLang="en-US" dirty="0"/>
              <a:t> </a:t>
            </a:r>
            <a:r>
              <a:rPr kumimoji="1" lang="en-US" altLang="zh-CN" dirty="0"/>
              <a:t>is</a:t>
            </a:r>
            <a:r>
              <a:rPr kumimoji="1" lang="zh-CN" altLang="en-US" dirty="0"/>
              <a:t> </a:t>
            </a:r>
            <a:r>
              <a:rPr kumimoji="1" lang="en-US" altLang="zh-CN" dirty="0"/>
              <a:t>resolved</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wrong</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err="1"/>
              <a:t>CleanupSpec</a:t>
            </a:r>
            <a:r>
              <a:rPr kumimoji="1" lang="zh-CN" altLang="en-US" dirty="0"/>
              <a:t> </a:t>
            </a:r>
            <a:r>
              <a:rPr kumimoji="1" lang="en-US" altLang="zh-CN" dirty="0"/>
              <a:t>starts</a:t>
            </a:r>
            <a:r>
              <a:rPr kumimoji="1" lang="zh-CN" altLang="en-US" dirty="0"/>
              <a:t> </a:t>
            </a:r>
            <a:r>
              <a:rPr kumimoji="1" lang="en-US" altLang="zh-CN" dirty="0"/>
              <a:t>to</a:t>
            </a:r>
            <a:r>
              <a:rPr kumimoji="1" lang="zh-CN" altLang="en-US" dirty="0"/>
              <a:t> </a:t>
            </a:r>
            <a:r>
              <a:rPr kumimoji="1" lang="en-US" altLang="zh-CN" dirty="0"/>
              <a:t>rollback</a:t>
            </a:r>
            <a:r>
              <a:rPr kumimoji="1" lang="zh-CN" altLang="en-US" dirty="0"/>
              <a:t> </a:t>
            </a:r>
            <a:r>
              <a:rPr kumimoji="1" lang="en-US" altLang="zh-CN" dirty="0"/>
              <a:t>the</a:t>
            </a:r>
            <a:r>
              <a:rPr kumimoji="1" lang="zh-CN" altLang="en-US" dirty="0"/>
              <a:t> </a:t>
            </a:r>
            <a:r>
              <a:rPr kumimoji="1" lang="en-US" altLang="zh-CN" dirty="0"/>
              <a:t>changed</a:t>
            </a:r>
            <a:r>
              <a:rPr kumimoji="1" lang="zh-CN" altLang="en-US" dirty="0"/>
              <a:t> </a:t>
            </a:r>
            <a:r>
              <a:rPr kumimoji="1" lang="en-US" altLang="zh-CN" dirty="0"/>
              <a:t>cache</a:t>
            </a:r>
            <a:r>
              <a:rPr kumimoji="1" lang="zh-CN" altLang="en-US" dirty="0"/>
              <a:t> </a:t>
            </a:r>
            <a:r>
              <a:rPr kumimoji="1" lang="en-US" altLang="zh-CN" dirty="0"/>
              <a:t>states.</a:t>
            </a:r>
            <a:r>
              <a:rPr kumimoji="1" lang="zh-CN" altLang="en-US" dirty="0"/>
              <a:t> </a:t>
            </a:r>
            <a:r>
              <a:rPr kumimoji="1" lang="en-US" altLang="zh-CN" dirty="0"/>
              <a:t>There</a:t>
            </a:r>
            <a:r>
              <a:rPr kumimoji="1" lang="zh-CN" altLang="en-US" dirty="0"/>
              <a:t> </a:t>
            </a:r>
            <a:r>
              <a:rPr kumimoji="1" lang="en-US" altLang="zh-CN" dirty="0"/>
              <a:t>are</a:t>
            </a:r>
            <a:r>
              <a:rPr kumimoji="1" lang="zh-CN" altLang="en-US" dirty="0"/>
              <a:t> </a:t>
            </a:r>
            <a:r>
              <a:rPr kumimoji="1" lang="en-US" altLang="zh-CN" dirty="0"/>
              <a:t>three</a:t>
            </a:r>
            <a:r>
              <a:rPr kumimoji="1" lang="zh-CN" altLang="en-US" dirty="0"/>
              <a:t> </a:t>
            </a:r>
            <a:r>
              <a:rPr kumimoji="1" lang="en-US" altLang="zh-CN" dirty="0"/>
              <a:t>load</a:t>
            </a:r>
            <a:r>
              <a:rPr kumimoji="1" lang="zh-CN" altLang="en-US" dirty="0"/>
              <a:t> </a:t>
            </a:r>
            <a:r>
              <a:rPr kumimoji="1" lang="en-US" altLang="zh-CN" dirty="0"/>
              <a:t>instructions</a:t>
            </a:r>
            <a:r>
              <a:rPr kumimoji="1" lang="zh-CN" altLang="en-US" dirty="0"/>
              <a:t> </a:t>
            </a:r>
            <a:r>
              <a:rPr kumimoji="1" lang="en-US" altLang="zh-CN" dirty="0"/>
              <a:t>with</a:t>
            </a:r>
            <a:r>
              <a:rPr kumimoji="1" lang="zh-CN" altLang="en-US" dirty="0"/>
              <a:t> </a:t>
            </a:r>
            <a:r>
              <a:rPr kumimoji="1" lang="en-US" altLang="zh-CN" dirty="0"/>
              <a:t>different</a:t>
            </a:r>
            <a:r>
              <a:rPr kumimoji="1" lang="zh-CN" altLang="en-US" dirty="0"/>
              <a:t> </a:t>
            </a:r>
            <a:r>
              <a:rPr kumimoji="1" lang="en-US" altLang="zh-CN" dirty="0"/>
              <a:t>positions</a:t>
            </a:r>
            <a:r>
              <a:rPr kumimoji="1" lang="zh-CN" altLang="en-US" dirty="0"/>
              <a:t> </a:t>
            </a:r>
            <a:r>
              <a:rPr kumimoji="1" lang="en-US" altLang="zh-CN" dirty="0"/>
              <a:t>and</a:t>
            </a:r>
            <a:r>
              <a:rPr kumimoji="1" lang="zh-CN" altLang="en-US" dirty="0"/>
              <a:t> </a:t>
            </a:r>
            <a:r>
              <a:rPr kumimoji="1" lang="en-US" altLang="zh-CN" dirty="0"/>
              <a:t>execution</a:t>
            </a:r>
            <a:r>
              <a:rPr kumimoji="1" lang="zh-CN" altLang="en-US" dirty="0"/>
              <a:t> </a:t>
            </a:r>
            <a:r>
              <a:rPr kumimoji="1" lang="en-US" altLang="zh-CN" dirty="0"/>
              <a:t>status.</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one</a:t>
            </a:r>
            <a:r>
              <a:rPr kumimoji="1" lang="zh-CN" altLang="en-US" dirty="0"/>
              <a:t> </a:t>
            </a:r>
            <a:r>
              <a:rPr kumimoji="1" lang="en-US" altLang="zh-CN" dirty="0"/>
              <a:t>is</a:t>
            </a:r>
            <a:r>
              <a:rPr kumimoji="1" lang="zh-CN" altLang="en-US" dirty="0"/>
              <a:t> </a:t>
            </a:r>
            <a:r>
              <a:rPr kumimoji="1" lang="en-US" altLang="zh-CN" dirty="0"/>
              <a:t>inflight</a:t>
            </a:r>
            <a:r>
              <a:rPr kumimoji="1" lang="zh-CN" altLang="en-US" dirty="0"/>
              <a:t> </a:t>
            </a:r>
            <a:r>
              <a:rPr kumimoji="1" lang="en-US" altLang="zh-CN" dirty="0"/>
              <a:t>and</a:t>
            </a:r>
            <a:r>
              <a:rPr kumimoji="1" lang="zh-CN" altLang="en-US" dirty="0"/>
              <a:t> </a:t>
            </a:r>
            <a:r>
              <a:rPr kumimoji="1" lang="en-US" altLang="zh-CN" dirty="0"/>
              <a:t>executes</a:t>
            </a:r>
            <a:r>
              <a:rPr kumimoji="1" lang="zh-CN" altLang="en-US" dirty="0"/>
              <a:t> </a:t>
            </a:r>
            <a:r>
              <a:rPr kumimoji="1" lang="en-US" altLang="zh-CN" dirty="0"/>
              <a:t>on</a:t>
            </a:r>
            <a:r>
              <a:rPr kumimoji="1" lang="zh-CN" altLang="en-US" dirty="0"/>
              <a:t> </a:t>
            </a:r>
            <a:r>
              <a:rPr kumimoji="1" lang="en-US" altLang="zh-CN" dirty="0"/>
              <a:t>the</a:t>
            </a:r>
            <a:r>
              <a:rPr kumimoji="1" lang="zh-CN" altLang="en-US" dirty="0"/>
              <a:t> </a:t>
            </a:r>
            <a:r>
              <a:rPr kumimoji="1" lang="en-US" altLang="zh-CN" dirty="0"/>
              <a:t>correct</a:t>
            </a:r>
            <a:r>
              <a:rPr kumimoji="1" lang="zh-CN" altLang="en-US" dirty="0"/>
              <a:t> </a:t>
            </a:r>
            <a:r>
              <a:rPr kumimoji="1" lang="en-US" altLang="zh-CN" dirty="0"/>
              <a:t>path.</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two</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three</a:t>
            </a:r>
            <a:r>
              <a:rPr kumimoji="1" lang="zh-CN" altLang="en-US" dirty="0"/>
              <a:t> </a:t>
            </a:r>
            <a:r>
              <a:rPr kumimoji="1" lang="en-US" altLang="zh-CN" dirty="0"/>
              <a:t>are</a:t>
            </a:r>
            <a:r>
              <a:rPr kumimoji="1" lang="zh-CN" altLang="en-US" dirty="0"/>
              <a:t> </a:t>
            </a:r>
            <a:r>
              <a:rPr kumimoji="1" lang="en-US" altLang="zh-CN" dirty="0"/>
              <a:t>all</a:t>
            </a:r>
            <a:r>
              <a:rPr kumimoji="1" lang="zh-CN" altLang="en-US" dirty="0"/>
              <a:t> </a:t>
            </a:r>
            <a:r>
              <a:rPr kumimoji="1" lang="en-US" altLang="zh-CN" dirty="0"/>
              <a:t>mis-speculated</a:t>
            </a:r>
            <a:r>
              <a:rPr kumimoji="1" lang="zh-CN" altLang="en-US" dirty="0"/>
              <a:t> </a:t>
            </a:r>
            <a:r>
              <a:rPr kumimoji="1" lang="en-US" altLang="zh-CN" dirty="0"/>
              <a:t>and</a:t>
            </a:r>
            <a:r>
              <a:rPr kumimoji="1" lang="zh-CN" altLang="en-US" dirty="0"/>
              <a:t> </a:t>
            </a:r>
            <a:r>
              <a:rPr kumimoji="1" lang="en-US" altLang="zh-CN" dirty="0"/>
              <a:t>supposed</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rollbacked.</a:t>
            </a:r>
            <a:r>
              <a:rPr kumimoji="1" lang="zh-CN" altLang="en-US" dirty="0"/>
              <a:t> </a:t>
            </a:r>
            <a:r>
              <a:rPr kumimoji="1" lang="en-US" altLang="zh-CN" dirty="0"/>
              <a:t>The</a:t>
            </a:r>
            <a:r>
              <a:rPr kumimoji="1" lang="zh-CN" altLang="en-US" dirty="0"/>
              <a:t> </a:t>
            </a:r>
            <a:r>
              <a:rPr kumimoji="1" lang="en-US" altLang="zh-CN" dirty="0"/>
              <a:t>difference</a:t>
            </a:r>
            <a:r>
              <a:rPr kumimoji="1" lang="zh-CN" altLang="en-US" dirty="0"/>
              <a:t> </a:t>
            </a:r>
            <a:r>
              <a:rPr kumimoji="1" lang="en-US" altLang="zh-CN" dirty="0"/>
              <a:t>between</a:t>
            </a:r>
            <a:r>
              <a:rPr kumimoji="1" lang="zh-CN" altLang="en-US" dirty="0"/>
              <a:t> </a:t>
            </a:r>
            <a:r>
              <a:rPr kumimoji="1" lang="en-US" altLang="zh-CN" dirty="0"/>
              <a:t>them</a:t>
            </a:r>
            <a:r>
              <a:rPr kumimoji="1" lang="zh-CN" altLang="en-US" dirty="0"/>
              <a:t> </a:t>
            </a:r>
            <a:r>
              <a:rPr kumimoji="1" lang="en-US" altLang="zh-CN" dirty="0"/>
              <a:t>is</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two</a:t>
            </a:r>
            <a:r>
              <a:rPr kumimoji="1" lang="zh-CN" altLang="en-US" dirty="0"/>
              <a:t> </a:t>
            </a:r>
            <a:r>
              <a:rPr kumimoji="1" lang="en-US" altLang="zh-CN" dirty="0"/>
              <a:t>has</a:t>
            </a:r>
            <a:r>
              <a:rPr kumimoji="1" lang="zh-CN" altLang="en-US" dirty="0"/>
              <a:t> </a:t>
            </a:r>
            <a:r>
              <a:rPr kumimoji="1" lang="en-US" altLang="zh-CN" dirty="0"/>
              <a:t>loaded</a:t>
            </a:r>
            <a:r>
              <a:rPr kumimoji="1" lang="zh-CN" altLang="en-US" dirty="0"/>
              <a:t> </a:t>
            </a:r>
            <a:r>
              <a:rPr kumimoji="1" lang="en-US" altLang="zh-CN" dirty="0"/>
              <a:t>the</a:t>
            </a:r>
            <a:r>
              <a:rPr kumimoji="1" lang="zh-CN" altLang="en-US" dirty="0"/>
              <a:t> </a:t>
            </a:r>
            <a:r>
              <a:rPr kumimoji="1" lang="en-US" altLang="zh-CN" dirty="0"/>
              <a:t>data</a:t>
            </a:r>
            <a:r>
              <a:rPr kumimoji="1" lang="zh-CN" altLang="en-US" dirty="0"/>
              <a:t> </a:t>
            </a:r>
            <a:r>
              <a:rPr kumimoji="1" lang="en-US" altLang="zh-CN" dirty="0"/>
              <a:t>from</a:t>
            </a:r>
            <a:r>
              <a:rPr kumimoji="1" lang="zh-CN" altLang="en-US" dirty="0"/>
              <a:t> </a:t>
            </a:r>
            <a:r>
              <a:rPr kumimoji="1" lang="en-US" altLang="zh-CN" dirty="0"/>
              <a:t>the</a:t>
            </a:r>
            <a:r>
              <a:rPr kumimoji="1" lang="zh-CN" altLang="en-US" dirty="0"/>
              <a:t> </a:t>
            </a:r>
            <a:r>
              <a:rPr kumimoji="1" lang="en-US" altLang="zh-CN" dirty="0"/>
              <a:t>memory</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L1</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shared</a:t>
            </a:r>
            <a:r>
              <a:rPr kumimoji="1" lang="zh-CN" altLang="en-US" dirty="0"/>
              <a:t> </a:t>
            </a:r>
            <a:r>
              <a:rPr kumimoji="1" lang="en-US" altLang="zh-CN" dirty="0"/>
              <a:t>L2</a:t>
            </a:r>
            <a:r>
              <a:rPr kumimoji="1" lang="zh-CN" altLang="en-US" dirty="0"/>
              <a:t> </a:t>
            </a:r>
            <a:r>
              <a:rPr kumimoji="1" lang="en-US" altLang="zh-CN" dirty="0"/>
              <a:t>cache,</a:t>
            </a:r>
            <a:r>
              <a:rPr kumimoji="1" lang="zh-CN" altLang="en-US" dirty="0"/>
              <a:t> </a:t>
            </a:r>
            <a:r>
              <a:rPr kumimoji="1" lang="en-US" altLang="zh-CN" dirty="0"/>
              <a:t>while</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three</a:t>
            </a:r>
            <a:r>
              <a:rPr kumimoji="1" lang="zh-CN" altLang="en-US" dirty="0"/>
              <a:t> </a:t>
            </a:r>
            <a:r>
              <a:rPr kumimoji="1" lang="en-US" altLang="zh-CN" dirty="0"/>
              <a:t>is</a:t>
            </a:r>
            <a:r>
              <a:rPr kumimoji="1" lang="zh-CN" altLang="en-US" dirty="0"/>
              <a:t> </a:t>
            </a:r>
            <a:r>
              <a:rPr kumimoji="1" lang="en-US" altLang="zh-CN" dirty="0"/>
              <a:t>still</a:t>
            </a:r>
            <a:r>
              <a:rPr kumimoji="1" lang="zh-CN" altLang="en-US" dirty="0"/>
              <a:t> </a:t>
            </a:r>
            <a:r>
              <a:rPr kumimoji="1" lang="en-US" altLang="zh-CN" dirty="0"/>
              <a:t>inflight.</a:t>
            </a:r>
            <a:r>
              <a:rPr kumimoji="1" lang="zh-CN" altLang="en-US" dirty="0"/>
              <a:t> </a:t>
            </a:r>
            <a:r>
              <a:rPr kumimoji="1" lang="en-US" altLang="zh-CN" dirty="0"/>
              <a:t>Let</a:t>
            </a:r>
            <a:r>
              <a:rPr kumimoji="1" lang="zh-CN" altLang="en-US" dirty="0"/>
              <a:t> </a:t>
            </a:r>
            <a:r>
              <a:rPr kumimoji="1" lang="en-US" altLang="zh-CN" dirty="0"/>
              <a:t>me</a:t>
            </a:r>
            <a:r>
              <a:rPr kumimoji="1" lang="zh-CN" altLang="en-US" dirty="0"/>
              <a:t> </a:t>
            </a:r>
            <a:r>
              <a:rPr kumimoji="1" lang="en-US" altLang="zh-CN" dirty="0"/>
              <a:t>introduce</a:t>
            </a:r>
            <a:r>
              <a:rPr kumimoji="1" lang="zh-CN" altLang="en-US" dirty="0"/>
              <a:t> </a:t>
            </a:r>
            <a:r>
              <a:rPr kumimoji="1" lang="en-US" altLang="zh-CN" dirty="0"/>
              <a:t>the</a:t>
            </a:r>
            <a:r>
              <a:rPr kumimoji="1" lang="zh-CN" altLang="en-US" dirty="0"/>
              <a:t> </a:t>
            </a:r>
            <a:r>
              <a:rPr kumimoji="1" lang="en-US" altLang="zh-CN" dirty="0"/>
              <a:t>primary</a:t>
            </a:r>
            <a:r>
              <a:rPr kumimoji="1" lang="zh-CN" altLang="en-US" dirty="0"/>
              <a:t> </a:t>
            </a:r>
            <a:r>
              <a:rPr kumimoji="1" lang="en-US" altLang="zh-CN" dirty="0"/>
              <a:t>process</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err="1"/>
              <a:t>CleanupSpec</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5</a:t>
            </a:fld>
            <a:endParaRPr lang="zh-CN" altLang="en-US"/>
          </a:p>
        </p:txBody>
      </p:sp>
    </p:spTree>
    <p:extLst>
      <p:ext uri="{BB962C8B-B14F-4D97-AF65-F5344CB8AC3E}">
        <p14:creationId xmlns:p14="http://schemas.microsoft.com/office/powerpoint/2010/main" val="81989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a:t>
            </a:r>
            <a:r>
              <a:rPr kumimoji="1" lang="zh-CN" altLang="en-US" dirty="0"/>
              <a:t> </a:t>
            </a:r>
            <a:r>
              <a:rPr kumimoji="1" lang="en-US" altLang="zh-CN" dirty="0"/>
              <a:t>the</a:t>
            </a:r>
            <a:r>
              <a:rPr kumimoji="1" lang="zh-CN" altLang="en-US" dirty="0"/>
              <a:t> </a:t>
            </a:r>
            <a:r>
              <a:rPr kumimoji="1" lang="en-US" altLang="zh-CN" dirty="0"/>
              <a:t>beginning</a:t>
            </a:r>
            <a:r>
              <a:rPr kumimoji="1" lang="zh-CN" altLang="en-US" dirty="0"/>
              <a:t> </a:t>
            </a:r>
            <a:r>
              <a:rPr kumimoji="1" lang="en-US" altLang="zh-CN" dirty="0"/>
              <a:t>of</a:t>
            </a:r>
            <a:r>
              <a:rPr kumimoji="1" lang="zh-CN" altLang="en-US" dirty="0"/>
              <a:t> </a:t>
            </a:r>
            <a:r>
              <a:rPr kumimoji="1" lang="en-US" altLang="zh-CN" dirty="0"/>
              <a:t>the</a:t>
            </a:r>
            <a:r>
              <a:rPr kumimoji="1" lang="zh-CN" altLang="en-US" dirty="0"/>
              <a:t> </a:t>
            </a:r>
            <a:r>
              <a:rPr kumimoji="1" lang="en-US" altLang="zh-CN" dirty="0"/>
              <a:t>cleanup</a:t>
            </a:r>
            <a:r>
              <a:rPr kumimoji="1" lang="zh-CN" altLang="en-US" dirty="0"/>
              <a:t> </a:t>
            </a:r>
            <a:r>
              <a:rPr kumimoji="1" lang="en-US" altLang="zh-CN" dirty="0"/>
              <a:t>stage,</a:t>
            </a:r>
            <a:r>
              <a:rPr kumimoji="1" lang="zh-CN" altLang="en-US" dirty="0"/>
              <a:t> </a:t>
            </a:r>
            <a:r>
              <a:rPr kumimoji="1" lang="en-US" altLang="zh-CN" dirty="0"/>
              <a:t>the</a:t>
            </a:r>
            <a:r>
              <a:rPr kumimoji="1" lang="zh-CN" altLang="en-US" dirty="0"/>
              <a:t> </a:t>
            </a:r>
            <a:r>
              <a:rPr kumimoji="1" lang="en-US" altLang="zh-CN" dirty="0" err="1"/>
              <a:t>CleanupSpec</a:t>
            </a:r>
            <a:r>
              <a:rPr kumimoji="1" lang="zh-CN" altLang="en-US" dirty="0"/>
              <a:t> </a:t>
            </a:r>
            <a:r>
              <a:rPr kumimoji="1" lang="en-US" altLang="zh-CN" dirty="0"/>
              <a:t>will</a:t>
            </a:r>
            <a:r>
              <a:rPr kumimoji="1" lang="zh-CN" altLang="en-US" dirty="0"/>
              <a:t> </a:t>
            </a:r>
            <a:r>
              <a:rPr kumimoji="1" lang="en-US" altLang="zh-CN" dirty="0"/>
              <a:t>stall</a:t>
            </a:r>
            <a:r>
              <a:rPr kumimoji="1" lang="zh-CN" altLang="en-US" dirty="0"/>
              <a:t> </a:t>
            </a:r>
            <a:r>
              <a:rPr kumimoji="1" lang="en-US" altLang="zh-CN" dirty="0"/>
              <a:t>the</a:t>
            </a:r>
            <a:r>
              <a:rPr kumimoji="1" lang="zh-CN" altLang="en-US" dirty="0"/>
              <a:t> </a:t>
            </a:r>
            <a:r>
              <a:rPr kumimoji="1" lang="en-US" altLang="zh-CN" dirty="0"/>
              <a:t>pipeline.</a:t>
            </a:r>
            <a:r>
              <a:rPr kumimoji="1" lang="zh-CN" altLang="en-US" dirty="0"/>
              <a:t> </a:t>
            </a:r>
            <a:r>
              <a:rPr kumimoji="1" lang="en-US" altLang="zh-CN" dirty="0"/>
              <a:t>Then,</a:t>
            </a:r>
            <a:r>
              <a:rPr kumimoji="1" lang="zh-CN" altLang="en-US" dirty="0"/>
              <a:t> </a:t>
            </a:r>
            <a:r>
              <a:rPr kumimoji="1" lang="en-US" altLang="zh-CN" dirty="0"/>
              <a:t>at</a:t>
            </a:r>
            <a:r>
              <a:rPr kumimoji="1" lang="zh-CN" altLang="en-US" dirty="0"/>
              <a:t> </a:t>
            </a:r>
            <a:r>
              <a:rPr kumimoji="1" lang="en-US" altLang="zh-CN" dirty="0"/>
              <a:t>T</a:t>
            </a:r>
            <a:r>
              <a:rPr kumimoji="1" lang="zh-CN" altLang="en-US" dirty="0"/>
              <a:t> </a:t>
            </a:r>
            <a:r>
              <a:rPr kumimoji="1" lang="en-US" altLang="zh-CN" dirty="0"/>
              <a:t>three,</a:t>
            </a:r>
            <a:r>
              <a:rPr kumimoji="1" lang="zh-CN" altLang="en-US" dirty="0"/>
              <a:t> </a:t>
            </a:r>
            <a:r>
              <a:rPr kumimoji="1" lang="en-US" altLang="zh-CN" dirty="0" err="1"/>
              <a:t>CleanupSpec</a:t>
            </a:r>
            <a:r>
              <a:rPr kumimoji="1" lang="zh-CN" altLang="en-US" dirty="0"/>
              <a:t> </a:t>
            </a:r>
            <a:r>
              <a:rPr kumimoji="1" lang="en-US" altLang="zh-CN" dirty="0"/>
              <a:t>will</a:t>
            </a:r>
            <a:r>
              <a:rPr kumimoji="1" lang="zh-CN" altLang="en-US" dirty="0"/>
              <a:t> </a:t>
            </a:r>
            <a:r>
              <a:rPr kumimoji="1" lang="en-US" altLang="zh-CN" dirty="0"/>
              <a:t>clean</a:t>
            </a:r>
            <a:r>
              <a:rPr kumimoji="1" lang="zh-CN" altLang="en-US" dirty="0"/>
              <a:t> </a:t>
            </a:r>
            <a:r>
              <a:rPr kumimoji="1" lang="en-US" altLang="zh-CN" dirty="0"/>
              <a:t>the</a:t>
            </a:r>
            <a:r>
              <a:rPr kumimoji="1" lang="zh-CN" altLang="en-US" dirty="0"/>
              <a:t> </a:t>
            </a:r>
            <a:r>
              <a:rPr kumimoji="1" lang="en-US" altLang="zh-CN" dirty="0"/>
              <a:t>inflight</a:t>
            </a:r>
            <a:r>
              <a:rPr kumimoji="1" lang="zh-CN" altLang="en-US" dirty="0"/>
              <a:t> </a:t>
            </a:r>
            <a:r>
              <a:rPr kumimoji="1" lang="en-US" altLang="zh-CN" dirty="0"/>
              <a:t>mis-speculated</a:t>
            </a:r>
            <a:r>
              <a:rPr kumimoji="1" lang="zh-CN" altLang="en-US" dirty="0"/>
              <a:t> </a:t>
            </a:r>
            <a:r>
              <a:rPr kumimoji="1" lang="en-US" altLang="zh-CN" dirty="0"/>
              <a:t>loads.</a:t>
            </a:r>
            <a:r>
              <a:rPr kumimoji="1" lang="zh-CN" altLang="en-US" dirty="0"/>
              <a:t> </a:t>
            </a:r>
            <a:r>
              <a:rPr kumimoji="1" lang="en-US" altLang="zh-CN" dirty="0"/>
              <a:t>Like</a:t>
            </a:r>
            <a:r>
              <a:rPr kumimoji="1" lang="zh-CN" altLang="en-US" dirty="0"/>
              <a:t> </a:t>
            </a:r>
            <a:r>
              <a:rPr kumimoji="1" lang="en-US" altLang="zh-CN" dirty="0"/>
              <a:t>load3</a:t>
            </a:r>
            <a:r>
              <a:rPr kumimoji="1" lang="zh-CN" altLang="en-US" dirty="0"/>
              <a:t> </a:t>
            </a:r>
            <a:r>
              <a:rPr kumimoji="1" lang="en-US" altLang="zh-CN" dirty="0"/>
              <a:t>in</a:t>
            </a:r>
            <a:r>
              <a:rPr kumimoji="1" lang="zh-CN" altLang="en-US" dirty="0"/>
              <a:t> </a:t>
            </a:r>
            <a:r>
              <a:rPr kumimoji="1" lang="en-US" altLang="zh-CN" dirty="0"/>
              <a:t>this</a:t>
            </a:r>
            <a:r>
              <a:rPr kumimoji="1" lang="zh-CN" altLang="en-US" dirty="0"/>
              <a:t> </a:t>
            </a:r>
            <a:r>
              <a:rPr kumimoji="1" lang="en-US" altLang="zh-CN" dirty="0"/>
              <a:t>example,</a:t>
            </a:r>
            <a:r>
              <a:rPr kumimoji="1" lang="zh-CN" altLang="en-US" dirty="0"/>
              <a:t> </a:t>
            </a:r>
            <a:r>
              <a:rPr kumimoji="1" lang="en-US" altLang="zh-CN" dirty="0"/>
              <a:t>they</a:t>
            </a:r>
            <a:r>
              <a:rPr kumimoji="1" lang="zh-CN" altLang="en-US" dirty="0"/>
              <a:t> </a:t>
            </a:r>
            <a:r>
              <a:rPr kumimoji="1" lang="en-US" altLang="zh-CN" dirty="0"/>
              <a:t>are</a:t>
            </a:r>
            <a:r>
              <a:rPr kumimoji="1" lang="zh-CN" altLang="en-US" dirty="0"/>
              <a:t> </a:t>
            </a:r>
            <a:r>
              <a:rPr kumimoji="1" lang="en-US" altLang="zh-CN" dirty="0"/>
              <a:t>all</a:t>
            </a:r>
            <a:r>
              <a:rPr kumimoji="1" lang="zh-CN" altLang="en-US" dirty="0"/>
              <a:t> </a:t>
            </a:r>
            <a:r>
              <a:rPr kumimoji="1" lang="en-US" altLang="zh-CN" dirty="0"/>
              <a:t>directly</a:t>
            </a:r>
            <a:r>
              <a:rPr kumimoji="1" lang="zh-CN" altLang="en-US" dirty="0"/>
              <a:t> </a:t>
            </a:r>
            <a:r>
              <a:rPr kumimoji="1" lang="en-US" altLang="zh-CN" dirty="0"/>
              <a:t>dropped.</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6</a:t>
            </a:fld>
            <a:endParaRPr lang="zh-CN" altLang="en-US"/>
          </a:p>
        </p:txBody>
      </p:sp>
    </p:spTree>
    <p:extLst>
      <p:ext uri="{BB962C8B-B14F-4D97-AF65-F5344CB8AC3E}">
        <p14:creationId xmlns:p14="http://schemas.microsoft.com/office/powerpoint/2010/main" val="395484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a:t>
            </a:r>
            <a:r>
              <a:rPr kumimoji="1" lang="zh-CN" altLang="en-US" dirty="0"/>
              <a:t> </a:t>
            </a:r>
            <a:r>
              <a:rPr kumimoji="1" lang="en-US" altLang="zh-CN" dirty="0"/>
              <a:t>T</a:t>
            </a:r>
            <a:r>
              <a:rPr kumimoji="1" lang="zh-CN" altLang="en-US" dirty="0"/>
              <a:t> </a:t>
            </a:r>
            <a:r>
              <a:rPr kumimoji="1" lang="en-US" altLang="zh-CN" dirty="0"/>
              <a:t>four,</a:t>
            </a:r>
            <a:r>
              <a:rPr kumimoji="1" lang="zh-CN" altLang="en-US" dirty="0"/>
              <a:t> </a:t>
            </a:r>
            <a:r>
              <a:rPr kumimoji="1" lang="en-US" altLang="zh-CN" dirty="0" err="1"/>
              <a:t>CleanupSpec</a:t>
            </a:r>
            <a:r>
              <a:rPr kumimoji="1" lang="zh-CN" altLang="en-US" dirty="0"/>
              <a:t> </a:t>
            </a:r>
            <a:r>
              <a:rPr kumimoji="1" lang="en-US" altLang="zh-CN" dirty="0"/>
              <a:t>will</a:t>
            </a:r>
            <a:r>
              <a:rPr kumimoji="1" lang="zh-CN" altLang="en-US" dirty="0"/>
              <a:t> </a:t>
            </a:r>
            <a:r>
              <a:rPr kumimoji="1" lang="en-US" altLang="zh-CN" dirty="0"/>
              <a:t>wait</a:t>
            </a:r>
            <a:r>
              <a:rPr kumimoji="1" lang="zh-CN" altLang="en-US" dirty="0"/>
              <a:t> </a:t>
            </a:r>
            <a:r>
              <a:rPr kumimoji="1" lang="en-US" altLang="zh-CN" dirty="0"/>
              <a:t>for</a:t>
            </a:r>
            <a:r>
              <a:rPr kumimoji="1" lang="zh-CN" altLang="en-US" dirty="0"/>
              <a:t> </a:t>
            </a:r>
            <a:r>
              <a:rPr kumimoji="1" lang="en-US" altLang="zh-CN" dirty="0"/>
              <a:t>the</a:t>
            </a:r>
            <a:r>
              <a:rPr kumimoji="1" lang="zh-CN" altLang="en-US" dirty="0"/>
              <a:t> </a:t>
            </a:r>
            <a:r>
              <a:rPr kumimoji="1" lang="en-US" altLang="zh-CN" dirty="0"/>
              <a:t>correct</a:t>
            </a:r>
            <a:r>
              <a:rPr kumimoji="1" lang="zh-CN" altLang="en-US" dirty="0"/>
              <a:t> </a:t>
            </a:r>
            <a:r>
              <a:rPr kumimoji="1" lang="en-US" altLang="zh-CN" dirty="0"/>
              <a:t>path</a:t>
            </a:r>
            <a:r>
              <a:rPr kumimoji="1" lang="zh-CN" altLang="en-US" dirty="0"/>
              <a:t> </a:t>
            </a:r>
            <a:r>
              <a:rPr kumimoji="1" lang="en-US" altLang="zh-CN" dirty="0"/>
              <a:t>reordered</a:t>
            </a:r>
            <a:r>
              <a:rPr kumimoji="1" lang="zh-CN" altLang="en-US" dirty="0"/>
              <a:t> </a:t>
            </a:r>
            <a:r>
              <a:rPr kumimoji="1" lang="en-US" altLang="zh-CN" dirty="0"/>
              <a:t>loads</a:t>
            </a:r>
            <a:r>
              <a:rPr kumimoji="1" lang="zh-CN" altLang="en-US" dirty="0"/>
              <a:t> </a:t>
            </a:r>
            <a:r>
              <a:rPr kumimoji="1" lang="en-US" altLang="zh-CN" dirty="0"/>
              <a:t>to</a:t>
            </a:r>
            <a:r>
              <a:rPr kumimoji="1" lang="zh-CN" altLang="en-US" dirty="0"/>
              <a:t> </a:t>
            </a:r>
            <a:r>
              <a:rPr kumimoji="1" lang="en-US" altLang="zh-CN" dirty="0"/>
              <a:t>execute.</a:t>
            </a:r>
            <a:r>
              <a:rPr kumimoji="1" lang="zh-CN" altLang="en-US" dirty="0"/>
              <a:t> </a:t>
            </a:r>
            <a:r>
              <a:rPr kumimoji="1" lang="en-US" altLang="zh-CN" dirty="0"/>
              <a:t>In</a:t>
            </a:r>
            <a:r>
              <a:rPr kumimoji="1" lang="zh-CN" altLang="en-US" dirty="0"/>
              <a:t> </a:t>
            </a:r>
            <a:r>
              <a:rPr kumimoji="1" lang="en-US" altLang="zh-CN" dirty="0"/>
              <a:t>this</a:t>
            </a:r>
            <a:r>
              <a:rPr kumimoji="1" lang="zh-CN" altLang="en-US" dirty="0"/>
              <a:t> </a:t>
            </a:r>
            <a:r>
              <a:rPr kumimoji="1" lang="en-US" altLang="zh-CN" dirty="0"/>
              <a:t>way,</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one</a:t>
            </a:r>
            <a:r>
              <a:rPr kumimoji="1" lang="zh-CN" altLang="en-US" dirty="0"/>
              <a:t> </a:t>
            </a:r>
            <a:r>
              <a:rPr kumimoji="1" lang="en-US" altLang="zh-CN" dirty="0"/>
              <a:t>will</a:t>
            </a:r>
            <a:r>
              <a:rPr kumimoji="1" lang="zh-CN" altLang="en-US" dirty="0"/>
              <a:t> </a:t>
            </a:r>
            <a:r>
              <a:rPr kumimoji="1" lang="en-US" altLang="zh-CN" dirty="0"/>
              <a:t>finish</a:t>
            </a:r>
            <a:r>
              <a:rPr kumimoji="1" lang="zh-CN" altLang="en-US" dirty="0"/>
              <a:t> </a:t>
            </a:r>
            <a:r>
              <a:rPr kumimoji="1" lang="en-US" altLang="zh-CN" dirty="0"/>
              <a:t>its</a:t>
            </a:r>
            <a:r>
              <a:rPr kumimoji="1" lang="zh-CN" altLang="en-US" dirty="0"/>
              <a:t> </a:t>
            </a:r>
            <a:r>
              <a:rPr kumimoji="1" lang="en-US" altLang="zh-CN" dirty="0"/>
              <a:t>execution</a:t>
            </a:r>
            <a:r>
              <a:rPr kumimoji="1" lang="zh-CN" altLang="en-US" dirty="0"/>
              <a:t> </a:t>
            </a:r>
            <a:r>
              <a:rPr kumimoji="1" lang="en-US" altLang="zh-CN" dirty="0"/>
              <a:t>and</a:t>
            </a:r>
            <a:r>
              <a:rPr kumimoji="1" lang="zh-CN" altLang="en-US" dirty="0"/>
              <a:t> </a:t>
            </a:r>
            <a:r>
              <a:rPr kumimoji="1" lang="en-US" altLang="zh-CN" dirty="0"/>
              <a:t>bring</a:t>
            </a:r>
            <a:r>
              <a:rPr kumimoji="1" lang="zh-CN" altLang="en-US" dirty="0"/>
              <a:t> </a:t>
            </a:r>
            <a:r>
              <a:rPr kumimoji="1" lang="en-US" altLang="zh-CN" dirty="0"/>
              <a:t>the</a:t>
            </a:r>
            <a:r>
              <a:rPr kumimoji="1" lang="zh-CN" altLang="en-US" dirty="0"/>
              <a:t> </a:t>
            </a:r>
            <a:r>
              <a:rPr kumimoji="1" lang="en-US" altLang="zh-CN" dirty="0"/>
              <a:t>corresponding</a:t>
            </a:r>
            <a:r>
              <a:rPr kumimoji="1" lang="zh-CN" altLang="en-US" dirty="0"/>
              <a:t> </a:t>
            </a:r>
            <a:r>
              <a:rPr kumimoji="1" lang="en-US" altLang="zh-CN" dirty="0"/>
              <a:t>block</a:t>
            </a:r>
            <a:r>
              <a:rPr kumimoji="1" lang="zh-CN" altLang="en-US" dirty="0"/>
              <a:t> </a:t>
            </a:r>
            <a:r>
              <a:rPr kumimoji="1" lang="en-US" altLang="zh-CN" dirty="0"/>
              <a:t>back</a:t>
            </a:r>
            <a:r>
              <a:rPr kumimoji="1" lang="zh-CN" altLang="en-US" dirty="0"/>
              <a:t> </a:t>
            </a:r>
            <a:r>
              <a:rPr kumimoji="1" lang="en-US" altLang="zh-CN" dirty="0"/>
              <a:t>into</a:t>
            </a:r>
            <a:r>
              <a:rPr kumimoji="1" lang="zh-CN" altLang="en-US" dirty="0"/>
              <a:t> </a:t>
            </a:r>
            <a:r>
              <a:rPr kumimoji="1" lang="en-US" altLang="zh-CN" dirty="0"/>
              <a:t>the</a:t>
            </a:r>
            <a:r>
              <a:rPr kumimoji="1" lang="zh-CN" altLang="en-US" dirty="0"/>
              <a:t> </a:t>
            </a:r>
            <a:r>
              <a:rPr kumimoji="1" lang="en-US" altLang="zh-CN" dirty="0"/>
              <a:t>cache</a:t>
            </a:r>
            <a:r>
              <a:rPr kumimoji="1" lang="zh-CN" altLang="en-US" dirty="0"/>
              <a:t> </a:t>
            </a:r>
            <a:r>
              <a:rPr kumimoji="1" lang="en-US" altLang="zh-CN" dirty="0"/>
              <a:t>hierarchy.</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7</a:t>
            </a:fld>
            <a:endParaRPr lang="zh-CN" altLang="en-US"/>
          </a:p>
        </p:txBody>
      </p:sp>
    </p:spTree>
    <p:extLst>
      <p:ext uri="{BB962C8B-B14F-4D97-AF65-F5344CB8AC3E}">
        <p14:creationId xmlns:p14="http://schemas.microsoft.com/office/powerpoint/2010/main" val="4102827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At</a:t>
            </a:r>
            <a:r>
              <a:rPr kumimoji="1" lang="zh-CN" altLang="en-US" dirty="0"/>
              <a:t> </a:t>
            </a:r>
            <a:r>
              <a:rPr kumimoji="1" lang="en-US" altLang="zh-CN" dirty="0"/>
              <a:t>T</a:t>
            </a:r>
            <a:r>
              <a:rPr kumimoji="1" lang="zh-CN" altLang="en-US" dirty="0"/>
              <a:t> </a:t>
            </a:r>
            <a:r>
              <a:rPr kumimoji="1" lang="en-US" altLang="zh-CN" dirty="0"/>
              <a:t>five, the </a:t>
            </a:r>
            <a:r>
              <a:rPr kumimoji="1" lang="en-US" altLang="zh-CN" dirty="0" err="1"/>
              <a:t>CleanupSpec</a:t>
            </a:r>
            <a:r>
              <a:rPr kumimoji="1" lang="en-US" altLang="zh-CN" dirty="0"/>
              <a:t> will carry out its most important stage----Clean</a:t>
            </a:r>
            <a:r>
              <a:rPr kumimoji="1" lang="zh-CN" altLang="en-US" dirty="0"/>
              <a:t> </a:t>
            </a:r>
            <a:r>
              <a:rPr kumimoji="1" lang="en-US" altLang="zh-CN" dirty="0"/>
              <a:t>the</a:t>
            </a:r>
            <a:r>
              <a:rPr kumimoji="1" lang="zh-CN" altLang="en-US" dirty="0"/>
              <a:t> </a:t>
            </a:r>
            <a:r>
              <a:rPr kumimoji="1" lang="en-US" altLang="zh-CN" dirty="0"/>
              <a:t>executed</a:t>
            </a:r>
            <a:r>
              <a:rPr kumimoji="1" lang="zh-CN" altLang="en-US" dirty="0"/>
              <a:t> </a:t>
            </a:r>
            <a:r>
              <a:rPr kumimoji="1" lang="en-US" altLang="zh-CN" dirty="0"/>
              <a:t>mis-speculated</a:t>
            </a:r>
            <a:r>
              <a:rPr kumimoji="1" lang="zh-CN" altLang="en-US" dirty="0"/>
              <a:t> </a:t>
            </a:r>
            <a:r>
              <a:rPr kumimoji="1" lang="en-US" altLang="zh-CN" dirty="0"/>
              <a:t>loads.</a:t>
            </a:r>
            <a:r>
              <a:rPr kumimoji="1" lang="zh-CN" altLang="en-US" dirty="0"/>
              <a:t> </a:t>
            </a:r>
            <a:r>
              <a:rPr kumimoji="1" lang="en-US" altLang="zh-CN" dirty="0"/>
              <a:t>This</a:t>
            </a:r>
            <a:r>
              <a:rPr kumimoji="1" lang="zh-CN" altLang="en-US" dirty="0"/>
              <a:t> </a:t>
            </a:r>
            <a:r>
              <a:rPr kumimoji="1" lang="en-US" altLang="zh-CN" dirty="0"/>
              <a:t>stage</a:t>
            </a:r>
            <a:r>
              <a:rPr kumimoji="1" lang="zh-CN" altLang="en-US" dirty="0"/>
              <a:t> </a:t>
            </a:r>
            <a:r>
              <a:rPr kumimoji="1" lang="en-US" altLang="zh-CN" dirty="0"/>
              <a:t>includes</a:t>
            </a:r>
            <a:r>
              <a:rPr kumimoji="1" lang="zh-CN" altLang="en-US" dirty="0"/>
              <a:t> </a:t>
            </a:r>
            <a:r>
              <a:rPr kumimoji="1" lang="en-US" altLang="zh-CN" dirty="0"/>
              <a:t>two</a:t>
            </a:r>
            <a:r>
              <a:rPr kumimoji="1" lang="zh-CN" altLang="en-US" dirty="0"/>
              <a:t> </a:t>
            </a:r>
            <a:r>
              <a:rPr kumimoji="1" lang="en-US" altLang="zh-CN" dirty="0"/>
              <a:t>operations,</a:t>
            </a:r>
            <a:r>
              <a:rPr kumimoji="1" lang="zh-CN" altLang="en-US" dirty="0"/>
              <a:t> </a:t>
            </a:r>
            <a:r>
              <a:rPr kumimoji="1" lang="en-US" altLang="zh-CN" dirty="0"/>
              <a:t>called</a:t>
            </a:r>
            <a:r>
              <a:rPr kumimoji="1" lang="zh-CN" altLang="en-US" dirty="0"/>
              <a:t> </a:t>
            </a:r>
            <a:r>
              <a:rPr kumimoji="1" lang="en-US" altLang="zh-CN" dirty="0"/>
              <a:t>invalidation</a:t>
            </a:r>
            <a:r>
              <a:rPr kumimoji="1" lang="zh-CN" altLang="en-US" dirty="0"/>
              <a:t> </a:t>
            </a:r>
            <a:r>
              <a:rPr kumimoji="1" lang="en-US" altLang="zh-CN" dirty="0"/>
              <a:t>and</a:t>
            </a:r>
            <a:r>
              <a:rPr kumimoji="1" lang="zh-CN" altLang="en-US" dirty="0"/>
              <a:t> </a:t>
            </a:r>
            <a:r>
              <a:rPr kumimoji="1" lang="en-US" altLang="zh-CN" dirty="0"/>
              <a:t>restoration.</a:t>
            </a:r>
            <a:r>
              <a:rPr kumimoji="1" lang="zh-CN" altLang="en-US" dirty="0"/>
              <a:t> </a:t>
            </a:r>
            <a:r>
              <a:rPr kumimoji="1" lang="en-US" altLang="zh-CN" dirty="0"/>
              <a:t>Firstly,</a:t>
            </a:r>
            <a:r>
              <a:rPr kumimoji="1" lang="zh-CN" altLang="en-US" dirty="0"/>
              <a:t> </a:t>
            </a:r>
            <a:r>
              <a:rPr kumimoji="1" lang="en-US" altLang="zh-CN" dirty="0"/>
              <a:t>the</a:t>
            </a:r>
            <a:r>
              <a:rPr kumimoji="1" lang="zh-CN" altLang="en-US" dirty="0"/>
              <a:t> </a:t>
            </a:r>
            <a:r>
              <a:rPr kumimoji="1" lang="en-US" altLang="zh-CN" dirty="0"/>
              <a:t>CPU</a:t>
            </a:r>
            <a:r>
              <a:rPr kumimoji="1" lang="zh-CN" altLang="en-US" dirty="0"/>
              <a:t> </a:t>
            </a:r>
            <a:r>
              <a:rPr kumimoji="1" lang="en-US" altLang="zh-CN" dirty="0"/>
              <a:t>invalidates all the cache lines installed by the</a:t>
            </a:r>
            <a:r>
              <a:rPr kumimoji="1" lang="zh-CN" altLang="en-US" dirty="0"/>
              <a:t> </a:t>
            </a:r>
            <a:r>
              <a:rPr kumimoji="1" lang="en-US" altLang="zh-CN" dirty="0"/>
              <a:t>transient instructions.</a:t>
            </a:r>
            <a:r>
              <a:rPr kumimoji="1" lang="zh-CN" altLang="en-US" dirty="0"/>
              <a:t> </a:t>
            </a:r>
          </a:p>
        </p:txBody>
      </p:sp>
      <p:sp>
        <p:nvSpPr>
          <p:cNvPr id="4" name="灯片编号占位符 3"/>
          <p:cNvSpPr>
            <a:spLocks noGrp="1"/>
          </p:cNvSpPr>
          <p:nvPr>
            <p:ph type="sldNum" sz="quarter" idx="5"/>
          </p:nvPr>
        </p:nvSpPr>
        <p:spPr/>
        <p:txBody>
          <a:bodyPr/>
          <a:lstStyle/>
          <a:p>
            <a:fld id="{F7793654-4EBA-4581-BDC7-37ADC1036BF8}" type="slidenum">
              <a:rPr lang="zh-CN" altLang="en-US" smtClean="0"/>
              <a:t>8</a:t>
            </a:fld>
            <a:endParaRPr lang="zh-CN" altLang="en-US"/>
          </a:p>
        </p:txBody>
      </p:sp>
    </p:spTree>
    <p:extLst>
      <p:ext uri="{BB962C8B-B14F-4D97-AF65-F5344CB8AC3E}">
        <p14:creationId xmlns:p14="http://schemas.microsoft.com/office/powerpoint/2010/main" val="418243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Then,</a:t>
            </a:r>
            <a:r>
              <a:rPr kumimoji="1" lang="zh-CN" altLang="en-US" dirty="0"/>
              <a:t> </a:t>
            </a:r>
            <a:r>
              <a:rPr kumimoji="1" lang="en-US" altLang="zh-CN" dirty="0"/>
              <a:t>the </a:t>
            </a:r>
            <a:r>
              <a:rPr kumimoji="1" lang="en-US" altLang="zh-CN" dirty="0" err="1"/>
              <a:t>CleanupSpec</a:t>
            </a:r>
            <a:r>
              <a:rPr kumimoji="1" lang="zh-CN" altLang="en-US" dirty="0"/>
              <a:t> </a:t>
            </a:r>
            <a:r>
              <a:rPr kumimoji="1" lang="en" altLang="zh-CN" dirty="0"/>
              <a:t>restore</a:t>
            </a:r>
            <a:r>
              <a:rPr kumimoji="1" lang="en-US" altLang="zh-CN" dirty="0"/>
              <a:t>s</a:t>
            </a:r>
            <a:r>
              <a:rPr kumimoji="1" lang="en" altLang="zh-CN" dirty="0"/>
              <a:t> </a:t>
            </a:r>
            <a:r>
              <a:rPr kumimoji="1" lang="en-US" altLang="zh-CN" dirty="0"/>
              <a:t>the</a:t>
            </a:r>
            <a:r>
              <a:rPr kumimoji="1" lang="zh-CN" altLang="en-US" dirty="0"/>
              <a:t> </a:t>
            </a:r>
            <a:r>
              <a:rPr kumimoji="1" lang="en" altLang="zh-CN" dirty="0"/>
              <a:t>evicted cache line</a:t>
            </a:r>
            <a:r>
              <a:rPr kumimoji="1" lang="en-US" altLang="zh-CN" dirty="0"/>
              <a:t>s</a:t>
            </a:r>
            <a:r>
              <a:rPr kumimoji="1" lang="en" altLang="zh-CN" dirty="0"/>
              <a:t> that are replaced by </a:t>
            </a:r>
            <a:r>
              <a:rPr kumimoji="1" lang="en-US" altLang="zh-CN" dirty="0"/>
              <a:t>the</a:t>
            </a:r>
            <a:r>
              <a:rPr kumimoji="1" lang="zh-CN" altLang="en-US" dirty="0"/>
              <a:t> </a:t>
            </a:r>
            <a:r>
              <a:rPr kumimoji="1" lang="en" altLang="zh-CN" dirty="0"/>
              <a:t>transiently installed lines.</a:t>
            </a:r>
            <a:r>
              <a:rPr kumimoji="1" lang="zh-CN" altLang="en-US" dirty="0"/>
              <a:t> </a:t>
            </a:r>
            <a:r>
              <a:rPr kumimoji="1" lang="en-US" altLang="zh-CN" dirty="0"/>
              <a:t>In</a:t>
            </a:r>
            <a:r>
              <a:rPr kumimoji="1" lang="zh-CN" altLang="en-US" dirty="0"/>
              <a:t> </a:t>
            </a:r>
            <a:r>
              <a:rPr kumimoji="1" lang="en-US" altLang="zh-CN" dirty="0"/>
              <a:t>this</a:t>
            </a:r>
            <a:r>
              <a:rPr kumimoji="1" lang="zh-CN" altLang="en-US" dirty="0"/>
              <a:t> </a:t>
            </a:r>
            <a:r>
              <a:rPr kumimoji="1" lang="en-US" altLang="zh-CN" dirty="0"/>
              <a:t>example,</a:t>
            </a:r>
            <a:r>
              <a:rPr kumimoji="1" lang="zh-CN" altLang="en-US" dirty="0"/>
              <a:t> </a:t>
            </a:r>
            <a:r>
              <a:rPr kumimoji="1" lang="en-US" altLang="zh-CN" dirty="0"/>
              <a:t>the</a:t>
            </a:r>
            <a:r>
              <a:rPr kumimoji="1" lang="zh-CN" altLang="en-US" dirty="0"/>
              <a:t> </a:t>
            </a:r>
            <a:r>
              <a:rPr kumimoji="1" lang="en-US" altLang="zh-CN" dirty="0"/>
              <a:t>data</a:t>
            </a:r>
            <a:r>
              <a:rPr kumimoji="1" lang="zh-CN" altLang="en-US" dirty="0"/>
              <a:t> </a:t>
            </a:r>
            <a:r>
              <a:rPr kumimoji="1" lang="en-US" altLang="zh-CN" dirty="0"/>
              <a:t>block</a:t>
            </a:r>
            <a:r>
              <a:rPr kumimoji="1" lang="zh-CN" altLang="en-US" dirty="0"/>
              <a:t> </a:t>
            </a:r>
            <a:r>
              <a:rPr kumimoji="1" lang="en-US" altLang="zh-CN" dirty="0"/>
              <a:t>loaded</a:t>
            </a:r>
            <a:r>
              <a:rPr kumimoji="1" lang="zh-CN" altLang="en-US" dirty="0"/>
              <a:t> </a:t>
            </a:r>
            <a:r>
              <a:rPr kumimoji="1" lang="en-US" altLang="zh-CN" dirty="0"/>
              <a:t>by</a:t>
            </a:r>
            <a:r>
              <a:rPr kumimoji="1" lang="zh-CN" altLang="en-US" dirty="0"/>
              <a:t> </a:t>
            </a:r>
            <a:r>
              <a:rPr kumimoji="1" lang="en-US" altLang="zh-CN" dirty="0"/>
              <a:t>the</a:t>
            </a:r>
            <a:r>
              <a:rPr kumimoji="1" lang="zh-CN" altLang="en-US" dirty="0"/>
              <a:t> </a:t>
            </a:r>
            <a:r>
              <a:rPr kumimoji="1" lang="en-US" altLang="zh-CN" dirty="0"/>
              <a:t>load</a:t>
            </a:r>
            <a:r>
              <a:rPr kumimoji="1" lang="zh-CN" altLang="en-US" dirty="0"/>
              <a:t> </a:t>
            </a:r>
            <a:r>
              <a:rPr kumimoji="1" lang="en-US" altLang="zh-CN" dirty="0"/>
              <a:t>two</a:t>
            </a:r>
            <a:r>
              <a:rPr kumimoji="1" lang="zh-CN" altLang="en-US" dirty="0"/>
              <a:t> </a:t>
            </a:r>
            <a:r>
              <a:rPr kumimoji="1" lang="en-US" altLang="zh-CN" dirty="0"/>
              <a:t>is</a:t>
            </a:r>
            <a:r>
              <a:rPr kumimoji="1" lang="zh-CN" altLang="en-US" dirty="0"/>
              <a:t> </a:t>
            </a:r>
            <a:r>
              <a:rPr kumimoji="1" lang="en-US" altLang="zh-CN" dirty="0"/>
              <a:t>invalidated</a:t>
            </a:r>
            <a:r>
              <a:rPr kumimoji="1" lang="zh-CN" altLang="en-US" dirty="0"/>
              <a:t> </a:t>
            </a:r>
            <a:r>
              <a:rPr kumimoji="1" lang="en-US" altLang="zh-CN" dirty="0"/>
              <a:t>and</a:t>
            </a:r>
            <a:r>
              <a:rPr kumimoji="1" lang="zh-CN" altLang="en-US" dirty="0"/>
              <a:t> </a:t>
            </a:r>
            <a:r>
              <a:rPr kumimoji="1" lang="en-US" altLang="zh-CN" dirty="0"/>
              <a:t>the</a:t>
            </a:r>
            <a:r>
              <a:rPr kumimoji="1" lang="zh-CN" altLang="en-US" dirty="0"/>
              <a:t> </a:t>
            </a:r>
            <a:r>
              <a:rPr kumimoji="1" lang="en-US" altLang="zh-CN" dirty="0"/>
              <a:t>evicted</a:t>
            </a:r>
            <a:r>
              <a:rPr kumimoji="1" lang="zh-CN" altLang="en-US" dirty="0"/>
              <a:t> </a:t>
            </a:r>
            <a:r>
              <a:rPr kumimoji="1" lang="en-US" altLang="zh-CN" dirty="0"/>
              <a:t>block</a:t>
            </a:r>
            <a:r>
              <a:rPr kumimoji="1" lang="zh-CN" altLang="en-US" dirty="0"/>
              <a:t> </a:t>
            </a:r>
            <a:r>
              <a:rPr kumimoji="1" lang="en-US" altLang="zh-CN" dirty="0"/>
              <a:t>is</a:t>
            </a:r>
            <a:r>
              <a:rPr kumimoji="1" lang="zh-CN" altLang="en-US" dirty="0"/>
              <a:t> </a:t>
            </a:r>
            <a:r>
              <a:rPr kumimoji="1" lang="en-US" altLang="zh-CN" dirty="0"/>
              <a:t>reloaded</a:t>
            </a:r>
            <a:r>
              <a:rPr kumimoji="1" lang="zh-CN" altLang="en-US" dirty="0"/>
              <a:t> </a:t>
            </a:r>
            <a:r>
              <a:rPr kumimoji="1" lang="en-US" altLang="zh-CN" dirty="0"/>
              <a:t>into</a:t>
            </a:r>
            <a:r>
              <a:rPr kumimoji="1" lang="zh-CN" altLang="en-US" dirty="0"/>
              <a:t> </a:t>
            </a:r>
            <a:r>
              <a:rPr kumimoji="1" lang="en-US" altLang="zh-CN" dirty="0"/>
              <a:t>the</a:t>
            </a:r>
            <a:r>
              <a:rPr kumimoji="1" lang="zh-CN" altLang="en-US" dirty="0"/>
              <a:t> </a:t>
            </a:r>
            <a:r>
              <a:rPr kumimoji="1" lang="en-US" altLang="zh-CN" dirty="0"/>
              <a:t>L1</a:t>
            </a:r>
            <a:r>
              <a:rPr kumimoji="1" lang="zh-CN" altLang="en-US" dirty="0"/>
              <a:t> </a:t>
            </a:r>
            <a:r>
              <a:rPr kumimoji="1" lang="en-US" altLang="zh-CN" dirty="0"/>
              <a:t>cache.</a:t>
            </a:r>
            <a:r>
              <a:rPr kumimoji="1" lang="zh-CN" altLang="en-US" dirty="0"/>
              <a:t> </a:t>
            </a:r>
            <a:r>
              <a:rPr kumimoji="1" lang="en-US" altLang="zh-CN" dirty="0"/>
              <a:t>For</a:t>
            </a:r>
            <a:r>
              <a:rPr kumimoji="1" lang="zh-CN" altLang="en-US" dirty="0"/>
              <a:t> </a:t>
            </a:r>
            <a:r>
              <a:rPr kumimoji="1" lang="en-US" altLang="zh-CN" dirty="0"/>
              <a:t>simplicity,</a:t>
            </a:r>
            <a:r>
              <a:rPr kumimoji="1" lang="zh-CN" altLang="en-US" dirty="0"/>
              <a:t> </a:t>
            </a:r>
            <a:r>
              <a:rPr kumimoji="1" lang="en-US" altLang="zh-CN" dirty="0"/>
              <a:t>we</a:t>
            </a:r>
            <a:r>
              <a:rPr kumimoji="1" lang="zh-CN" altLang="en-US" dirty="0"/>
              <a:t> </a:t>
            </a:r>
            <a:r>
              <a:rPr kumimoji="1" lang="en-US" altLang="zh-CN" dirty="0"/>
              <a:t>only</a:t>
            </a:r>
            <a:r>
              <a:rPr kumimoji="1" lang="zh-CN" altLang="en-US" dirty="0"/>
              <a:t> </a:t>
            </a:r>
            <a:r>
              <a:rPr kumimoji="1" lang="en-US" altLang="zh-CN" dirty="0"/>
              <a:t>present</a:t>
            </a:r>
            <a:r>
              <a:rPr kumimoji="1" lang="zh-CN" altLang="en-US" dirty="0"/>
              <a:t> </a:t>
            </a:r>
            <a:r>
              <a:rPr kumimoji="1" lang="en-US" altLang="zh-CN" dirty="0"/>
              <a:t>the</a:t>
            </a:r>
            <a:r>
              <a:rPr kumimoji="1" lang="zh-CN" altLang="en-US" dirty="0"/>
              <a:t> </a:t>
            </a:r>
            <a:r>
              <a:rPr kumimoji="1" lang="en-US" altLang="zh-CN" dirty="0"/>
              <a:t>case</a:t>
            </a:r>
            <a:r>
              <a:rPr kumimoji="1" lang="zh-CN" altLang="en-US" dirty="0"/>
              <a:t> </a:t>
            </a:r>
            <a:r>
              <a:rPr kumimoji="1" lang="en-US" altLang="zh-CN" dirty="0"/>
              <a:t>that</a:t>
            </a:r>
            <a:r>
              <a:rPr kumimoji="1" lang="zh-CN" altLang="en-US" dirty="0"/>
              <a:t> </a:t>
            </a:r>
            <a:r>
              <a:rPr kumimoji="1" lang="en-US" altLang="zh-CN" dirty="0"/>
              <a:t>only</a:t>
            </a:r>
            <a:r>
              <a:rPr kumimoji="1" lang="zh-CN" altLang="en-US" dirty="0"/>
              <a:t> </a:t>
            </a:r>
            <a:r>
              <a:rPr kumimoji="1" lang="en-US" altLang="zh-CN" dirty="0"/>
              <a:t>one</a:t>
            </a:r>
            <a:r>
              <a:rPr kumimoji="1" lang="zh-CN" altLang="en-US" dirty="0"/>
              <a:t> </a:t>
            </a:r>
            <a:r>
              <a:rPr kumimoji="1" lang="en-US" altLang="zh-CN" dirty="0"/>
              <a:t>block</a:t>
            </a:r>
            <a:r>
              <a:rPr kumimoji="1" lang="zh-CN" altLang="en-US" dirty="0"/>
              <a:t> </a:t>
            </a:r>
            <a:r>
              <a:rPr kumimoji="1" lang="en-US" altLang="zh-CN" dirty="0"/>
              <a:t>needs</a:t>
            </a:r>
            <a:r>
              <a:rPr kumimoji="1" lang="zh-CN" altLang="en-US" dirty="0"/>
              <a:t> </a:t>
            </a:r>
            <a:r>
              <a:rPr kumimoji="1" lang="en-US" altLang="zh-CN" dirty="0"/>
              <a:t>to</a:t>
            </a:r>
            <a:r>
              <a:rPr kumimoji="1" lang="zh-CN" altLang="en-US" dirty="0"/>
              <a:t> </a:t>
            </a:r>
            <a:r>
              <a:rPr kumimoji="1" lang="en-US" altLang="zh-CN" dirty="0"/>
              <a:t>be</a:t>
            </a:r>
            <a:r>
              <a:rPr kumimoji="1" lang="zh-CN" altLang="en-US" dirty="0"/>
              <a:t> </a:t>
            </a:r>
            <a:r>
              <a:rPr kumimoji="1" lang="en-US" altLang="zh-CN" dirty="0"/>
              <a:t>invalidate</a:t>
            </a:r>
            <a:r>
              <a:rPr kumimoji="1" lang="zh-CN" altLang="en-US" dirty="0"/>
              <a:t> </a:t>
            </a:r>
            <a:r>
              <a:rPr kumimoji="1" lang="en-US" altLang="zh-CN" dirty="0"/>
              <a:t>and</a:t>
            </a:r>
            <a:r>
              <a:rPr kumimoji="1" lang="zh-CN" altLang="en-US" dirty="0"/>
              <a:t> </a:t>
            </a:r>
            <a:r>
              <a:rPr kumimoji="1" lang="en-US" altLang="zh-CN" dirty="0"/>
              <a:t>restored.</a:t>
            </a:r>
            <a:r>
              <a:rPr kumimoji="1" lang="zh-CN" altLang="en-US" dirty="0"/>
              <a:t> </a:t>
            </a:r>
            <a:r>
              <a:rPr kumimoji="1" lang="en-US" altLang="zh-CN" dirty="0"/>
              <a:t>In</a:t>
            </a:r>
            <a:r>
              <a:rPr kumimoji="1" lang="zh-CN" altLang="en-US" dirty="0"/>
              <a:t> </a:t>
            </a:r>
            <a:r>
              <a:rPr kumimoji="1" lang="en-US" altLang="zh-CN" dirty="0"/>
              <a:t>practice,</a:t>
            </a:r>
            <a:r>
              <a:rPr kumimoji="1" lang="zh-CN" altLang="en-US" dirty="0"/>
              <a:t> </a:t>
            </a:r>
            <a:r>
              <a:rPr kumimoji="1" lang="en-US" altLang="zh-CN" dirty="0"/>
              <a:t>in</a:t>
            </a:r>
            <a:r>
              <a:rPr kumimoji="1" lang="zh-CN" altLang="en-US" dirty="0"/>
              <a:t> </a:t>
            </a:r>
            <a:r>
              <a:rPr kumimoji="1" lang="en-US" altLang="zh-CN" dirty="0"/>
              <a:t>stage</a:t>
            </a:r>
            <a:r>
              <a:rPr kumimoji="1" lang="zh-CN" altLang="en-US" dirty="0"/>
              <a:t> </a:t>
            </a:r>
            <a:r>
              <a:rPr kumimoji="1" lang="en-US" altLang="zh-CN" dirty="0"/>
              <a:t>T5,</a:t>
            </a:r>
            <a:r>
              <a:rPr kumimoji="1" lang="zh-CN" altLang="en-US" dirty="0"/>
              <a:t> </a:t>
            </a:r>
            <a:r>
              <a:rPr kumimoji="1" lang="en-US" altLang="zh-CN" dirty="0"/>
              <a:t>the</a:t>
            </a:r>
            <a:r>
              <a:rPr kumimoji="1" lang="zh-CN" altLang="en-US" dirty="0"/>
              <a:t> </a:t>
            </a:r>
            <a:r>
              <a:rPr kumimoji="1" lang="en-US" altLang="zh-CN" dirty="0"/>
              <a:t>CPU</a:t>
            </a:r>
            <a:r>
              <a:rPr kumimoji="1" lang="zh-CN" altLang="en-US" dirty="0"/>
              <a:t> </a:t>
            </a:r>
            <a:r>
              <a:rPr kumimoji="1" lang="en-US" altLang="zh-CN" dirty="0"/>
              <a:t>might</a:t>
            </a:r>
            <a:r>
              <a:rPr kumimoji="1" lang="zh-CN" altLang="en-US" dirty="0"/>
              <a:t> </a:t>
            </a:r>
            <a:r>
              <a:rPr kumimoji="1" lang="en-US" altLang="zh-CN" dirty="0"/>
              <a:t>issue</a:t>
            </a:r>
            <a:r>
              <a:rPr kumimoji="1" lang="zh-CN" altLang="en-US" dirty="0"/>
              <a:t> </a:t>
            </a:r>
            <a:r>
              <a:rPr kumimoji="1" lang="en-US" altLang="zh-CN" dirty="0"/>
              <a:t>multiple</a:t>
            </a:r>
            <a:r>
              <a:rPr kumimoji="1" lang="zh-CN" altLang="en-US" dirty="0"/>
              <a:t> </a:t>
            </a:r>
            <a:r>
              <a:rPr kumimoji="1" lang="en-US" altLang="zh-CN" dirty="0"/>
              <a:t>invalidation</a:t>
            </a:r>
            <a:r>
              <a:rPr kumimoji="1" lang="zh-CN" altLang="en-US" dirty="0"/>
              <a:t> </a:t>
            </a:r>
            <a:r>
              <a:rPr kumimoji="1" lang="en-US" altLang="zh-CN" dirty="0"/>
              <a:t>and</a:t>
            </a:r>
            <a:r>
              <a:rPr kumimoji="1" lang="zh-CN" altLang="en-US" dirty="0"/>
              <a:t> </a:t>
            </a:r>
            <a:r>
              <a:rPr kumimoji="1" lang="en-US" altLang="zh-CN" dirty="0"/>
              <a:t>restoration</a:t>
            </a:r>
            <a:r>
              <a:rPr kumimoji="1" lang="zh-CN" altLang="en-US" dirty="0"/>
              <a:t> </a:t>
            </a:r>
            <a:r>
              <a:rPr kumimoji="1" lang="en-US" altLang="zh-CN" dirty="0"/>
              <a:t>coherence</a:t>
            </a:r>
            <a:r>
              <a:rPr kumimoji="1" lang="zh-CN" altLang="en-US" dirty="0"/>
              <a:t> </a:t>
            </a:r>
            <a:r>
              <a:rPr kumimoji="1" lang="en-US" altLang="zh-CN" dirty="0"/>
              <a:t>request</a:t>
            </a:r>
            <a:r>
              <a:rPr kumimoji="1" lang="zh-CN" altLang="en-US" dirty="0"/>
              <a:t> </a:t>
            </a:r>
            <a:r>
              <a:rPr kumimoji="1" lang="en-US" altLang="zh-CN" dirty="0"/>
              <a:t>to</a:t>
            </a:r>
            <a:r>
              <a:rPr kumimoji="1" lang="zh-CN" altLang="en-US" dirty="0"/>
              <a:t> </a:t>
            </a:r>
            <a:r>
              <a:rPr kumimoji="1" lang="en-US" altLang="zh-CN" dirty="0"/>
              <a:t>the</a:t>
            </a:r>
            <a:r>
              <a:rPr kumimoji="1" lang="zh-CN" altLang="en-US" dirty="0"/>
              <a:t> </a:t>
            </a:r>
            <a:r>
              <a:rPr kumimoji="1" lang="en-US" altLang="zh-CN" dirty="0"/>
              <a:t>L1</a:t>
            </a:r>
            <a:r>
              <a:rPr kumimoji="1" lang="zh-CN" altLang="en-US" dirty="0"/>
              <a:t> </a:t>
            </a:r>
            <a:r>
              <a:rPr kumimoji="1" lang="en-US" altLang="zh-CN" dirty="0"/>
              <a:t>and</a:t>
            </a:r>
            <a:r>
              <a:rPr kumimoji="1" lang="zh-CN" altLang="en-US" dirty="0"/>
              <a:t> </a:t>
            </a:r>
            <a:r>
              <a:rPr kumimoji="1" lang="en-US" altLang="zh-CN" dirty="0"/>
              <a:t>L2</a:t>
            </a:r>
            <a:r>
              <a:rPr kumimoji="1" lang="zh-CN" altLang="en-US" dirty="0"/>
              <a:t> </a:t>
            </a:r>
            <a:r>
              <a:rPr kumimoji="1" lang="en-US" altLang="zh-CN" dirty="0"/>
              <a:t>cache.</a:t>
            </a:r>
            <a:r>
              <a:rPr kumimoji="1" lang="zh-CN" altLang="en-US" dirty="0"/>
              <a:t> </a:t>
            </a:r>
            <a:r>
              <a:rPr kumimoji="1" lang="en-US" altLang="zh-CN" dirty="0"/>
              <a:t>We</a:t>
            </a:r>
            <a:r>
              <a:rPr kumimoji="1" lang="zh-CN" altLang="en-US" dirty="0"/>
              <a:t> </a:t>
            </a:r>
            <a:r>
              <a:rPr kumimoji="1" lang="en-US" altLang="zh-CN" dirty="0"/>
              <a:t>also</a:t>
            </a:r>
            <a:r>
              <a:rPr kumimoji="1" lang="zh-CN" altLang="en-US" dirty="0"/>
              <a:t> </a:t>
            </a:r>
            <a:r>
              <a:rPr kumimoji="1" lang="en-US" altLang="zh-CN" dirty="0"/>
              <a:t>should</a:t>
            </a:r>
            <a:r>
              <a:rPr kumimoji="1" lang="zh-CN" altLang="en-US" dirty="0"/>
              <a:t> </a:t>
            </a:r>
            <a:r>
              <a:rPr kumimoji="1" lang="en-US" altLang="zh-CN" dirty="0"/>
              <a:t>notice</a:t>
            </a:r>
            <a:r>
              <a:rPr kumimoji="1" lang="zh-CN" altLang="en-US" dirty="0"/>
              <a:t> </a:t>
            </a:r>
            <a:r>
              <a:rPr kumimoji="1" lang="en-US" altLang="zh-CN" dirty="0"/>
              <a:t>that</a:t>
            </a:r>
            <a:r>
              <a:rPr kumimoji="1" lang="zh-CN" altLang="en-US" dirty="0"/>
              <a:t> </a:t>
            </a:r>
            <a:r>
              <a:rPr kumimoji="1" lang="en-US" altLang="zh-CN" dirty="0"/>
              <a:t>the</a:t>
            </a:r>
            <a:r>
              <a:rPr kumimoji="1" lang="zh-CN" altLang="en-US" dirty="0"/>
              <a:t> </a:t>
            </a:r>
            <a:r>
              <a:rPr kumimoji="1" lang="en-US" altLang="zh-CN" dirty="0" err="1"/>
              <a:t>CleanupSpec</a:t>
            </a:r>
            <a:r>
              <a:rPr kumimoji="1" lang="zh-CN" altLang="en-US" dirty="0"/>
              <a:t> </a:t>
            </a:r>
            <a:r>
              <a:rPr kumimoji="1" lang="en-US" altLang="zh-CN" dirty="0"/>
              <a:t>only</a:t>
            </a:r>
            <a:r>
              <a:rPr kumimoji="1" lang="zh-CN" altLang="en-US" dirty="0"/>
              <a:t> </a:t>
            </a:r>
            <a:r>
              <a:rPr kumimoji="1" lang="en-US" altLang="zh-CN" dirty="0"/>
              <a:t>enable</a:t>
            </a:r>
            <a:r>
              <a:rPr kumimoji="1" lang="zh-CN" altLang="en-US" dirty="0"/>
              <a:t> </a:t>
            </a:r>
            <a:r>
              <a:rPr kumimoji="1" lang="en-US" altLang="zh-CN" dirty="0"/>
              <a:t>the</a:t>
            </a:r>
            <a:r>
              <a:rPr kumimoji="1" lang="zh-CN" altLang="en-US" dirty="0"/>
              <a:t> </a:t>
            </a:r>
            <a:r>
              <a:rPr kumimoji="1" lang="en-US" altLang="zh-CN" dirty="0"/>
              <a:t>restoration</a:t>
            </a:r>
            <a:r>
              <a:rPr kumimoji="1" lang="zh-CN" altLang="en-US" dirty="0"/>
              <a:t> </a:t>
            </a:r>
            <a:r>
              <a:rPr kumimoji="1" lang="en-US" altLang="zh-CN" dirty="0"/>
              <a:t>in</a:t>
            </a:r>
            <a:r>
              <a:rPr kumimoji="1" lang="zh-CN" altLang="en-US" dirty="0"/>
              <a:t> </a:t>
            </a:r>
            <a:r>
              <a:rPr kumimoji="1" lang="en-US" altLang="zh-CN" dirty="0"/>
              <a:t>L1</a:t>
            </a:r>
            <a:r>
              <a:rPr kumimoji="1" lang="zh-CN" altLang="en-US" dirty="0"/>
              <a:t> </a:t>
            </a:r>
            <a:r>
              <a:rPr kumimoji="1" lang="en-US" altLang="zh-CN" dirty="0"/>
              <a:t>cache</a:t>
            </a:r>
            <a:r>
              <a:rPr kumimoji="1" lang="zh-CN" altLang="en-US" dirty="0"/>
              <a:t> </a:t>
            </a:r>
            <a:r>
              <a:rPr kumimoji="1" lang="en-US" altLang="zh-CN" dirty="0"/>
              <a:t>because</a:t>
            </a:r>
            <a:r>
              <a:rPr kumimoji="1" lang="zh-CN" altLang="en-US" dirty="0"/>
              <a:t> </a:t>
            </a:r>
            <a:r>
              <a:rPr kumimoji="1" lang="en-US" altLang="zh-CN" dirty="0"/>
              <a:t>the</a:t>
            </a:r>
            <a:r>
              <a:rPr kumimoji="1" lang="zh-CN" altLang="en-US" dirty="0"/>
              <a:t> </a:t>
            </a:r>
            <a:r>
              <a:rPr kumimoji="1" lang="en-US" altLang="zh-CN" dirty="0"/>
              <a:t>paper</a:t>
            </a:r>
            <a:r>
              <a:rPr kumimoji="1" lang="zh-CN" altLang="en-US" dirty="0"/>
              <a:t> </a:t>
            </a:r>
            <a:r>
              <a:rPr kumimoji="1" lang="en-US" altLang="zh-CN" dirty="0"/>
              <a:t>states</a:t>
            </a:r>
            <a:r>
              <a:rPr kumimoji="1" lang="zh-CN" altLang="en-US" dirty="0"/>
              <a:t> </a:t>
            </a:r>
            <a:r>
              <a:rPr kumimoji="1" lang="en-US" altLang="zh-CN" dirty="0"/>
              <a:t>that</a:t>
            </a:r>
            <a:r>
              <a:rPr kumimoji="1" lang="zh-CN" altLang="en-US" dirty="0"/>
              <a:t> </a:t>
            </a:r>
            <a:r>
              <a:rPr kumimoji="1" lang="en-US" altLang="zh-CN" dirty="0"/>
              <a:t>”buffering</a:t>
            </a:r>
            <a:r>
              <a:rPr kumimoji="1" lang="zh-CN" altLang="en-US" dirty="0"/>
              <a:t> </a:t>
            </a:r>
            <a:r>
              <a:rPr kumimoji="1" lang="en-US" altLang="zh-CN" dirty="0"/>
              <a:t>evictions</a:t>
            </a:r>
            <a:r>
              <a:rPr kumimoji="1" lang="zh-CN" altLang="en-US" dirty="0"/>
              <a:t> </a:t>
            </a:r>
            <a:r>
              <a:rPr kumimoji="1" lang="en-US" altLang="zh-CN" dirty="0"/>
              <a:t>from</a:t>
            </a:r>
            <a:r>
              <a:rPr kumimoji="1" lang="zh-CN" altLang="en-US" dirty="0"/>
              <a:t> </a:t>
            </a:r>
            <a:r>
              <a:rPr kumimoji="1" lang="en" altLang="zh-CN" dirty="0"/>
              <a:t>L2 cache can be expensive in terms of both storage and complexity.</a:t>
            </a:r>
            <a:endParaRPr kumimoji="1" lang="zh-CN" altLang="en-US" dirty="0"/>
          </a:p>
        </p:txBody>
      </p:sp>
      <p:sp>
        <p:nvSpPr>
          <p:cNvPr id="4" name="灯片编号占位符 3"/>
          <p:cNvSpPr>
            <a:spLocks noGrp="1"/>
          </p:cNvSpPr>
          <p:nvPr>
            <p:ph type="sldNum" sz="quarter" idx="5"/>
          </p:nvPr>
        </p:nvSpPr>
        <p:spPr/>
        <p:txBody>
          <a:bodyPr/>
          <a:lstStyle/>
          <a:p>
            <a:fld id="{F7793654-4EBA-4581-BDC7-37ADC1036BF8}" type="slidenum">
              <a:rPr lang="zh-CN" altLang="en-US" smtClean="0"/>
              <a:t>9</a:t>
            </a:fld>
            <a:endParaRPr lang="zh-CN" altLang="en-US"/>
          </a:p>
        </p:txBody>
      </p:sp>
    </p:spTree>
    <p:extLst>
      <p:ext uri="{BB962C8B-B14F-4D97-AF65-F5344CB8AC3E}">
        <p14:creationId xmlns:p14="http://schemas.microsoft.com/office/powerpoint/2010/main" val="76211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D04EF8-E3AC-40F0-B01E-80950729E0EF}" type="datetimeFigureOut">
              <a:rPr lang="zh-CN" altLang="en-US" smtClean="0"/>
              <a:t>2022/3/11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AC1327D-D7B3-48A1-91AD-6104A1E65AF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04EF8-E3AC-40F0-B01E-80950729E0EF}" type="datetimeFigureOut">
              <a:rPr lang="zh-CN" altLang="en-US" smtClean="0"/>
              <a:t>2022/3/11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C1327D-D7B3-48A1-91AD-6104A1E65AF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4.emf"/><Relationship Id="rId7"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14.emf"/><Relationship Id="rId7"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tiff"/><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306449" y="1681131"/>
            <a:ext cx="11579099" cy="1927225"/>
          </a:xfrm>
        </p:spPr>
        <p:txBody>
          <a:bodyPr>
            <a:normAutofit/>
          </a:bodyPr>
          <a:lstStyle/>
          <a:p>
            <a:r>
              <a:rPr lang="en-US" altLang="zh-CN" sz="4000" b="0" i="0" u="none" strike="noStrike" baseline="0" dirty="0" err="1">
                <a:solidFill>
                  <a:srgbClr val="000000"/>
                </a:solidFill>
                <a:latin typeface="Avenir Book" panose="02000503020000020003" pitchFamily="2" charset="0"/>
                <a:ea typeface="Cambria" panose="02040503050406030204" pitchFamily="18" charset="0"/>
              </a:rPr>
              <a:t>unXpec</a:t>
            </a:r>
            <a:r>
              <a:rPr lang="en-US" altLang="zh-CN" sz="4000" b="0" i="0" u="none" strike="noStrike" baseline="0" dirty="0">
                <a:solidFill>
                  <a:srgbClr val="000000"/>
                </a:solidFill>
                <a:latin typeface="Avenir Book" panose="02000503020000020003" pitchFamily="2" charset="0"/>
                <a:ea typeface="Cambria" panose="02040503050406030204" pitchFamily="18" charset="0"/>
              </a:rPr>
              <a:t>: Breaking Undo-based Safe Speculation</a:t>
            </a:r>
            <a:br>
              <a:rPr lang="zh-CN" altLang="en-US" sz="4400" b="0" i="0" u="none" strike="noStrike" baseline="0" dirty="0">
                <a:solidFill>
                  <a:srgbClr val="000000"/>
                </a:solidFill>
                <a:latin typeface="Cambria" panose="02040503050406030204" pitchFamily="18" charset="0"/>
              </a:rPr>
            </a:br>
            <a:endParaRPr lang="en-US" sz="4400" dirty="0">
              <a:latin typeface="Cambria" panose="02040503050406030204" pitchFamily="18" charset="0"/>
              <a:ea typeface="Cambria" panose="02040503050406030204" pitchFamily="18" charset="0"/>
            </a:endParaRPr>
          </a:p>
        </p:txBody>
      </p:sp>
      <p:sp>
        <p:nvSpPr>
          <p:cNvPr id="5" name="Subtitle 2"/>
          <p:cNvSpPr>
            <a:spLocks noGrp="1"/>
          </p:cNvSpPr>
          <p:nvPr>
            <p:ph type="subTitle" idx="1"/>
          </p:nvPr>
        </p:nvSpPr>
        <p:spPr>
          <a:xfrm>
            <a:off x="1159790" y="3722822"/>
            <a:ext cx="9872419" cy="2591033"/>
          </a:xfrm>
        </p:spPr>
        <p:txBody>
          <a:bodyPr>
            <a:normAutofit/>
          </a:bodyPr>
          <a:lstStyle/>
          <a:p>
            <a:r>
              <a:rPr lang="en-US" dirty="0">
                <a:latin typeface="Avenir Book" panose="02000503020000020003" pitchFamily="2" charset="0"/>
                <a:ea typeface="Cambria" panose="02040503050406030204" pitchFamily="18" charset="0"/>
              </a:rPr>
              <a:t>Mengming Li, </a:t>
            </a:r>
            <a:r>
              <a:rPr lang="en-US" dirty="0" err="1">
                <a:latin typeface="Avenir Book" panose="02000503020000020003" pitchFamily="2" charset="0"/>
                <a:ea typeface="Cambria" panose="02040503050406030204" pitchFamily="18" charset="0"/>
              </a:rPr>
              <a:t>Chenlu</a:t>
            </a:r>
            <a:r>
              <a:rPr lang="en-US" dirty="0">
                <a:latin typeface="Avenir Book" panose="02000503020000020003" pitchFamily="2" charset="0"/>
                <a:ea typeface="Cambria" panose="02040503050406030204" pitchFamily="18" charset="0"/>
              </a:rPr>
              <a:t> Miao, </a:t>
            </a:r>
            <a:r>
              <a:rPr lang="en-US" dirty="0" err="1">
                <a:latin typeface="Avenir Book" panose="02000503020000020003" pitchFamily="2" charset="0"/>
                <a:ea typeface="Cambria" panose="02040503050406030204" pitchFamily="18" charset="0"/>
              </a:rPr>
              <a:t>Yilong</a:t>
            </a:r>
            <a:r>
              <a:rPr lang="en-US" dirty="0">
                <a:latin typeface="Avenir Book" panose="02000503020000020003" pitchFamily="2" charset="0"/>
                <a:ea typeface="Cambria" panose="02040503050406030204" pitchFamily="18" charset="0"/>
              </a:rPr>
              <a:t> Yang, Kai Bu</a:t>
            </a:r>
          </a:p>
          <a:p>
            <a:r>
              <a:rPr lang="en-US" dirty="0">
                <a:latin typeface="Avenir Book" panose="02000503020000020003" pitchFamily="2" charset="0"/>
                <a:ea typeface="Cambria" panose="02040503050406030204" pitchFamily="18" charset="0"/>
              </a:rPr>
              <a:t>Zhejiang University</a:t>
            </a:r>
          </a:p>
          <a:p>
            <a:endParaRPr lang="en-US" dirty="0">
              <a:latin typeface="Avenir Book" panose="02000503020000020003" pitchFamily="2" charset="0"/>
              <a:ea typeface="Cambria" panose="02040503050406030204" pitchFamily="18" charset="0"/>
            </a:endParaRPr>
          </a:p>
          <a:p>
            <a:r>
              <a:rPr lang="en-US" altLang="zh-CN" dirty="0">
                <a:latin typeface="Avenir Book" panose="02000503020000020003" pitchFamily="2" charset="0"/>
                <a:ea typeface="Cambria" panose="02040503050406030204" pitchFamily="18" charset="0"/>
              </a:rPr>
              <a:t>HPCA’22,</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April</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2-6,</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2022</a:t>
            </a:r>
          </a:p>
        </p:txBody>
      </p:sp>
      <p:pic>
        <p:nvPicPr>
          <p:cNvPr id="2" name="图片 1">
            <a:extLst>
              <a:ext uri="{FF2B5EF4-FFF2-40B4-BE49-F238E27FC236}">
                <a16:creationId xmlns:a16="http://schemas.microsoft.com/office/drawing/2014/main" id="{87ED99B5-532F-9142-90F6-B90D3C147B31}"/>
              </a:ext>
            </a:extLst>
          </p:cNvPr>
          <p:cNvPicPr>
            <a:picLocks noChangeAspect="1"/>
          </p:cNvPicPr>
          <p:nvPr/>
        </p:nvPicPr>
        <p:blipFill>
          <a:blip r:embed="rId4"/>
          <a:stretch>
            <a:fillRect/>
          </a:stretch>
        </p:blipFill>
        <p:spPr>
          <a:xfrm>
            <a:off x="8676966" y="5832823"/>
            <a:ext cx="879611" cy="768019"/>
          </a:xfrm>
          <a:prstGeom prst="rect">
            <a:avLst/>
          </a:prstGeom>
        </p:spPr>
      </p:pic>
      <p:pic>
        <p:nvPicPr>
          <p:cNvPr id="3" name="图片 2">
            <a:extLst>
              <a:ext uri="{FF2B5EF4-FFF2-40B4-BE49-F238E27FC236}">
                <a16:creationId xmlns:a16="http://schemas.microsoft.com/office/drawing/2014/main" id="{8D1EBB59-8365-924C-8DDD-7CB7BE79839E}"/>
              </a:ext>
            </a:extLst>
          </p:cNvPr>
          <p:cNvPicPr>
            <a:picLocks noChangeAspect="1"/>
          </p:cNvPicPr>
          <p:nvPr/>
        </p:nvPicPr>
        <p:blipFill>
          <a:blip r:embed="rId5"/>
          <a:stretch>
            <a:fillRect/>
          </a:stretch>
        </p:blipFill>
        <p:spPr>
          <a:xfrm>
            <a:off x="9620713" y="5837318"/>
            <a:ext cx="1224030" cy="768019"/>
          </a:xfrm>
          <a:prstGeom prst="rect">
            <a:avLst/>
          </a:prstGeom>
        </p:spPr>
      </p:pic>
      <p:pic>
        <p:nvPicPr>
          <p:cNvPr id="6" name="图片 5">
            <a:extLst>
              <a:ext uri="{FF2B5EF4-FFF2-40B4-BE49-F238E27FC236}">
                <a16:creationId xmlns:a16="http://schemas.microsoft.com/office/drawing/2014/main" id="{30B0B31A-5E0A-1B4D-88AB-A72475CD91F4}"/>
              </a:ext>
            </a:extLst>
          </p:cNvPr>
          <p:cNvPicPr>
            <a:picLocks noChangeAspect="1"/>
          </p:cNvPicPr>
          <p:nvPr/>
        </p:nvPicPr>
        <p:blipFill>
          <a:blip r:embed="rId6"/>
          <a:stretch>
            <a:fillRect/>
          </a:stretch>
        </p:blipFill>
        <p:spPr>
          <a:xfrm>
            <a:off x="11032209" y="5832823"/>
            <a:ext cx="688569" cy="7680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9" name="图片 18"/>
          <p:cNvPicPr>
            <a:picLocks noChangeAspect="1"/>
          </p:cNvPicPr>
          <p:nvPr/>
        </p:nvPicPr>
        <p:blipFill>
          <a:blip r:embed="rId3"/>
          <a:stretch>
            <a:fillRect/>
          </a:stretch>
        </p:blipFill>
        <p:spPr>
          <a:xfrm>
            <a:off x="496178" y="4901512"/>
            <a:ext cx="3546596" cy="832679"/>
          </a:xfrm>
          <a:prstGeom prst="rect">
            <a:avLst/>
          </a:prstGeom>
        </p:spPr>
      </p:pic>
      <p:pic>
        <p:nvPicPr>
          <p:cNvPr id="20" name="图片 19"/>
          <p:cNvPicPr>
            <a:picLocks noChangeAspect="1"/>
          </p:cNvPicPr>
          <p:nvPr/>
        </p:nvPicPr>
        <p:blipFill>
          <a:blip r:embed="rId4"/>
          <a:stretch>
            <a:fillRect/>
          </a:stretch>
        </p:blipFill>
        <p:spPr>
          <a:xfrm>
            <a:off x="4021354" y="4917382"/>
            <a:ext cx="1976687" cy="851658"/>
          </a:xfrm>
          <a:prstGeom prst="rect">
            <a:avLst/>
          </a:prstGeom>
        </p:spPr>
      </p:pic>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17" name="矩形: 圆角 16"/>
          <p:cNvSpPr/>
          <p:nvPr/>
        </p:nvSpPr>
        <p:spPr>
          <a:xfrm>
            <a:off x="8302290" y="246057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23" name="矩形: 圆角 22"/>
          <p:cNvSpPr/>
          <p:nvPr/>
        </p:nvSpPr>
        <p:spPr>
          <a:xfrm>
            <a:off x="6992298" y="3505938"/>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8302290" y="3505937"/>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21" name="图片 20"/>
          <p:cNvPicPr>
            <a:picLocks noChangeAspect="1"/>
          </p:cNvPicPr>
          <p:nvPr/>
        </p:nvPicPr>
        <p:blipFill>
          <a:blip r:embed="rId5"/>
          <a:stretch>
            <a:fillRect/>
          </a:stretch>
        </p:blipFill>
        <p:spPr>
          <a:xfrm>
            <a:off x="5946161" y="4917382"/>
            <a:ext cx="1973758" cy="832679"/>
          </a:xfrm>
          <a:prstGeom prst="rect">
            <a:avLst/>
          </a:prstGeom>
        </p:spPr>
      </p:pic>
      <p:pic>
        <p:nvPicPr>
          <p:cNvPr id="26" name="图片 25"/>
          <p:cNvPicPr>
            <a:picLocks noChangeAspect="1"/>
          </p:cNvPicPr>
          <p:nvPr/>
        </p:nvPicPr>
        <p:blipFill>
          <a:blip r:embed="rId6"/>
          <a:stretch>
            <a:fillRect/>
          </a:stretch>
        </p:blipFill>
        <p:spPr>
          <a:xfrm>
            <a:off x="7849546" y="4917381"/>
            <a:ext cx="1973760" cy="832680"/>
          </a:xfrm>
          <a:prstGeom prst="rect">
            <a:avLst/>
          </a:prstGeom>
        </p:spPr>
      </p:pic>
      <p:sp>
        <p:nvSpPr>
          <p:cNvPr id="18" name="矩形: 圆角 17"/>
          <p:cNvSpPr/>
          <p:nvPr/>
        </p:nvSpPr>
        <p:spPr>
          <a:xfrm>
            <a:off x="6991690" y="350593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
        <p:nvSpPr>
          <p:cNvPr id="27" name="矩形: 圆角 26"/>
          <p:cNvSpPr/>
          <p:nvPr/>
        </p:nvSpPr>
        <p:spPr>
          <a:xfrm>
            <a:off x="6336086" y="2472177"/>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old</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30" name="矩形: 圆角 29"/>
          <p:cNvSpPr/>
          <p:nvPr/>
        </p:nvSpPr>
        <p:spPr>
          <a:xfrm>
            <a:off x="6336086" y="3506474"/>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25" name="图片 24"/>
          <p:cNvPicPr>
            <a:picLocks noChangeAspect="1"/>
          </p:cNvPicPr>
          <p:nvPr/>
        </p:nvPicPr>
        <p:blipFill>
          <a:blip r:embed="rId7"/>
          <a:stretch>
            <a:fillRect/>
          </a:stretch>
        </p:blipFill>
        <p:spPr>
          <a:xfrm>
            <a:off x="9770055" y="4901512"/>
            <a:ext cx="1904756" cy="832680"/>
          </a:xfrm>
          <a:prstGeom prst="rect">
            <a:avLst/>
          </a:prstGeom>
        </p:spPr>
      </p:pic>
      <p:sp>
        <p:nvSpPr>
          <p:cNvPr id="10" name="文本框 9"/>
          <p:cNvSpPr txBox="1"/>
          <p:nvPr/>
        </p:nvSpPr>
        <p:spPr>
          <a:xfrm>
            <a:off x="9325610" y="2861310"/>
            <a:ext cx="2435860" cy="645160"/>
          </a:xfrm>
          <a:prstGeom prst="rect">
            <a:avLst/>
          </a:prstGeom>
          <a:noFill/>
        </p:spPr>
        <p:txBody>
          <a:bodyPr wrap="square" rtlCol="0" anchor="t">
            <a:spAutoFit/>
          </a:bodyPr>
          <a:lstStyle/>
          <a:p>
            <a:pPr algn="ctr"/>
            <a:r>
              <a:rPr lang="en-US" altLang="zh-CN" b="1" dirty="0">
                <a:solidFill>
                  <a:schemeClr val="accent2"/>
                </a:solidFill>
                <a:latin typeface="Avenir Book" panose="02000503020000020003" pitchFamily="2" charset="0"/>
                <a:ea typeface="Cambria" panose="02040503050406030204" pitchFamily="18" charset="0"/>
                <a:sym typeface="+mn-ea"/>
              </a:rPr>
              <a:t>cache states before mis-speculation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184725" y="4770312"/>
            <a:ext cx="5755601" cy="1126817"/>
          </a:xfrm>
          <a:prstGeom prst="rect">
            <a:avLst/>
          </a:prstGeom>
          <a:ln>
            <a:noFill/>
          </a:ln>
        </p:spPr>
      </p:pic>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Main</a:t>
            </a:r>
            <a:r>
              <a:rPr lang="zh-CN" altLang="en-US" sz="3600" b="1" dirty="0">
                <a:latin typeface="Avenir Book" panose="02000503020000020003" pitchFamily="2" charset="0"/>
              </a:rPr>
              <a:t> </a:t>
            </a:r>
            <a:r>
              <a:rPr lang="en-US" altLang="zh-CN" sz="3600" b="1" dirty="0">
                <a:latin typeface="Avenir Book" panose="02000503020000020003" pitchFamily="2" charset="0"/>
              </a:rPr>
              <a:t>Idea</a:t>
            </a:r>
            <a:endParaRPr lang="zh-CN" altLang="en-US" sz="3600" b="1" dirty="0">
              <a:latin typeface="Avenir Book" panose="02000503020000020003" pitchFamily="2" charset="0"/>
            </a:endParaRPr>
          </a:p>
        </p:txBody>
      </p:sp>
      <p:sp>
        <p:nvSpPr>
          <p:cNvPr id="19" name="文本框 18"/>
          <p:cNvSpPr txBox="1"/>
          <p:nvPr/>
        </p:nvSpPr>
        <p:spPr>
          <a:xfrm>
            <a:off x="629920" y="2133600"/>
            <a:ext cx="11585223" cy="1661993"/>
          </a:xfrm>
          <a:prstGeom prst="rect">
            <a:avLst/>
          </a:prstGeom>
          <a:noFill/>
        </p:spPr>
        <p:txBody>
          <a:bodyPr wrap="non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rollback</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time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(T3-T5)</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varies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with</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changed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cache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states</a:t>
            </a:r>
          </a:p>
          <a:p>
            <a:pPr marL="342900" indent="-342900">
              <a:spcBef>
                <a:spcPts val="575"/>
              </a:spcBef>
              <a:buFont typeface="Arial" panose="020B0604020202020204" pitchFamily="34" charset="0"/>
              <a:buChar char="•"/>
            </a:pPr>
            <a:endParaRPr lang="en-US" altLang="zh-CN" sz="2400" dirty="0">
              <a:latin typeface="Avenir Book" panose="02000503020000020003" pitchFamily="2" charset="0"/>
              <a:ea typeface="Cambria" panose="02040503050406030204" pitchFamily="18" charset="0"/>
            </a:endParaRPr>
          </a:p>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attacker</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can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exploit</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this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non-constant</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rollback</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time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to</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form</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a timing</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channel</a:t>
            </a:r>
            <a:endParaRPr lang="en-US" altLang="zh-CN" sz="2000" dirty="0">
              <a:latin typeface="Avenir Book" panose="02000503020000020003" pitchFamily="2"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2" name="图片 11"/>
          <p:cNvPicPr>
            <a:picLocks noChangeAspect="1"/>
          </p:cNvPicPr>
          <p:nvPr/>
        </p:nvPicPr>
        <p:blipFill>
          <a:blip r:embed="rId4"/>
          <a:stretch>
            <a:fillRect/>
          </a:stretch>
        </p:blipFill>
        <p:spPr>
          <a:xfrm>
            <a:off x="496178" y="4901512"/>
            <a:ext cx="3546596" cy="832679"/>
          </a:xfrm>
          <a:prstGeom prst="rect">
            <a:avLst/>
          </a:prstGeom>
        </p:spPr>
      </p:pic>
      <p:pic>
        <p:nvPicPr>
          <p:cNvPr id="13" name="图片 12"/>
          <p:cNvPicPr>
            <a:picLocks noChangeAspect="1"/>
          </p:cNvPicPr>
          <p:nvPr/>
        </p:nvPicPr>
        <p:blipFill>
          <a:blip r:embed="rId5"/>
          <a:stretch>
            <a:fillRect/>
          </a:stretch>
        </p:blipFill>
        <p:spPr>
          <a:xfrm>
            <a:off x="4021354" y="4917382"/>
            <a:ext cx="1976687" cy="851658"/>
          </a:xfrm>
          <a:prstGeom prst="rect">
            <a:avLst/>
          </a:prstGeom>
        </p:spPr>
      </p:pic>
      <p:pic>
        <p:nvPicPr>
          <p:cNvPr id="14" name="图片 13"/>
          <p:cNvPicPr>
            <a:picLocks noChangeAspect="1"/>
          </p:cNvPicPr>
          <p:nvPr/>
        </p:nvPicPr>
        <p:blipFill>
          <a:blip r:embed="rId6"/>
          <a:stretch>
            <a:fillRect/>
          </a:stretch>
        </p:blipFill>
        <p:spPr>
          <a:xfrm>
            <a:off x="5946161" y="4917382"/>
            <a:ext cx="1973758" cy="832679"/>
          </a:xfrm>
          <a:prstGeom prst="rect">
            <a:avLst/>
          </a:prstGeom>
        </p:spPr>
      </p:pic>
      <p:pic>
        <p:nvPicPr>
          <p:cNvPr id="16" name="图片 15"/>
          <p:cNvPicPr>
            <a:picLocks noChangeAspect="1"/>
          </p:cNvPicPr>
          <p:nvPr/>
        </p:nvPicPr>
        <p:blipFill>
          <a:blip r:embed="rId7"/>
          <a:stretch>
            <a:fillRect/>
          </a:stretch>
        </p:blipFill>
        <p:spPr>
          <a:xfrm>
            <a:off x="7849546" y="4917381"/>
            <a:ext cx="1973760" cy="832680"/>
          </a:xfrm>
          <a:prstGeom prst="rect">
            <a:avLst/>
          </a:prstGeom>
        </p:spPr>
      </p:pic>
      <p:pic>
        <p:nvPicPr>
          <p:cNvPr id="20" name="图片 19"/>
          <p:cNvPicPr>
            <a:picLocks noChangeAspect="1"/>
          </p:cNvPicPr>
          <p:nvPr/>
        </p:nvPicPr>
        <p:blipFill>
          <a:blip r:embed="rId8"/>
          <a:stretch>
            <a:fillRect/>
          </a:stretch>
        </p:blipFill>
        <p:spPr>
          <a:xfrm>
            <a:off x="9770055" y="4901512"/>
            <a:ext cx="1904756" cy="832680"/>
          </a:xfrm>
          <a:prstGeom prst="rect">
            <a:avLst/>
          </a:prstGeom>
        </p:spPr>
      </p:pic>
      <p:pic>
        <p:nvPicPr>
          <p:cNvPr id="2" name="图片 1"/>
          <p:cNvPicPr>
            <a:picLocks noChangeAspect="1"/>
          </p:cNvPicPr>
          <p:nvPr/>
        </p:nvPicPr>
        <p:blipFill>
          <a:blip r:embed="rId9"/>
          <a:stretch>
            <a:fillRect/>
          </a:stretch>
        </p:blipFill>
        <p:spPr>
          <a:xfrm>
            <a:off x="7467865" y="4138279"/>
            <a:ext cx="1188009" cy="93747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4184725" y="4770312"/>
            <a:ext cx="5755601" cy="1126817"/>
          </a:xfrm>
          <a:prstGeom prst="rect">
            <a:avLst/>
          </a:prstGeom>
          <a:ln>
            <a:noFill/>
          </a:ln>
        </p:spPr>
      </p:pic>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How to Encode Secret?</a:t>
            </a:r>
            <a:endParaRPr lang="zh-CN" altLang="en-US" sz="3600" b="1" dirty="0">
              <a:latin typeface="Avenir Book" panose="02000503020000020003" pitchFamily="2" charset="0"/>
            </a:endParaRPr>
          </a:p>
        </p:txBody>
      </p:sp>
      <p:sp>
        <p:nvSpPr>
          <p:cNvPr id="19" name="文本框 18"/>
          <p:cNvSpPr txBox="1"/>
          <p:nvPr/>
        </p:nvSpPr>
        <p:spPr>
          <a:xfrm>
            <a:off x="629920" y="2133600"/>
            <a:ext cx="11562080" cy="1585049"/>
          </a:xfrm>
          <a:prstGeom prst="rect">
            <a:avLst/>
          </a:prstGeom>
          <a:noFill/>
        </p:spPr>
        <p:txBody>
          <a:bodyPr wrap="squar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Encode different secret values with</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different amounts of invalidation and restoration operations being</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generated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during rollback in T5</a:t>
            </a:r>
          </a:p>
          <a:p>
            <a:pPr marL="342900" indent="-342900">
              <a:spcBef>
                <a:spcPts val="575"/>
              </a:spcBef>
              <a:buFont typeface="Arial" panose="020B0604020202020204" pitchFamily="34" charset="0"/>
              <a:buChar char="•"/>
            </a:pPr>
            <a:endParaRPr lang="en-US" altLang="zh-CN" sz="2400" dirty="0">
              <a:latin typeface="Avenir Book" panose="02000503020000020003" pitchFamily="2"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2" name="图片 11"/>
          <p:cNvPicPr>
            <a:picLocks noChangeAspect="1"/>
          </p:cNvPicPr>
          <p:nvPr/>
        </p:nvPicPr>
        <p:blipFill>
          <a:blip r:embed="rId4"/>
          <a:stretch>
            <a:fillRect/>
          </a:stretch>
        </p:blipFill>
        <p:spPr>
          <a:xfrm>
            <a:off x="496178" y="4901512"/>
            <a:ext cx="3546596" cy="832679"/>
          </a:xfrm>
          <a:prstGeom prst="rect">
            <a:avLst/>
          </a:prstGeom>
        </p:spPr>
      </p:pic>
      <p:pic>
        <p:nvPicPr>
          <p:cNvPr id="13" name="图片 12"/>
          <p:cNvPicPr>
            <a:picLocks noChangeAspect="1"/>
          </p:cNvPicPr>
          <p:nvPr/>
        </p:nvPicPr>
        <p:blipFill>
          <a:blip r:embed="rId5"/>
          <a:stretch>
            <a:fillRect/>
          </a:stretch>
        </p:blipFill>
        <p:spPr>
          <a:xfrm>
            <a:off x="4021354" y="4917382"/>
            <a:ext cx="1976687" cy="851658"/>
          </a:xfrm>
          <a:prstGeom prst="rect">
            <a:avLst/>
          </a:prstGeom>
        </p:spPr>
      </p:pic>
      <p:pic>
        <p:nvPicPr>
          <p:cNvPr id="14" name="图片 13"/>
          <p:cNvPicPr>
            <a:picLocks noChangeAspect="1"/>
          </p:cNvPicPr>
          <p:nvPr/>
        </p:nvPicPr>
        <p:blipFill>
          <a:blip r:embed="rId6"/>
          <a:stretch>
            <a:fillRect/>
          </a:stretch>
        </p:blipFill>
        <p:spPr>
          <a:xfrm>
            <a:off x="5946161" y="4917382"/>
            <a:ext cx="1973758" cy="832679"/>
          </a:xfrm>
          <a:prstGeom prst="rect">
            <a:avLst/>
          </a:prstGeom>
        </p:spPr>
      </p:pic>
      <p:pic>
        <p:nvPicPr>
          <p:cNvPr id="16" name="图片 15"/>
          <p:cNvPicPr>
            <a:picLocks noChangeAspect="1"/>
          </p:cNvPicPr>
          <p:nvPr/>
        </p:nvPicPr>
        <p:blipFill>
          <a:blip r:embed="rId7"/>
          <a:stretch>
            <a:fillRect/>
          </a:stretch>
        </p:blipFill>
        <p:spPr>
          <a:xfrm>
            <a:off x="7849546" y="4917381"/>
            <a:ext cx="1973760" cy="832680"/>
          </a:xfrm>
          <a:prstGeom prst="rect">
            <a:avLst/>
          </a:prstGeom>
        </p:spPr>
      </p:pic>
      <p:pic>
        <p:nvPicPr>
          <p:cNvPr id="20" name="图片 19"/>
          <p:cNvPicPr>
            <a:picLocks noChangeAspect="1"/>
          </p:cNvPicPr>
          <p:nvPr/>
        </p:nvPicPr>
        <p:blipFill>
          <a:blip r:embed="rId8"/>
          <a:stretch>
            <a:fillRect/>
          </a:stretch>
        </p:blipFill>
        <p:spPr>
          <a:xfrm>
            <a:off x="9770055" y="4901512"/>
            <a:ext cx="1904756" cy="832680"/>
          </a:xfrm>
          <a:prstGeom prst="rect">
            <a:avLst/>
          </a:prstGeom>
        </p:spPr>
      </p:pic>
      <p:pic>
        <p:nvPicPr>
          <p:cNvPr id="2" name="图片 1"/>
          <p:cNvPicPr>
            <a:picLocks noChangeAspect="1"/>
          </p:cNvPicPr>
          <p:nvPr/>
        </p:nvPicPr>
        <p:blipFill>
          <a:blip r:embed="rId9"/>
          <a:stretch>
            <a:fillRect/>
          </a:stretch>
        </p:blipFill>
        <p:spPr>
          <a:xfrm>
            <a:off x="7467865" y="4138279"/>
            <a:ext cx="1188009" cy="937476"/>
          </a:xfrm>
          <a:prstGeom prst="rect">
            <a:avLst/>
          </a:prstGeom>
        </p:spPr>
      </p:pic>
    </p:spTree>
    <p:extLst>
      <p:ext uri="{BB962C8B-B14F-4D97-AF65-F5344CB8AC3E}">
        <p14:creationId xmlns:p14="http://schemas.microsoft.com/office/powerpoint/2010/main" val="3809522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How to Encode Secret?</a:t>
            </a:r>
            <a:endParaRPr lang="zh-CN" altLang="en-US" sz="3600" b="1" dirty="0">
              <a:latin typeface="Avenir Book" panose="02000503020000020003" pitchFamily="2" charset="0"/>
            </a:endParaRPr>
          </a:p>
        </p:txBody>
      </p:sp>
      <p:sp>
        <p:nvSpPr>
          <p:cNvPr id="15" name="文本框 14"/>
          <p:cNvSpPr txBox="1"/>
          <p:nvPr/>
        </p:nvSpPr>
        <p:spPr>
          <a:xfrm>
            <a:off x="629920" y="2133600"/>
            <a:ext cx="10744957" cy="1200329"/>
          </a:xfrm>
          <a:prstGeom prst="rect">
            <a:avLst/>
          </a:prstGeom>
          <a:noFill/>
        </p:spPr>
        <p:txBody>
          <a:bodyPr wrap="squar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Encode different secret values with</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different amounts of invalidation and restoration operations being</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generated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during rollback in T5</a:t>
            </a:r>
          </a:p>
          <a:p>
            <a:endParaRPr lang="en-US" altLang="zh-CN" sz="2400" dirty="0">
              <a:latin typeface="Cambria" panose="02040503050406030204" pitchFamily="18" charset="0"/>
              <a:ea typeface="Cambria" panose="02040503050406030204" pitchFamily="18" charset="0"/>
            </a:endParaRPr>
          </a:p>
        </p:txBody>
      </p:sp>
      <p:sp>
        <p:nvSpPr>
          <p:cNvPr id="21" name="文本框 20"/>
          <p:cNvSpPr txBox="1"/>
          <p:nvPr/>
        </p:nvSpPr>
        <p:spPr>
          <a:xfrm>
            <a:off x="1304913" y="3131732"/>
            <a:ext cx="5053554"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//0</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or</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7" name="文本框 6"/>
          <p:cNvSpPr txBox="1"/>
          <p:nvPr/>
        </p:nvSpPr>
        <p:spPr>
          <a:xfrm>
            <a:off x="7371715" y="3606165"/>
            <a:ext cx="3825240" cy="922020"/>
          </a:xfrm>
          <a:prstGeom prst="rect">
            <a:avLst/>
          </a:prstGeom>
          <a:noFill/>
        </p:spPr>
        <p:txBody>
          <a:bodyPr wrap="square" rtlCol="0" anchor="t">
            <a:spAutoFit/>
          </a:bodyPr>
          <a:lstStyle/>
          <a:p>
            <a:pPr algn="l"/>
            <a:r>
              <a:rPr kumimoji="1" lang="en-US" altLang="zh-CN" b="1" dirty="0">
                <a:solidFill>
                  <a:schemeClr val="accent2"/>
                </a:solidFill>
                <a:latin typeface="Avenir Book" panose="02000503020000020003" pitchFamily="2" charset="0"/>
                <a:sym typeface="+mn-ea"/>
              </a:rPr>
              <a:t>P[0]</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in</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cache</a:t>
            </a:r>
          </a:p>
          <a:p>
            <a:pPr algn="l"/>
            <a:endParaRPr kumimoji="1" lang="en-US" altLang="zh-CN" b="1" dirty="0">
              <a:solidFill>
                <a:schemeClr val="accent2"/>
              </a:solidFill>
              <a:latin typeface="Avenir Book" panose="02000503020000020003" pitchFamily="2" charset="0"/>
            </a:endParaRPr>
          </a:p>
          <a:p>
            <a:pPr algn="l"/>
            <a:r>
              <a:rPr kumimoji="1" lang="en-US" altLang="zh-CN" b="1" dirty="0">
                <a:solidFill>
                  <a:schemeClr val="accent2"/>
                </a:solidFill>
                <a:latin typeface="Avenir Book" panose="02000503020000020003" pitchFamily="2" charset="0"/>
                <a:sym typeface="+mn-ea"/>
              </a:rPr>
              <a:t>P[64]…P[64</a:t>
            </a:r>
            <a:r>
              <a:rPr kumimoji="1" lang="zh-CN" altLang="en-US" b="1" dirty="0">
                <a:solidFill>
                  <a:schemeClr val="accent2"/>
                </a:solidFill>
                <a:latin typeface="Avenir Book" panose="02000503020000020003" pitchFamily="2" charset="0"/>
                <a:sym typeface="+mn-ea"/>
              </a:rPr>
              <a:t>*</a:t>
            </a:r>
            <a:r>
              <a:rPr kumimoji="1" lang="en-US" altLang="zh-CN" b="1" dirty="0">
                <a:solidFill>
                  <a:schemeClr val="accent2"/>
                </a:solidFill>
                <a:latin typeface="Avenir Book" panose="02000503020000020003" pitchFamily="2" charset="0"/>
                <a:sym typeface="+mn-ea"/>
              </a:rPr>
              <a:t>n]</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in</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memory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How to Encode</a:t>
            </a:r>
            <a:r>
              <a:rPr lang="zh-CN" altLang="en-US" sz="3600" b="1" dirty="0">
                <a:latin typeface="Avenir Book" panose="02000503020000020003" pitchFamily="2" charset="0"/>
              </a:rPr>
              <a:t> </a:t>
            </a:r>
            <a:r>
              <a:rPr lang="en-US" altLang="zh-CN" sz="3600" b="1" dirty="0">
                <a:latin typeface="Avenir Book" panose="02000503020000020003" pitchFamily="2" charset="0"/>
              </a:rPr>
              <a:t>Secret?</a:t>
            </a:r>
            <a:endParaRPr lang="zh-CN" altLang="en-US" sz="3600" b="1" dirty="0">
              <a:latin typeface="Avenir Book" panose="02000503020000020003" pitchFamily="2" charset="0"/>
            </a:endParaRPr>
          </a:p>
        </p:txBody>
      </p:sp>
      <p:sp>
        <p:nvSpPr>
          <p:cNvPr id="15" name="文本框 14"/>
          <p:cNvSpPr txBox="1"/>
          <p:nvPr/>
        </p:nvSpPr>
        <p:spPr>
          <a:xfrm>
            <a:off x="629920" y="2133600"/>
            <a:ext cx="10744957" cy="1200329"/>
          </a:xfrm>
          <a:prstGeom prst="rect">
            <a:avLst/>
          </a:prstGeom>
          <a:noFill/>
        </p:spPr>
        <p:txBody>
          <a:bodyPr wrap="squar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Encode different secret values with</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different amounts of invalidation and restoration operations being</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generated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during rollback in T5</a:t>
            </a:r>
          </a:p>
          <a:p>
            <a:endParaRPr lang="en-US" altLang="zh-CN" sz="2400" dirty="0">
              <a:latin typeface="Cambria" panose="02040503050406030204" pitchFamily="18" charset="0"/>
              <a:ea typeface="Cambria" panose="02040503050406030204" pitchFamily="18" charset="0"/>
            </a:endParaRPr>
          </a:p>
        </p:txBody>
      </p:sp>
      <p:pic>
        <p:nvPicPr>
          <p:cNvPr id="2" name="图片 1"/>
          <p:cNvPicPr>
            <a:picLocks noChangeAspect="1"/>
          </p:cNvPicPr>
          <p:nvPr/>
        </p:nvPicPr>
        <p:blipFill>
          <a:blip r:embed="rId3"/>
          <a:stretch>
            <a:fillRect/>
          </a:stretch>
        </p:blipFill>
        <p:spPr>
          <a:xfrm>
            <a:off x="914401" y="3426827"/>
            <a:ext cx="4648038" cy="2087729"/>
          </a:xfrm>
          <a:prstGeom prst="rect">
            <a:avLst/>
          </a:prstGeom>
        </p:spPr>
      </p:pic>
      <p:pic>
        <p:nvPicPr>
          <p:cNvPr id="3" name="图片 2"/>
          <p:cNvPicPr>
            <a:picLocks noChangeAspect="1"/>
          </p:cNvPicPr>
          <p:nvPr/>
        </p:nvPicPr>
        <p:blipFill>
          <a:blip r:embed="rId4"/>
          <a:stretch>
            <a:fillRect/>
          </a:stretch>
        </p:blipFill>
        <p:spPr>
          <a:xfrm>
            <a:off x="6146802" y="3426827"/>
            <a:ext cx="4562071" cy="2201567"/>
          </a:xfrm>
          <a:prstGeom prst="rect">
            <a:avLst/>
          </a:prstGeom>
        </p:spPr>
      </p:pic>
      <p:sp>
        <p:nvSpPr>
          <p:cNvPr id="36" name="右大括号 35"/>
          <p:cNvSpPr/>
          <p:nvPr/>
        </p:nvSpPr>
        <p:spPr>
          <a:xfrm rot="5400000">
            <a:off x="3353066" y="3723128"/>
            <a:ext cx="185737" cy="399627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37" name="文本框 36"/>
          <p:cNvSpPr txBox="1"/>
          <p:nvPr/>
        </p:nvSpPr>
        <p:spPr>
          <a:xfrm>
            <a:off x="1865270" y="5942233"/>
            <a:ext cx="3161327" cy="369332"/>
          </a:xfrm>
          <a:prstGeom prst="rect">
            <a:avLst/>
          </a:prstGeom>
          <a:noFill/>
        </p:spPr>
        <p:txBody>
          <a:bodyPr wrap="square" rtlCol="0">
            <a:spAutoFit/>
          </a:bodyPr>
          <a:lstStyle/>
          <a:p>
            <a:pPr algn="ctr"/>
            <a:r>
              <a:rPr lang="en-US" altLang="zh-CN" dirty="0">
                <a:latin typeface="Avenir Book" panose="02000503020000020003" pitchFamily="2" charset="0"/>
                <a:ea typeface="Cambria" panose="02040503050406030204" pitchFamily="18" charset="0"/>
              </a:rPr>
              <a:t>L1</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&amp;</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L2</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invalidation</a:t>
            </a:r>
            <a:endParaRPr kumimoji="1" lang="zh-CN" altLang="en-US" dirty="0">
              <a:latin typeface="Avenir Book" panose="02000503020000020003" pitchFamily="2" charset="0"/>
            </a:endParaRPr>
          </a:p>
        </p:txBody>
      </p:sp>
      <p:sp>
        <p:nvSpPr>
          <p:cNvPr id="38" name="右大括号 37"/>
          <p:cNvSpPr/>
          <p:nvPr/>
        </p:nvSpPr>
        <p:spPr>
          <a:xfrm rot="5400000">
            <a:off x="8556276" y="3723128"/>
            <a:ext cx="185737" cy="3996270"/>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39" name="文本框 38"/>
          <p:cNvSpPr txBox="1"/>
          <p:nvPr/>
        </p:nvSpPr>
        <p:spPr>
          <a:xfrm>
            <a:off x="6146802" y="5942233"/>
            <a:ext cx="5033262" cy="369332"/>
          </a:xfrm>
          <a:prstGeom prst="rect">
            <a:avLst/>
          </a:prstGeom>
          <a:noFill/>
        </p:spPr>
        <p:txBody>
          <a:bodyPr wrap="square" rtlCol="0">
            <a:spAutoFit/>
          </a:bodyPr>
          <a:lstStyle/>
          <a:p>
            <a:pPr algn="ctr"/>
            <a:r>
              <a:rPr lang="en-US" altLang="zh-CN" dirty="0">
                <a:latin typeface="Avenir Book" panose="02000503020000020003" pitchFamily="2" charset="0"/>
                <a:ea typeface="Cambria" panose="02040503050406030204" pitchFamily="18" charset="0"/>
              </a:rPr>
              <a:t>L1</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restoration</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L1</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&amp;</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L2</a:t>
            </a:r>
            <a:r>
              <a:rPr lang="zh-CN" altLang="en-US" dirty="0">
                <a:latin typeface="Avenir Book" panose="02000503020000020003" pitchFamily="2" charset="0"/>
                <a:ea typeface="Cambria" panose="02040503050406030204" pitchFamily="18" charset="0"/>
              </a:rPr>
              <a:t> </a:t>
            </a:r>
            <a:r>
              <a:rPr lang="en-US" altLang="zh-CN" dirty="0">
                <a:latin typeface="Avenir Book" panose="02000503020000020003" pitchFamily="2" charset="0"/>
                <a:ea typeface="Cambria" panose="02040503050406030204" pitchFamily="18" charset="0"/>
              </a:rPr>
              <a:t>invalidation</a:t>
            </a:r>
            <a:endParaRPr kumimoji="1" lang="zh-CN" altLang="en-US" dirty="0">
              <a:latin typeface="Avenir Book" panose="02000503020000020003"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Challenge</a:t>
            </a:r>
            <a:endParaRPr lang="zh-CN" altLang="en-US" sz="3600" b="1" dirty="0">
              <a:latin typeface="Avenir Book" panose="02000503020000020003" pitchFamily="2" charset="0"/>
            </a:endParaRPr>
          </a:p>
        </p:txBody>
      </p:sp>
      <p:sp>
        <p:nvSpPr>
          <p:cNvPr id="15" name="文本框 14"/>
          <p:cNvSpPr txBox="1"/>
          <p:nvPr/>
        </p:nvSpPr>
        <p:spPr>
          <a:xfrm>
            <a:off x="629920" y="2133600"/>
            <a:ext cx="10744957" cy="1277273"/>
          </a:xfrm>
          <a:prstGeom prst="rect">
            <a:avLst/>
          </a:prstGeom>
          <a:noFill/>
        </p:spPr>
        <p:txBody>
          <a:bodyPr wrap="squar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The attacker can easily measure T1 - T6, instead of directly measuring T5</a:t>
            </a:r>
          </a:p>
          <a:p>
            <a:pPr marL="342900" indent="-342900">
              <a:spcBef>
                <a:spcPts val="575"/>
              </a:spcBef>
              <a:buFont typeface="Arial" panose="020B0604020202020204" pitchFamily="34" charset="0"/>
              <a:buChar char="•"/>
            </a:pPr>
            <a:endParaRPr lang="en-US" altLang="zh-CN" sz="2400" dirty="0">
              <a:latin typeface="Cambria" panose="02040503050406030204" pitchFamily="18" charset="0"/>
              <a:ea typeface="Cambria" panose="02040503050406030204" pitchFamily="18" charset="0"/>
            </a:endParaRPr>
          </a:p>
          <a:p>
            <a:endParaRPr lang="en-US" altLang="zh-CN" sz="2400" dirty="0">
              <a:latin typeface="Cambria" panose="02040503050406030204" pitchFamily="18" charset="0"/>
              <a:ea typeface="Cambria" panose="02040503050406030204" pitchFamily="18" charset="0"/>
            </a:endParaRPr>
          </a:p>
        </p:txBody>
      </p:sp>
      <p:sp>
        <p:nvSpPr>
          <p:cNvPr id="24" name="矩形 23"/>
          <p:cNvSpPr/>
          <p:nvPr/>
        </p:nvSpPr>
        <p:spPr>
          <a:xfrm>
            <a:off x="9372425" y="2971751"/>
            <a:ext cx="910440" cy="646331"/>
          </a:xfrm>
          <a:prstGeom prst="rect">
            <a:avLst/>
          </a:prstGeom>
        </p:spPr>
        <p:txBody>
          <a:bodyPr wrap="square">
            <a:spAutoFit/>
          </a:bodyPr>
          <a:lstStyle/>
          <a:p>
            <a:r>
              <a:rPr lang="en-US" altLang="zh-CN" sz="3600" b="1" dirty="0">
                <a:latin typeface="Courier New" panose="02070309020205020404" pitchFamily="49" charset="0"/>
                <a:cs typeface="Courier New" panose="02070309020205020404" pitchFamily="49" charset="0"/>
              </a:rPr>
              <a:t>?</a:t>
            </a:r>
          </a:p>
        </p:txBody>
      </p:sp>
      <p:pic>
        <p:nvPicPr>
          <p:cNvPr id="17" name="图片 16">
            <a:extLst>
              <a:ext uri="{FF2B5EF4-FFF2-40B4-BE49-F238E27FC236}">
                <a16:creationId xmlns:a16="http://schemas.microsoft.com/office/drawing/2014/main" id="{29DF5C90-6F9E-234E-95E6-FF1371D344D7}"/>
              </a:ext>
            </a:extLst>
          </p:cNvPr>
          <p:cNvPicPr>
            <a:picLocks noChangeAspect="1"/>
          </p:cNvPicPr>
          <p:nvPr/>
        </p:nvPicPr>
        <p:blipFill>
          <a:blip r:embed="rId3"/>
          <a:stretch>
            <a:fillRect/>
          </a:stretch>
        </p:blipFill>
        <p:spPr>
          <a:xfrm>
            <a:off x="9118380" y="3561635"/>
            <a:ext cx="1188009" cy="937476"/>
          </a:xfrm>
          <a:prstGeom prst="rect">
            <a:avLst/>
          </a:prstGeom>
        </p:spPr>
      </p:pic>
      <p:cxnSp>
        <p:nvCxnSpPr>
          <p:cNvPr id="19" name="肘形连接符 18">
            <a:extLst>
              <a:ext uri="{FF2B5EF4-FFF2-40B4-BE49-F238E27FC236}">
                <a16:creationId xmlns:a16="http://schemas.microsoft.com/office/drawing/2014/main" id="{00251C9E-CFB4-CD42-8E65-893B811E1049}"/>
              </a:ext>
            </a:extLst>
          </p:cNvPr>
          <p:cNvCxnSpPr/>
          <p:nvPr/>
        </p:nvCxnSpPr>
        <p:spPr>
          <a:xfrm rot="10800000">
            <a:off x="5929700" y="3130284"/>
            <a:ext cx="3132664" cy="937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肘形连接符 19">
            <a:extLst>
              <a:ext uri="{FF2B5EF4-FFF2-40B4-BE49-F238E27FC236}">
                <a16:creationId xmlns:a16="http://schemas.microsoft.com/office/drawing/2014/main" id="{D6C34D8D-1394-F54B-95A4-CEB7C8773878}"/>
              </a:ext>
            </a:extLst>
          </p:cNvPr>
          <p:cNvCxnSpPr/>
          <p:nvPr/>
        </p:nvCxnSpPr>
        <p:spPr>
          <a:xfrm rot="10800000" flipV="1">
            <a:off x="5905298" y="4067759"/>
            <a:ext cx="3157066" cy="1254047"/>
          </a:xfrm>
          <a:prstGeom prst="bentConnector3">
            <a:avLst>
              <a:gd name="adj1" fmla="val 4946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2" name="图片 21">
            <a:extLst>
              <a:ext uri="{FF2B5EF4-FFF2-40B4-BE49-F238E27FC236}">
                <a16:creationId xmlns:a16="http://schemas.microsoft.com/office/drawing/2014/main" id="{0535A728-6907-4D40-9F38-98C8C7485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9519" y="3585094"/>
            <a:ext cx="445279" cy="445279"/>
          </a:xfrm>
          <a:prstGeom prst="rect">
            <a:avLst/>
          </a:prstGeom>
        </p:spPr>
      </p:pic>
      <p:sp>
        <p:nvSpPr>
          <p:cNvPr id="23" name="文本框 22">
            <a:extLst>
              <a:ext uri="{FF2B5EF4-FFF2-40B4-BE49-F238E27FC236}">
                <a16:creationId xmlns:a16="http://schemas.microsoft.com/office/drawing/2014/main" id="{A50E8F01-BFB3-6046-B30B-980198D67FCD}"/>
              </a:ext>
            </a:extLst>
          </p:cNvPr>
          <p:cNvSpPr txBox="1"/>
          <p:nvPr/>
        </p:nvSpPr>
        <p:spPr>
          <a:xfrm>
            <a:off x="1545010" y="3130284"/>
            <a:ext cx="4697485"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Solution</a:t>
            </a:r>
            <a:r>
              <a:rPr lang="zh-CN" altLang="en-US" sz="3600" b="1" dirty="0">
                <a:latin typeface="Avenir Book" panose="02000503020000020003" pitchFamily="2" charset="0"/>
              </a:rPr>
              <a:t> </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Overview</a:t>
            </a:r>
            <a:endParaRPr lang="zh-CN" altLang="en-US" sz="3600" b="1" dirty="0">
              <a:latin typeface="Avenir Book" panose="02000503020000020003" pitchFamily="2" charset="0"/>
            </a:endParaRPr>
          </a:p>
        </p:txBody>
      </p:sp>
      <p:pic>
        <p:nvPicPr>
          <p:cNvPr id="12" name="图片 11"/>
          <p:cNvPicPr>
            <a:picLocks noChangeAspect="1"/>
          </p:cNvPicPr>
          <p:nvPr/>
        </p:nvPicPr>
        <p:blipFill>
          <a:blip r:embed="rId3"/>
          <a:stretch>
            <a:fillRect/>
          </a:stretch>
        </p:blipFill>
        <p:spPr>
          <a:xfrm>
            <a:off x="496178" y="4901512"/>
            <a:ext cx="3546596" cy="832679"/>
          </a:xfrm>
          <a:prstGeom prst="rect">
            <a:avLst/>
          </a:prstGeom>
        </p:spPr>
      </p:pic>
      <p:pic>
        <p:nvPicPr>
          <p:cNvPr id="13" name="图片 12"/>
          <p:cNvPicPr>
            <a:picLocks noChangeAspect="1"/>
          </p:cNvPicPr>
          <p:nvPr/>
        </p:nvPicPr>
        <p:blipFill>
          <a:blip r:embed="rId4"/>
          <a:stretch>
            <a:fillRect/>
          </a:stretch>
        </p:blipFill>
        <p:spPr>
          <a:xfrm>
            <a:off x="4021354" y="4917382"/>
            <a:ext cx="1976687" cy="851658"/>
          </a:xfrm>
          <a:prstGeom prst="rect">
            <a:avLst/>
          </a:prstGeom>
        </p:spPr>
      </p:pic>
      <p:pic>
        <p:nvPicPr>
          <p:cNvPr id="14" name="图片 13"/>
          <p:cNvPicPr>
            <a:picLocks noChangeAspect="1"/>
          </p:cNvPicPr>
          <p:nvPr/>
        </p:nvPicPr>
        <p:blipFill>
          <a:blip r:embed="rId5"/>
          <a:stretch>
            <a:fillRect/>
          </a:stretch>
        </p:blipFill>
        <p:spPr>
          <a:xfrm>
            <a:off x="5946161" y="4917382"/>
            <a:ext cx="1973758" cy="832679"/>
          </a:xfrm>
          <a:prstGeom prst="rect">
            <a:avLst/>
          </a:prstGeom>
        </p:spPr>
      </p:pic>
      <p:pic>
        <p:nvPicPr>
          <p:cNvPr id="16" name="图片 15"/>
          <p:cNvPicPr>
            <a:picLocks noChangeAspect="1"/>
          </p:cNvPicPr>
          <p:nvPr/>
        </p:nvPicPr>
        <p:blipFill>
          <a:blip r:embed="rId6"/>
          <a:stretch>
            <a:fillRect/>
          </a:stretch>
        </p:blipFill>
        <p:spPr>
          <a:xfrm>
            <a:off x="7849546" y="4917381"/>
            <a:ext cx="1973760" cy="832680"/>
          </a:xfrm>
          <a:prstGeom prst="rect">
            <a:avLst/>
          </a:prstGeom>
        </p:spPr>
      </p:pic>
      <p:pic>
        <p:nvPicPr>
          <p:cNvPr id="20" name="图片 19"/>
          <p:cNvPicPr>
            <a:picLocks noChangeAspect="1"/>
          </p:cNvPicPr>
          <p:nvPr/>
        </p:nvPicPr>
        <p:blipFill>
          <a:blip r:embed="rId7"/>
          <a:stretch>
            <a:fillRect/>
          </a:stretch>
        </p:blipFill>
        <p:spPr>
          <a:xfrm>
            <a:off x="9770055" y="4901512"/>
            <a:ext cx="1904756" cy="832680"/>
          </a:xfrm>
          <a:prstGeom prst="rect">
            <a:avLst/>
          </a:prstGeom>
        </p:spPr>
      </p:pic>
      <p:pic>
        <p:nvPicPr>
          <p:cNvPr id="10" name="图片 9"/>
          <p:cNvPicPr>
            <a:picLocks noChangeAspect="1"/>
          </p:cNvPicPr>
          <p:nvPr/>
        </p:nvPicPr>
        <p:blipFill>
          <a:blip r:embed="rId8"/>
          <a:stretch>
            <a:fillRect/>
          </a:stretch>
        </p:blipFill>
        <p:spPr>
          <a:xfrm>
            <a:off x="9118380" y="2839727"/>
            <a:ext cx="1188009" cy="937476"/>
          </a:xfrm>
          <a:prstGeom prst="rect">
            <a:avLst/>
          </a:prstGeom>
        </p:spPr>
      </p:pic>
      <p:cxnSp>
        <p:nvCxnSpPr>
          <p:cNvPr id="11" name="肘形连接符 10"/>
          <p:cNvCxnSpPr/>
          <p:nvPr/>
        </p:nvCxnSpPr>
        <p:spPr>
          <a:xfrm rot="10800000">
            <a:off x="5929700" y="2408376"/>
            <a:ext cx="3132664" cy="937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0800000" flipV="1">
            <a:off x="5905298" y="3345851"/>
            <a:ext cx="3157066" cy="1254047"/>
          </a:xfrm>
          <a:prstGeom prst="bentConnector3">
            <a:avLst>
              <a:gd name="adj1" fmla="val 4946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9519" y="2863186"/>
            <a:ext cx="445279" cy="445279"/>
          </a:xfrm>
          <a:prstGeom prst="rect">
            <a:avLst/>
          </a:prstGeom>
        </p:spPr>
      </p:pic>
      <p:sp>
        <p:nvSpPr>
          <p:cNvPr id="19" name="文本框 18"/>
          <p:cNvSpPr txBox="1"/>
          <p:nvPr/>
        </p:nvSpPr>
        <p:spPr>
          <a:xfrm>
            <a:off x="1545010" y="2408376"/>
            <a:ext cx="4697485"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Solution</a:t>
            </a:r>
            <a:r>
              <a:rPr lang="zh-CN" altLang="en-US" sz="3600" b="1" dirty="0">
                <a:latin typeface="Avenir Book" panose="02000503020000020003" pitchFamily="2" charset="0"/>
              </a:rPr>
              <a:t> </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Overview</a:t>
            </a:r>
            <a:endParaRPr lang="zh-CN" altLang="en-US" sz="3600" b="1" dirty="0">
              <a:latin typeface="Avenir Book" panose="02000503020000020003" pitchFamily="2" charset="0"/>
            </a:endParaRPr>
          </a:p>
        </p:txBody>
      </p:sp>
      <p:pic>
        <p:nvPicPr>
          <p:cNvPr id="12" name="图片 11"/>
          <p:cNvPicPr>
            <a:picLocks noChangeAspect="1"/>
          </p:cNvPicPr>
          <p:nvPr/>
        </p:nvPicPr>
        <p:blipFill>
          <a:blip r:embed="rId3"/>
          <a:stretch>
            <a:fillRect/>
          </a:stretch>
        </p:blipFill>
        <p:spPr>
          <a:xfrm>
            <a:off x="496178" y="4901512"/>
            <a:ext cx="3546596" cy="832679"/>
          </a:xfrm>
          <a:prstGeom prst="rect">
            <a:avLst/>
          </a:prstGeom>
        </p:spPr>
      </p:pic>
      <p:pic>
        <p:nvPicPr>
          <p:cNvPr id="13" name="图片 12"/>
          <p:cNvPicPr>
            <a:picLocks noChangeAspect="1"/>
          </p:cNvPicPr>
          <p:nvPr/>
        </p:nvPicPr>
        <p:blipFill>
          <a:blip r:embed="rId4"/>
          <a:stretch>
            <a:fillRect/>
          </a:stretch>
        </p:blipFill>
        <p:spPr>
          <a:xfrm>
            <a:off x="4021354" y="4917382"/>
            <a:ext cx="1976687" cy="851658"/>
          </a:xfrm>
          <a:prstGeom prst="rect">
            <a:avLst/>
          </a:prstGeom>
        </p:spPr>
      </p:pic>
      <p:pic>
        <p:nvPicPr>
          <p:cNvPr id="14" name="图片 13"/>
          <p:cNvPicPr>
            <a:picLocks noChangeAspect="1"/>
          </p:cNvPicPr>
          <p:nvPr/>
        </p:nvPicPr>
        <p:blipFill>
          <a:blip r:embed="rId5"/>
          <a:stretch>
            <a:fillRect/>
          </a:stretch>
        </p:blipFill>
        <p:spPr>
          <a:xfrm>
            <a:off x="5946161" y="4917382"/>
            <a:ext cx="1973758" cy="832679"/>
          </a:xfrm>
          <a:prstGeom prst="rect">
            <a:avLst/>
          </a:prstGeom>
        </p:spPr>
      </p:pic>
      <p:pic>
        <p:nvPicPr>
          <p:cNvPr id="16" name="图片 15"/>
          <p:cNvPicPr>
            <a:picLocks noChangeAspect="1"/>
          </p:cNvPicPr>
          <p:nvPr/>
        </p:nvPicPr>
        <p:blipFill>
          <a:blip r:embed="rId6"/>
          <a:stretch>
            <a:fillRect/>
          </a:stretch>
        </p:blipFill>
        <p:spPr>
          <a:xfrm>
            <a:off x="7849546" y="4917381"/>
            <a:ext cx="1973760" cy="832680"/>
          </a:xfrm>
          <a:prstGeom prst="rect">
            <a:avLst/>
          </a:prstGeom>
        </p:spPr>
      </p:pic>
      <p:pic>
        <p:nvPicPr>
          <p:cNvPr id="20" name="图片 19"/>
          <p:cNvPicPr>
            <a:picLocks noChangeAspect="1"/>
          </p:cNvPicPr>
          <p:nvPr/>
        </p:nvPicPr>
        <p:blipFill>
          <a:blip r:embed="rId7"/>
          <a:stretch>
            <a:fillRect/>
          </a:stretch>
        </p:blipFill>
        <p:spPr>
          <a:xfrm>
            <a:off x="9770055" y="4901512"/>
            <a:ext cx="1904756" cy="832680"/>
          </a:xfrm>
          <a:prstGeom prst="rect">
            <a:avLst/>
          </a:prstGeom>
        </p:spPr>
      </p:pic>
      <p:pic>
        <p:nvPicPr>
          <p:cNvPr id="10" name="图片 9"/>
          <p:cNvPicPr>
            <a:picLocks noChangeAspect="1"/>
          </p:cNvPicPr>
          <p:nvPr/>
        </p:nvPicPr>
        <p:blipFill>
          <a:blip r:embed="rId8"/>
          <a:stretch>
            <a:fillRect/>
          </a:stretch>
        </p:blipFill>
        <p:spPr>
          <a:xfrm>
            <a:off x="9118380" y="2839727"/>
            <a:ext cx="1188009" cy="937476"/>
          </a:xfrm>
          <a:prstGeom prst="rect">
            <a:avLst/>
          </a:prstGeom>
        </p:spPr>
      </p:pic>
      <p:cxnSp>
        <p:nvCxnSpPr>
          <p:cNvPr id="11" name="肘形连接符 10"/>
          <p:cNvCxnSpPr/>
          <p:nvPr/>
        </p:nvCxnSpPr>
        <p:spPr>
          <a:xfrm rot="10800000">
            <a:off x="5929700" y="2408376"/>
            <a:ext cx="3132664" cy="937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0800000" flipV="1">
            <a:off x="5905298" y="3345851"/>
            <a:ext cx="3157066" cy="1254047"/>
          </a:xfrm>
          <a:prstGeom prst="bentConnector3">
            <a:avLst>
              <a:gd name="adj1" fmla="val 4946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9519" y="2863186"/>
            <a:ext cx="445279" cy="445279"/>
          </a:xfrm>
          <a:prstGeom prst="rect">
            <a:avLst/>
          </a:prstGeom>
        </p:spPr>
      </p:pic>
      <p:sp>
        <p:nvSpPr>
          <p:cNvPr id="19" name="文本框 18"/>
          <p:cNvSpPr txBox="1"/>
          <p:nvPr/>
        </p:nvSpPr>
        <p:spPr>
          <a:xfrm>
            <a:off x="1545010" y="2408376"/>
            <a:ext cx="4697485"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3" name="矩形 2"/>
          <p:cNvSpPr/>
          <p:nvPr/>
        </p:nvSpPr>
        <p:spPr>
          <a:xfrm>
            <a:off x="1545010" y="2004195"/>
            <a:ext cx="1976823" cy="369332"/>
          </a:xfrm>
          <a:prstGeom prst="rect">
            <a:avLst/>
          </a:prstGeom>
        </p:spPr>
        <p:txBody>
          <a:bodyPr wrap="none">
            <a:spAutoFit/>
          </a:bodyPr>
          <a:lstStyle/>
          <a:p>
            <a:r>
              <a:rPr lang="en-US" altLang="zh-CN" b="1" dirty="0" err="1">
                <a:solidFill>
                  <a:srgbClr val="FF0000"/>
                </a:solidFill>
                <a:latin typeface="Courier New" panose="02070309020205020404" pitchFamily="49" charset="0"/>
                <a:cs typeface="Courier New" panose="02070309020205020404" pitchFamily="49" charset="0"/>
              </a:rPr>
              <a:t>memory_fence</a:t>
            </a:r>
            <a:r>
              <a:rPr lang="en-US" altLang="zh-CN" b="1" dirty="0">
                <a:solidFill>
                  <a:srgbClr val="FF0000"/>
                </a:solidFill>
                <a:latin typeface="Courier New" panose="02070309020205020404" pitchFamily="49" charset="0"/>
                <a:cs typeface="Courier New" panose="02070309020205020404" pitchFamily="49" charset="0"/>
              </a:rPr>
              <a:t>;</a:t>
            </a:r>
          </a:p>
        </p:txBody>
      </p:sp>
      <p:sp>
        <p:nvSpPr>
          <p:cNvPr id="4" name="椭圆 3"/>
          <p:cNvSpPr/>
          <p:nvPr/>
        </p:nvSpPr>
        <p:spPr>
          <a:xfrm>
            <a:off x="1333343" y="2107393"/>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1</a:t>
            </a:r>
            <a:endParaRPr kumimoji="1" lang="zh-CN" altLang="en-US" sz="1600" dirty="0">
              <a:latin typeface="Cambria" panose="02040503050406030204" pitchFamily="18" charset="0"/>
            </a:endParaRPr>
          </a:p>
        </p:txBody>
      </p:sp>
      <p:cxnSp>
        <p:nvCxnSpPr>
          <p:cNvPr id="22" name="直线连接符 21"/>
          <p:cNvCxnSpPr/>
          <p:nvPr/>
        </p:nvCxnSpPr>
        <p:spPr>
          <a:xfrm flipV="1">
            <a:off x="6193961" y="4724400"/>
            <a:ext cx="1587298" cy="1244600"/>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Solution</a:t>
            </a:r>
            <a:r>
              <a:rPr lang="zh-CN" altLang="en-US" sz="3600" b="1" dirty="0">
                <a:latin typeface="Avenir Book" panose="02000503020000020003" pitchFamily="2" charset="0"/>
              </a:rPr>
              <a:t> </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Overview</a:t>
            </a:r>
            <a:endParaRPr lang="zh-CN" altLang="en-US" sz="3600" b="1" dirty="0">
              <a:latin typeface="Avenir Book" panose="02000503020000020003" pitchFamily="2" charset="0"/>
            </a:endParaRPr>
          </a:p>
        </p:txBody>
      </p:sp>
      <p:pic>
        <p:nvPicPr>
          <p:cNvPr id="12" name="图片 11"/>
          <p:cNvPicPr>
            <a:picLocks noChangeAspect="1"/>
          </p:cNvPicPr>
          <p:nvPr/>
        </p:nvPicPr>
        <p:blipFill>
          <a:blip r:embed="rId3"/>
          <a:stretch>
            <a:fillRect/>
          </a:stretch>
        </p:blipFill>
        <p:spPr>
          <a:xfrm>
            <a:off x="496178" y="4901512"/>
            <a:ext cx="3546596" cy="832679"/>
          </a:xfrm>
          <a:prstGeom prst="rect">
            <a:avLst/>
          </a:prstGeom>
        </p:spPr>
      </p:pic>
      <p:pic>
        <p:nvPicPr>
          <p:cNvPr id="13" name="图片 12"/>
          <p:cNvPicPr>
            <a:picLocks noChangeAspect="1"/>
          </p:cNvPicPr>
          <p:nvPr/>
        </p:nvPicPr>
        <p:blipFill>
          <a:blip r:embed="rId4"/>
          <a:stretch>
            <a:fillRect/>
          </a:stretch>
        </p:blipFill>
        <p:spPr>
          <a:xfrm>
            <a:off x="4021354" y="4917382"/>
            <a:ext cx="1976687" cy="851658"/>
          </a:xfrm>
          <a:prstGeom prst="rect">
            <a:avLst/>
          </a:prstGeom>
        </p:spPr>
      </p:pic>
      <p:pic>
        <p:nvPicPr>
          <p:cNvPr id="14" name="图片 13"/>
          <p:cNvPicPr>
            <a:picLocks noChangeAspect="1"/>
          </p:cNvPicPr>
          <p:nvPr/>
        </p:nvPicPr>
        <p:blipFill>
          <a:blip r:embed="rId5"/>
          <a:stretch>
            <a:fillRect/>
          </a:stretch>
        </p:blipFill>
        <p:spPr>
          <a:xfrm>
            <a:off x="5946161" y="4917382"/>
            <a:ext cx="1973758" cy="832679"/>
          </a:xfrm>
          <a:prstGeom prst="rect">
            <a:avLst/>
          </a:prstGeom>
        </p:spPr>
      </p:pic>
      <p:pic>
        <p:nvPicPr>
          <p:cNvPr id="16" name="图片 15"/>
          <p:cNvPicPr>
            <a:picLocks noChangeAspect="1"/>
          </p:cNvPicPr>
          <p:nvPr/>
        </p:nvPicPr>
        <p:blipFill>
          <a:blip r:embed="rId6"/>
          <a:stretch>
            <a:fillRect/>
          </a:stretch>
        </p:blipFill>
        <p:spPr>
          <a:xfrm>
            <a:off x="7849546" y="4917381"/>
            <a:ext cx="1973760" cy="832680"/>
          </a:xfrm>
          <a:prstGeom prst="rect">
            <a:avLst/>
          </a:prstGeom>
        </p:spPr>
      </p:pic>
      <p:pic>
        <p:nvPicPr>
          <p:cNvPr id="20" name="图片 19"/>
          <p:cNvPicPr>
            <a:picLocks noChangeAspect="1"/>
          </p:cNvPicPr>
          <p:nvPr/>
        </p:nvPicPr>
        <p:blipFill>
          <a:blip r:embed="rId7"/>
          <a:stretch>
            <a:fillRect/>
          </a:stretch>
        </p:blipFill>
        <p:spPr>
          <a:xfrm>
            <a:off x="9770055" y="4901512"/>
            <a:ext cx="1904756" cy="832680"/>
          </a:xfrm>
          <a:prstGeom prst="rect">
            <a:avLst/>
          </a:prstGeom>
        </p:spPr>
      </p:pic>
      <p:pic>
        <p:nvPicPr>
          <p:cNvPr id="10" name="图片 9"/>
          <p:cNvPicPr>
            <a:picLocks noChangeAspect="1"/>
          </p:cNvPicPr>
          <p:nvPr/>
        </p:nvPicPr>
        <p:blipFill>
          <a:blip r:embed="rId8"/>
          <a:stretch>
            <a:fillRect/>
          </a:stretch>
        </p:blipFill>
        <p:spPr>
          <a:xfrm>
            <a:off x="9118380" y="2839727"/>
            <a:ext cx="1188009" cy="937476"/>
          </a:xfrm>
          <a:prstGeom prst="rect">
            <a:avLst/>
          </a:prstGeom>
        </p:spPr>
      </p:pic>
      <p:cxnSp>
        <p:nvCxnSpPr>
          <p:cNvPr id="11" name="肘形连接符 10"/>
          <p:cNvCxnSpPr/>
          <p:nvPr/>
        </p:nvCxnSpPr>
        <p:spPr>
          <a:xfrm rot="10800000">
            <a:off x="5929700" y="2408376"/>
            <a:ext cx="3132664" cy="937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9519" y="2863186"/>
            <a:ext cx="445279" cy="445279"/>
          </a:xfrm>
          <a:prstGeom prst="rect">
            <a:avLst/>
          </a:prstGeom>
        </p:spPr>
      </p:pic>
      <p:sp>
        <p:nvSpPr>
          <p:cNvPr id="19" name="文本框 18"/>
          <p:cNvSpPr txBox="1"/>
          <p:nvPr/>
        </p:nvSpPr>
        <p:spPr>
          <a:xfrm>
            <a:off x="1545010" y="2408376"/>
            <a:ext cx="4697485"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3" name="矩形 2"/>
          <p:cNvSpPr/>
          <p:nvPr/>
        </p:nvSpPr>
        <p:spPr>
          <a:xfrm>
            <a:off x="1545010" y="2004195"/>
            <a:ext cx="1976823" cy="369332"/>
          </a:xfrm>
          <a:prstGeom prst="rect">
            <a:avLst/>
          </a:prstGeom>
        </p:spPr>
        <p:txBody>
          <a:bodyPr wrap="none">
            <a:spAutoFit/>
          </a:bodyPr>
          <a:lstStyle/>
          <a:p>
            <a:r>
              <a:rPr lang="en-US" altLang="zh-CN" b="1" dirty="0" err="1">
                <a:solidFill>
                  <a:srgbClr val="FF0000"/>
                </a:solidFill>
                <a:latin typeface="Courier New" panose="02070309020205020404" pitchFamily="49" charset="0"/>
                <a:cs typeface="Courier New" panose="02070309020205020404" pitchFamily="49" charset="0"/>
              </a:rPr>
              <a:t>memory_fence</a:t>
            </a:r>
            <a:r>
              <a:rPr lang="en-US" altLang="zh-CN" b="1" dirty="0">
                <a:solidFill>
                  <a:srgbClr val="FF0000"/>
                </a:solidFill>
                <a:latin typeface="Courier New" panose="02070309020205020404" pitchFamily="49" charset="0"/>
                <a:cs typeface="Courier New" panose="02070309020205020404" pitchFamily="49" charset="0"/>
              </a:rPr>
              <a:t>;</a:t>
            </a:r>
          </a:p>
        </p:txBody>
      </p:sp>
      <p:sp>
        <p:nvSpPr>
          <p:cNvPr id="4" name="椭圆 3"/>
          <p:cNvSpPr/>
          <p:nvPr/>
        </p:nvSpPr>
        <p:spPr>
          <a:xfrm>
            <a:off x="1333343" y="2107393"/>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1</a:t>
            </a:r>
            <a:endParaRPr kumimoji="1" lang="zh-CN" altLang="en-US" sz="1600" dirty="0">
              <a:latin typeface="Cambria" panose="02040503050406030204" pitchFamily="18" charset="0"/>
            </a:endParaRPr>
          </a:p>
        </p:txBody>
      </p:sp>
      <p:cxnSp>
        <p:nvCxnSpPr>
          <p:cNvPr id="7" name="直线连接符 6"/>
          <p:cNvCxnSpPr/>
          <p:nvPr/>
        </p:nvCxnSpPr>
        <p:spPr>
          <a:xfrm flipV="1">
            <a:off x="4318000" y="4724400"/>
            <a:ext cx="1587298" cy="1244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曲线连接符 14"/>
          <p:cNvCxnSpPr>
            <a:endCxn id="19" idx="0"/>
          </p:cNvCxnSpPr>
          <p:nvPr/>
        </p:nvCxnSpPr>
        <p:spPr>
          <a:xfrm rot="10800000" flipV="1">
            <a:off x="3893753" y="1921930"/>
            <a:ext cx="1753514" cy="486445"/>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22" name="矩形 21"/>
          <p:cNvSpPr/>
          <p:nvPr/>
        </p:nvSpPr>
        <p:spPr>
          <a:xfrm>
            <a:off x="5905298" y="1729832"/>
            <a:ext cx="1976823" cy="369332"/>
          </a:xfrm>
          <a:prstGeom prst="rect">
            <a:avLst/>
          </a:prstGeom>
        </p:spPr>
        <p:txBody>
          <a:bodyPr wrap="none">
            <a:spAutoFit/>
          </a:bodyPr>
          <a:lstStyle/>
          <a:p>
            <a:r>
              <a:rPr lang="en-US" altLang="zh-CN" b="1" dirty="0">
                <a:solidFill>
                  <a:srgbClr val="FF0000"/>
                </a:solidFill>
                <a:latin typeface="Courier New" panose="02070309020205020404" pitchFamily="49" charset="0"/>
                <a:cs typeface="Courier New" panose="02070309020205020404" pitchFamily="49" charset="0"/>
              </a:rPr>
              <a:t>modulate</a:t>
            </a:r>
            <a:r>
              <a:rPr lang="zh-CN" altLang="en-US" b="1" dirty="0">
                <a:solidFill>
                  <a:srgbClr val="FF0000"/>
                </a:solidFill>
                <a:latin typeface="Courier New" panose="02070309020205020404" pitchFamily="49" charset="0"/>
                <a:cs typeface="Courier New" panose="02070309020205020404" pitchFamily="49" charset="0"/>
              </a:rPr>
              <a:t> </a:t>
            </a:r>
            <a:r>
              <a:rPr lang="en-US" altLang="zh-CN" b="1" dirty="0">
                <a:solidFill>
                  <a:srgbClr val="FF0000"/>
                </a:solidFill>
                <a:latin typeface="Courier New" panose="02070309020205020404" pitchFamily="49" charset="0"/>
                <a:cs typeface="Courier New" panose="02070309020205020404" pitchFamily="49" charset="0"/>
              </a:rPr>
              <a:t>f(N)</a:t>
            </a:r>
          </a:p>
        </p:txBody>
      </p:sp>
      <p:sp>
        <p:nvSpPr>
          <p:cNvPr id="23" name="椭圆 22"/>
          <p:cNvSpPr/>
          <p:nvPr/>
        </p:nvSpPr>
        <p:spPr>
          <a:xfrm>
            <a:off x="5693631" y="1833030"/>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2</a:t>
            </a:r>
            <a:endParaRPr kumimoji="1" lang="zh-CN" altLang="en-US" sz="1600" dirty="0">
              <a:latin typeface="Cambria" panose="02040503050406030204" pitchFamily="18" charset="0"/>
            </a:endParaRPr>
          </a:p>
        </p:txBody>
      </p:sp>
      <p:cxnSp>
        <p:nvCxnSpPr>
          <p:cNvPr id="24" name="直线连接符 23"/>
          <p:cNvCxnSpPr/>
          <p:nvPr/>
        </p:nvCxnSpPr>
        <p:spPr>
          <a:xfrm flipV="1">
            <a:off x="6193961" y="4724400"/>
            <a:ext cx="1587298" cy="1244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1" name="肘形连接符 20">
            <a:extLst>
              <a:ext uri="{FF2B5EF4-FFF2-40B4-BE49-F238E27FC236}">
                <a16:creationId xmlns:a16="http://schemas.microsoft.com/office/drawing/2014/main" id="{AFF63A7E-18E8-1944-A05A-7F4DD940E75E}"/>
              </a:ext>
            </a:extLst>
          </p:cNvPr>
          <p:cNvCxnSpPr/>
          <p:nvPr/>
        </p:nvCxnSpPr>
        <p:spPr>
          <a:xfrm rot="10800000" flipV="1">
            <a:off x="5905298" y="3345851"/>
            <a:ext cx="3157066" cy="1254047"/>
          </a:xfrm>
          <a:prstGeom prst="bentConnector3">
            <a:avLst>
              <a:gd name="adj1" fmla="val 4946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Solution</a:t>
            </a:r>
            <a:r>
              <a:rPr lang="zh-CN" altLang="en-US" sz="3600" b="1" dirty="0">
                <a:latin typeface="Avenir Book" panose="02000503020000020003" pitchFamily="2" charset="0"/>
              </a:rPr>
              <a:t> </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Overview</a:t>
            </a:r>
            <a:endParaRPr lang="zh-CN" altLang="en-US" sz="3600" b="1" dirty="0">
              <a:latin typeface="Avenir Book" panose="02000503020000020003" pitchFamily="2" charset="0"/>
            </a:endParaRPr>
          </a:p>
        </p:txBody>
      </p:sp>
      <p:pic>
        <p:nvPicPr>
          <p:cNvPr id="12" name="图片 11"/>
          <p:cNvPicPr>
            <a:picLocks noChangeAspect="1"/>
          </p:cNvPicPr>
          <p:nvPr/>
        </p:nvPicPr>
        <p:blipFill>
          <a:blip r:embed="rId3"/>
          <a:stretch>
            <a:fillRect/>
          </a:stretch>
        </p:blipFill>
        <p:spPr>
          <a:xfrm>
            <a:off x="496178" y="4901512"/>
            <a:ext cx="3546596" cy="832679"/>
          </a:xfrm>
          <a:prstGeom prst="rect">
            <a:avLst/>
          </a:prstGeom>
        </p:spPr>
      </p:pic>
      <p:pic>
        <p:nvPicPr>
          <p:cNvPr id="13" name="图片 12"/>
          <p:cNvPicPr>
            <a:picLocks noChangeAspect="1"/>
          </p:cNvPicPr>
          <p:nvPr/>
        </p:nvPicPr>
        <p:blipFill>
          <a:blip r:embed="rId4"/>
          <a:stretch>
            <a:fillRect/>
          </a:stretch>
        </p:blipFill>
        <p:spPr>
          <a:xfrm>
            <a:off x="4021354" y="4917382"/>
            <a:ext cx="1976687" cy="851658"/>
          </a:xfrm>
          <a:prstGeom prst="rect">
            <a:avLst/>
          </a:prstGeom>
        </p:spPr>
      </p:pic>
      <p:pic>
        <p:nvPicPr>
          <p:cNvPr id="14" name="图片 13"/>
          <p:cNvPicPr>
            <a:picLocks noChangeAspect="1"/>
          </p:cNvPicPr>
          <p:nvPr/>
        </p:nvPicPr>
        <p:blipFill>
          <a:blip r:embed="rId5"/>
          <a:stretch>
            <a:fillRect/>
          </a:stretch>
        </p:blipFill>
        <p:spPr>
          <a:xfrm>
            <a:off x="5946161" y="4917382"/>
            <a:ext cx="1973758" cy="832679"/>
          </a:xfrm>
          <a:prstGeom prst="rect">
            <a:avLst/>
          </a:prstGeom>
        </p:spPr>
      </p:pic>
      <p:pic>
        <p:nvPicPr>
          <p:cNvPr id="16" name="图片 15"/>
          <p:cNvPicPr>
            <a:picLocks noChangeAspect="1"/>
          </p:cNvPicPr>
          <p:nvPr/>
        </p:nvPicPr>
        <p:blipFill>
          <a:blip r:embed="rId6"/>
          <a:stretch>
            <a:fillRect/>
          </a:stretch>
        </p:blipFill>
        <p:spPr>
          <a:xfrm>
            <a:off x="7849546" y="4917381"/>
            <a:ext cx="1973760" cy="832680"/>
          </a:xfrm>
          <a:prstGeom prst="rect">
            <a:avLst/>
          </a:prstGeom>
        </p:spPr>
      </p:pic>
      <p:pic>
        <p:nvPicPr>
          <p:cNvPr id="20" name="图片 19"/>
          <p:cNvPicPr>
            <a:picLocks noChangeAspect="1"/>
          </p:cNvPicPr>
          <p:nvPr/>
        </p:nvPicPr>
        <p:blipFill>
          <a:blip r:embed="rId7"/>
          <a:stretch>
            <a:fillRect/>
          </a:stretch>
        </p:blipFill>
        <p:spPr>
          <a:xfrm>
            <a:off x="9770055" y="4901512"/>
            <a:ext cx="1904756" cy="832680"/>
          </a:xfrm>
          <a:prstGeom prst="rect">
            <a:avLst/>
          </a:prstGeom>
        </p:spPr>
      </p:pic>
      <p:pic>
        <p:nvPicPr>
          <p:cNvPr id="10" name="图片 9"/>
          <p:cNvPicPr>
            <a:picLocks noChangeAspect="1"/>
          </p:cNvPicPr>
          <p:nvPr/>
        </p:nvPicPr>
        <p:blipFill>
          <a:blip r:embed="rId8"/>
          <a:stretch>
            <a:fillRect/>
          </a:stretch>
        </p:blipFill>
        <p:spPr>
          <a:xfrm>
            <a:off x="9118380" y="2839727"/>
            <a:ext cx="1188009" cy="937476"/>
          </a:xfrm>
          <a:prstGeom prst="rect">
            <a:avLst/>
          </a:prstGeom>
        </p:spPr>
      </p:pic>
      <p:cxnSp>
        <p:nvCxnSpPr>
          <p:cNvPr id="11" name="肘形连接符 10"/>
          <p:cNvCxnSpPr/>
          <p:nvPr/>
        </p:nvCxnSpPr>
        <p:spPr>
          <a:xfrm rot="10800000">
            <a:off x="5929700" y="2408376"/>
            <a:ext cx="3132664" cy="937476"/>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rot="10800000" flipV="1">
            <a:off x="5905298" y="3345851"/>
            <a:ext cx="3157066" cy="1254047"/>
          </a:xfrm>
          <a:prstGeom prst="bentConnector3">
            <a:avLst>
              <a:gd name="adj1" fmla="val 49464"/>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59519" y="2863186"/>
            <a:ext cx="445279" cy="445279"/>
          </a:xfrm>
          <a:prstGeom prst="rect">
            <a:avLst/>
          </a:prstGeom>
        </p:spPr>
      </p:pic>
      <p:sp>
        <p:nvSpPr>
          <p:cNvPr id="19" name="文本框 18"/>
          <p:cNvSpPr txBox="1"/>
          <p:nvPr/>
        </p:nvSpPr>
        <p:spPr>
          <a:xfrm>
            <a:off x="1545010" y="2408376"/>
            <a:ext cx="4697485" cy="2246769"/>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secret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A[index];    </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1]);</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2]);</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a:t>
            </a:r>
          </a:p>
          <a:p>
            <a:r>
              <a:rPr lang="zh-CN" altLang="en-US" sz="2000" b="1" dirty="0">
                <a:latin typeface="Courier New" panose="02070309020205020404" pitchFamily="49" charset="0"/>
                <a:cs typeface="Courier New" panose="02070309020205020404" pitchFamily="49" charset="0"/>
              </a:rPr>
              <a:t>    </a:t>
            </a:r>
            <a:r>
              <a:rPr lang="en-US" altLang="zh-CN" sz="2000" b="1" dirty="0">
                <a:latin typeface="Courier New" panose="02070309020205020404" pitchFamily="49" charset="0"/>
                <a:cs typeface="Courier New" panose="02070309020205020404" pitchFamily="49" charset="0"/>
              </a:rPr>
              <a:t>load(&amp;P[secret</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64</a:t>
            </a:r>
            <a:r>
              <a:rPr lang="zh-CN" altLang="en-US" sz="2000" b="1" dirty="0">
                <a:latin typeface="Courier New" panose="02070309020205020404" pitchFamily="49" charset="0"/>
                <a:cs typeface="Courier New" panose="02070309020205020404" pitchFamily="49" charset="0"/>
              </a:rPr>
              <a:t> * </a:t>
            </a:r>
            <a:r>
              <a:rPr lang="en-US" altLang="zh-CN" sz="2000" b="1" dirty="0">
                <a:latin typeface="Courier New" panose="02070309020205020404" pitchFamily="49" charset="0"/>
                <a:cs typeface="Courier New" panose="02070309020205020404" pitchFamily="49" charset="0"/>
              </a:rPr>
              <a:t>n]);</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3" name="矩形 2"/>
          <p:cNvSpPr/>
          <p:nvPr/>
        </p:nvSpPr>
        <p:spPr>
          <a:xfrm>
            <a:off x="1545010" y="2004195"/>
            <a:ext cx="1976823" cy="369332"/>
          </a:xfrm>
          <a:prstGeom prst="rect">
            <a:avLst/>
          </a:prstGeom>
        </p:spPr>
        <p:txBody>
          <a:bodyPr wrap="none">
            <a:spAutoFit/>
          </a:bodyPr>
          <a:lstStyle/>
          <a:p>
            <a:r>
              <a:rPr lang="en-US" altLang="zh-CN" b="1" dirty="0" err="1">
                <a:solidFill>
                  <a:srgbClr val="FF0000"/>
                </a:solidFill>
                <a:latin typeface="Courier New" panose="02070309020205020404" pitchFamily="49" charset="0"/>
                <a:cs typeface="Courier New" panose="02070309020205020404" pitchFamily="49" charset="0"/>
              </a:rPr>
              <a:t>memory_fence</a:t>
            </a:r>
            <a:r>
              <a:rPr lang="en-US" altLang="zh-CN" b="1" dirty="0">
                <a:solidFill>
                  <a:srgbClr val="FF0000"/>
                </a:solidFill>
                <a:latin typeface="Courier New" panose="02070309020205020404" pitchFamily="49" charset="0"/>
                <a:cs typeface="Courier New" panose="02070309020205020404" pitchFamily="49" charset="0"/>
              </a:rPr>
              <a:t>;</a:t>
            </a:r>
          </a:p>
        </p:txBody>
      </p:sp>
      <p:sp>
        <p:nvSpPr>
          <p:cNvPr id="4" name="椭圆 3"/>
          <p:cNvSpPr/>
          <p:nvPr/>
        </p:nvSpPr>
        <p:spPr>
          <a:xfrm>
            <a:off x="1333343" y="2107393"/>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1</a:t>
            </a:r>
            <a:endParaRPr kumimoji="1" lang="zh-CN" altLang="en-US" sz="1600" dirty="0">
              <a:latin typeface="Cambria" panose="02040503050406030204" pitchFamily="18" charset="0"/>
            </a:endParaRPr>
          </a:p>
        </p:txBody>
      </p:sp>
      <p:cxnSp>
        <p:nvCxnSpPr>
          <p:cNvPr id="7" name="直线连接符 6"/>
          <p:cNvCxnSpPr/>
          <p:nvPr/>
        </p:nvCxnSpPr>
        <p:spPr>
          <a:xfrm flipV="1">
            <a:off x="4318000" y="4724400"/>
            <a:ext cx="1587298" cy="1244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曲线连接符 14"/>
          <p:cNvCxnSpPr>
            <a:endCxn id="19" idx="0"/>
          </p:cNvCxnSpPr>
          <p:nvPr/>
        </p:nvCxnSpPr>
        <p:spPr>
          <a:xfrm rot="10800000" flipV="1">
            <a:off x="3893753" y="1921930"/>
            <a:ext cx="1753514" cy="486445"/>
          </a:xfrm>
          <a:prstGeom prst="curvedConnector2">
            <a:avLst/>
          </a:prstGeom>
          <a:ln w="12700">
            <a:tailEnd type="triangle"/>
          </a:ln>
        </p:spPr>
        <p:style>
          <a:lnRef idx="1">
            <a:schemeClr val="dk1"/>
          </a:lnRef>
          <a:fillRef idx="0">
            <a:schemeClr val="dk1"/>
          </a:fillRef>
          <a:effectRef idx="0">
            <a:schemeClr val="dk1"/>
          </a:effectRef>
          <a:fontRef idx="minor">
            <a:schemeClr val="tx1"/>
          </a:fontRef>
        </p:style>
      </p:cxnSp>
      <p:sp>
        <p:nvSpPr>
          <p:cNvPr id="22" name="矩形 21"/>
          <p:cNvSpPr/>
          <p:nvPr/>
        </p:nvSpPr>
        <p:spPr>
          <a:xfrm>
            <a:off x="5905298" y="1729832"/>
            <a:ext cx="1976823" cy="369332"/>
          </a:xfrm>
          <a:prstGeom prst="rect">
            <a:avLst/>
          </a:prstGeom>
        </p:spPr>
        <p:txBody>
          <a:bodyPr wrap="none">
            <a:spAutoFit/>
          </a:bodyPr>
          <a:lstStyle/>
          <a:p>
            <a:r>
              <a:rPr lang="en-US" altLang="zh-CN" b="1" dirty="0">
                <a:solidFill>
                  <a:srgbClr val="FF0000"/>
                </a:solidFill>
                <a:latin typeface="Courier New" panose="02070309020205020404" pitchFamily="49" charset="0"/>
                <a:cs typeface="Courier New" panose="02070309020205020404" pitchFamily="49" charset="0"/>
              </a:rPr>
              <a:t>modulate</a:t>
            </a:r>
            <a:r>
              <a:rPr lang="zh-CN" altLang="en-US" b="1" dirty="0">
                <a:solidFill>
                  <a:srgbClr val="FF0000"/>
                </a:solidFill>
                <a:latin typeface="Courier New" panose="02070309020205020404" pitchFamily="49" charset="0"/>
                <a:cs typeface="Courier New" panose="02070309020205020404" pitchFamily="49" charset="0"/>
              </a:rPr>
              <a:t> </a:t>
            </a:r>
            <a:r>
              <a:rPr lang="en-US" altLang="zh-CN" b="1" dirty="0">
                <a:solidFill>
                  <a:srgbClr val="FF0000"/>
                </a:solidFill>
                <a:latin typeface="Courier New" panose="02070309020205020404" pitchFamily="49" charset="0"/>
                <a:cs typeface="Courier New" panose="02070309020205020404" pitchFamily="49" charset="0"/>
              </a:rPr>
              <a:t>f(N)</a:t>
            </a:r>
          </a:p>
        </p:txBody>
      </p:sp>
      <p:sp>
        <p:nvSpPr>
          <p:cNvPr id="23" name="椭圆 22"/>
          <p:cNvSpPr/>
          <p:nvPr/>
        </p:nvSpPr>
        <p:spPr>
          <a:xfrm>
            <a:off x="5693631" y="1833030"/>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2</a:t>
            </a:r>
            <a:endParaRPr kumimoji="1" lang="zh-CN" altLang="en-US" sz="1600" dirty="0">
              <a:latin typeface="Cambria" panose="02040503050406030204" pitchFamily="18" charset="0"/>
            </a:endParaRPr>
          </a:p>
        </p:txBody>
      </p:sp>
      <p:cxnSp>
        <p:nvCxnSpPr>
          <p:cNvPr id="24" name="直线连接符 23"/>
          <p:cNvCxnSpPr/>
          <p:nvPr/>
        </p:nvCxnSpPr>
        <p:spPr>
          <a:xfrm flipV="1">
            <a:off x="6193961" y="4724400"/>
            <a:ext cx="1587298" cy="1244600"/>
          </a:xfrm>
          <a:prstGeom prst="line">
            <a:avLst/>
          </a:prstGeom>
          <a:ln w="19050"/>
        </p:spPr>
        <p:style>
          <a:lnRef idx="1">
            <a:schemeClr val="dk1"/>
          </a:lnRef>
          <a:fillRef idx="0">
            <a:schemeClr val="dk1"/>
          </a:fillRef>
          <a:effectRef idx="0">
            <a:schemeClr val="dk1"/>
          </a:effectRef>
          <a:fontRef idx="minor">
            <a:schemeClr val="tx1"/>
          </a:fontRef>
        </p:style>
      </p:cxnSp>
      <p:sp>
        <p:nvSpPr>
          <p:cNvPr id="2" name="右大括号 1"/>
          <p:cNvSpPr/>
          <p:nvPr/>
        </p:nvSpPr>
        <p:spPr>
          <a:xfrm rot="5400000">
            <a:off x="2172109" y="4993138"/>
            <a:ext cx="194733" cy="1951724"/>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kumimoji="1" lang="zh-CN" altLang="en-US"/>
          </a:p>
        </p:txBody>
      </p:sp>
      <p:sp>
        <p:nvSpPr>
          <p:cNvPr id="21" name="矩形 20"/>
          <p:cNvSpPr/>
          <p:nvPr/>
        </p:nvSpPr>
        <p:spPr>
          <a:xfrm>
            <a:off x="963085" y="6066367"/>
            <a:ext cx="3079689" cy="369332"/>
          </a:xfrm>
          <a:prstGeom prst="rect">
            <a:avLst/>
          </a:prstGeom>
        </p:spPr>
        <p:txBody>
          <a:bodyPr wrap="none">
            <a:spAutoFit/>
          </a:bodyPr>
          <a:lstStyle/>
          <a:p>
            <a:r>
              <a:rPr lang="en-US" altLang="zh-CN" b="1" dirty="0">
                <a:solidFill>
                  <a:srgbClr val="FF0000"/>
                </a:solidFill>
                <a:latin typeface="Courier New" panose="02070309020205020404" pitchFamily="49" charset="0"/>
                <a:cs typeface="Courier New" panose="02070309020205020404" pitchFamily="49" charset="0"/>
              </a:rPr>
              <a:t>independent</a:t>
            </a:r>
            <a:r>
              <a:rPr lang="zh-CN" altLang="en-US" b="1" dirty="0">
                <a:solidFill>
                  <a:srgbClr val="FF0000"/>
                </a:solidFill>
                <a:latin typeface="Courier New" panose="02070309020205020404" pitchFamily="49" charset="0"/>
                <a:cs typeface="Courier New" panose="02070309020205020404" pitchFamily="49" charset="0"/>
              </a:rPr>
              <a:t> </a:t>
            </a:r>
            <a:r>
              <a:rPr lang="en-US" altLang="zh-CN" b="1" dirty="0">
                <a:solidFill>
                  <a:srgbClr val="FF0000"/>
                </a:solidFill>
                <a:latin typeface="Courier New" panose="02070309020205020404" pitchFamily="49" charset="0"/>
                <a:cs typeface="Courier New" panose="02070309020205020404" pitchFamily="49" charset="0"/>
              </a:rPr>
              <a:t>of</a:t>
            </a:r>
            <a:r>
              <a:rPr lang="zh-CN" altLang="en-US" b="1" dirty="0">
                <a:solidFill>
                  <a:srgbClr val="FF0000"/>
                </a:solidFill>
                <a:latin typeface="Courier New" panose="02070309020205020404" pitchFamily="49" charset="0"/>
                <a:cs typeface="Courier New" panose="02070309020205020404" pitchFamily="49" charset="0"/>
              </a:rPr>
              <a:t> </a:t>
            </a:r>
            <a:r>
              <a:rPr lang="en-US" altLang="zh-CN" b="1" dirty="0">
                <a:solidFill>
                  <a:srgbClr val="FF0000"/>
                </a:solidFill>
                <a:latin typeface="Courier New" panose="02070309020205020404" pitchFamily="49" charset="0"/>
                <a:cs typeface="Courier New" panose="02070309020205020404" pitchFamily="49" charset="0"/>
              </a:rPr>
              <a:t>secret</a:t>
            </a:r>
          </a:p>
        </p:txBody>
      </p:sp>
      <p:sp>
        <p:nvSpPr>
          <p:cNvPr id="25" name="椭圆 24"/>
          <p:cNvSpPr/>
          <p:nvPr/>
        </p:nvSpPr>
        <p:spPr>
          <a:xfrm>
            <a:off x="751418" y="6169565"/>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3</a:t>
            </a:r>
            <a:endParaRPr kumimoji="1" lang="zh-CN" altLang="en-US" sz="1600" dirty="0">
              <a:latin typeface="Cambria" panose="020405030504060302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554544" y="2004508"/>
            <a:ext cx="8752909" cy="2862322"/>
          </a:xfrm>
          <a:prstGeom prst="rect">
            <a:avLst/>
          </a:prstGeom>
          <a:noFill/>
        </p:spPr>
        <p:txBody>
          <a:bodyPr wrap="none" rtlCol="0">
            <a:spAutoFit/>
          </a:bodyPr>
          <a:lstStyle/>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Speculative execution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is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widely</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used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to</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speed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up</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execution</a:t>
            </a:r>
          </a:p>
          <a:p>
            <a:pPr marL="285750" indent="-285750">
              <a:spcBef>
                <a:spcPts val="575"/>
              </a:spcBef>
              <a:buFont typeface="Arial" panose="020B0604020202020204" pitchFamily="34" charset="0"/>
              <a:buChar char="•"/>
            </a:pPr>
            <a:endParaRPr lang="en-US" altLang="zh-CN" sz="2400" dirty="0">
              <a:latin typeface="Avenir Book" panose="02000503020000020003" pitchFamily="2" charset="0"/>
              <a:ea typeface="Cambria" panose="02040503050406030204" pitchFamily="18" charset="0"/>
            </a:endParaRPr>
          </a:p>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The mis-speculated instructions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are exploited</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to</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leak</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secrets</a:t>
            </a:r>
          </a:p>
          <a:p>
            <a:pPr marL="285750" indent="-285750">
              <a:spcBef>
                <a:spcPts val="575"/>
              </a:spcBef>
              <a:buFont typeface="Arial" panose="020B0604020202020204" pitchFamily="34" charset="0"/>
              <a:buChar char="•"/>
            </a:pPr>
            <a:endParaRPr lang="en-US" altLang="zh-CN" sz="2400" dirty="0">
              <a:latin typeface="Avenir Book" panose="02000503020000020003" pitchFamily="2" charset="0"/>
              <a:ea typeface="Cambria" panose="02040503050406030204" pitchFamily="18" charset="0"/>
            </a:endParaRPr>
          </a:p>
          <a:p>
            <a:pPr marL="285750" indent="-285750">
              <a:spcBef>
                <a:spcPts val="575"/>
              </a:spcBef>
              <a:buFont typeface="Arial" panose="020B0604020202020204" pitchFamily="34" charset="0"/>
              <a:buChar char="•"/>
            </a:pPr>
            <a:endParaRPr lang="en-US" altLang="zh-CN" sz="2400" dirty="0">
              <a:latin typeface="Avenir Book" panose="02000503020000020003" pitchFamily="2"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6" name="文本框 5"/>
          <p:cNvSpPr txBox="1"/>
          <p:nvPr/>
        </p:nvSpPr>
        <p:spPr>
          <a:xfrm>
            <a:off x="554544" y="1088960"/>
            <a:ext cx="9246469"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Background: Speculative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Execution</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Attacks</a:t>
            </a:r>
            <a:endParaRPr lang="zh-CN" altLang="en-US" sz="3600" b="1" dirty="0">
              <a:latin typeface="Avenir Book" panose="02000503020000020003" pitchFamily="2" charset="0"/>
            </a:endParaRPr>
          </a:p>
        </p:txBody>
      </p:sp>
      <p:pic>
        <p:nvPicPr>
          <p:cNvPr id="7" name="图片 6">
            <a:extLst>
              <a:ext uri="{FF2B5EF4-FFF2-40B4-BE49-F238E27FC236}">
                <a16:creationId xmlns:a16="http://schemas.microsoft.com/office/drawing/2014/main" id="{B8EFD809-FBDF-1148-A20B-2F2D1CF25C5B}"/>
              </a:ext>
            </a:extLst>
          </p:cNvPr>
          <p:cNvPicPr>
            <a:picLocks noChangeAspect="1"/>
          </p:cNvPicPr>
          <p:nvPr/>
        </p:nvPicPr>
        <p:blipFill>
          <a:blip r:embed="rId3"/>
          <a:stretch>
            <a:fillRect/>
          </a:stretch>
        </p:blipFill>
        <p:spPr>
          <a:xfrm>
            <a:off x="636118" y="3781972"/>
            <a:ext cx="4800600" cy="2461278"/>
          </a:xfrm>
          <a:prstGeom prst="rect">
            <a:avLst/>
          </a:prstGeom>
        </p:spPr>
      </p:pic>
      <p:sp>
        <p:nvSpPr>
          <p:cNvPr id="2" name="文本框 1">
            <a:extLst>
              <a:ext uri="{FF2B5EF4-FFF2-40B4-BE49-F238E27FC236}">
                <a16:creationId xmlns:a16="http://schemas.microsoft.com/office/drawing/2014/main" id="{E60B8251-9F1D-794D-B963-BEDFBAD9A5E9}"/>
              </a:ext>
            </a:extLst>
          </p:cNvPr>
          <p:cNvSpPr txBox="1"/>
          <p:nvPr/>
        </p:nvSpPr>
        <p:spPr>
          <a:xfrm>
            <a:off x="5350431" y="4699406"/>
            <a:ext cx="6792801" cy="1061829"/>
          </a:xfrm>
          <a:prstGeom prst="rect">
            <a:avLst/>
          </a:prstGeom>
          <a:noFill/>
        </p:spPr>
        <p:txBody>
          <a:bodyPr wrap="square" rtlCol="0">
            <a:spAutoFit/>
          </a:bodyPr>
          <a:lstStyle/>
          <a:p>
            <a:r>
              <a:rPr kumimoji="1" lang="en" altLang="zh-CN" sz="2100" dirty="0">
                <a:latin typeface="Avenir Book" panose="02000503020000020003" pitchFamily="2" charset="0"/>
              </a:rPr>
              <a:t>Paul Kocher</a:t>
            </a:r>
            <a:r>
              <a:rPr kumimoji="1" lang="zh-CN" altLang="en-US" sz="2100" dirty="0">
                <a:latin typeface="Avenir Book" panose="02000503020000020003" pitchFamily="2" charset="0"/>
              </a:rPr>
              <a:t> </a:t>
            </a:r>
            <a:r>
              <a:rPr kumimoji="1" lang="en-US" altLang="zh-CN" sz="2100" dirty="0">
                <a:latin typeface="Avenir Book" panose="02000503020000020003" pitchFamily="2" charset="0"/>
              </a:rPr>
              <a:t>et</a:t>
            </a:r>
            <a:r>
              <a:rPr kumimoji="1" lang="zh-CN" altLang="en-US" sz="2100" dirty="0">
                <a:latin typeface="Avenir Book" panose="02000503020000020003" pitchFamily="2" charset="0"/>
              </a:rPr>
              <a:t> </a:t>
            </a:r>
            <a:r>
              <a:rPr kumimoji="1" lang="en-US" altLang="zh-CN" sz="2100" dirty="0">
                <a:latin typeface="Avenir Book" panose="02000503020000020003" pitchFamily="2" charset="0"/>
              </a:rPr>
              <a:t>al.</a:t>
            </a:r>
            <a:r>
              <a:rPr kumimoji="1" lang="en" altLang="zh-CN" sz="2100" dirty="0">
                <a:latin typeface="Avenir Book" panose="02000503020000020003" pitchFamily="2" charset="0"/>
              </a:rPr>
              <a:t>, </a:t>
            </a:r>
          </a:p>
          <a:p>
            <a:r>
              <a:rPr kumimoji="1" lang="en" altLang="zh-CN" sz="2100" dirty="0" err="1">
                <a:latin typeface="Avenir Book" panose="02000503020000020003" pitchFamily="2" charset="0"/>
              </a:rPr>
              <a:t>Spectre</a:t>
            </a:r>
            <a:r>
              <a:rPr kumimoji="1" lang="en" altLang="zh-CN" sz="2100" dirty="0">
                <a:latin typeface="Avenir Book" panose="02000503020000020003" pitchFamily="2" charset="0"/>
              </a:rPr>
              <a:t> Attacks: Exploiting Speculative Execution </a:t>
            </a:r>
          </a:p>
          <a:p>
            <a:r>
              <a:rPr kumimoji="1" lang="en-US" altLang="zh-CN" sz="2100" dirty="0">
                <a:latin typeface="Avenir Book" panose="02000503020000020003" pitchFamily="2" charset="0"/>
              </a:rPr>
              <a:t>S&amp;P</a:t>
            </a:r>
            <a:r>
              <a:rPr kumimoji="1" lang="en" altLang="zh-CN" sz="2100" dirty="0">
                <a:latin typeface="Avenir Book" panose="02000503020000020003" pitchFamily="2" charset="0"/>
              </a:rPr>
              <a:t> </a:t>
            </a:r>
            <a:r>
              <a:rPr kumimoji="1" lang="zh-CN" altLang="en-US" sz="2100" dirty="0">
                <a:latin typeface="Avenir Book" panose="02000503020000020003" pitchFamily="2" charset="0"/>
              </a:rPr>
              <a:t> </a:t>
            </a:r>
            <a:r>
              <a:rPr kumimoji="1" lang="en-US" altLang="zh-CN" sz="2100" dirty="0">
                <a:latin typeface="Avenir Book" panose="02000503020000020003" pitchFamily="2" charset="0"/>
              </a:rPr>
              <a:t>2019</a:t>
            </a:r>
            <a:endParaRPr kumimoji="1" lang="en" altLang="zh-CN" sz="2100" dirty="0">
              <a:latin typeface="Avenir Book" panose="02000503020000020003" pitchFamily="2" charset="0"/>
            </a:endParaRPr>
          </a:p>
        </p:txBody>
      </p:sp>
    </p:spTree>
    <p:extLst>
      <p:ext uri="{BB962C8B-B14F-4D97-AF65-F5344CB8AC3E}">
        <p14:creationId xmlns:p14="http://schemas.microsoft.com/office/powerpoint/2010/main" val="59280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rPr>
              <a:t>Constant</a:t>
            </a:r>
            <a:r>
              <a:rPr lang="zh-CN" altLang="en-US" sz="3600" b="1" dirty="0">
                <a:latin typeface="Avenir Book" panose="02000503020000020003" pitchFamily="2" charset="0"/>
              </a:rPr>
              <a:t> </a:t>
            </a:r>
            <a:r>
              <a:rPr lang="en-US" altLang="zh-CN" sz="3600" b="1" dirty="0">
                <a:latin typeface="Avenir Book" panose="02000503020000020003" pitchFamily="2" charset="0"/>
              </a:rPr>
              <a:t>Branch</a:t>
            </a:r>
            <a:r>
              <a:rPr lang="zh-CN" altLang="en-US" sz="3600" b="1" dirty="0">
                <a:latin typeface="Avenir Book" panose="02000503020000020003" pitchFamily="2" charset="0"/>
              </a:rPr>
              <a:t> </a:t>
            </a:r>
            <a:r>
              <a:rPr lang="en-US" altLang="zh-CN" sz="3600" b="1" dirty="0">
                <a:latin typeface="Avenir Book" panose="02000503020000020003" pitchFamily="2" charset="0"/>
              </a:rPr>
              <a:t>Resolution</a:t>
            </a:r>
            <a:r>
              <a:rPr lang="zh-CN" altLang="en-US" sz="3600" b="1" dirty="0">
                <a:latin typeface="Avenir Book" panose="02000503020000020003" pitchFamily="2" charset="0"/>
              </a:rPr>
              <a:t> </a:t>
            </a:r>
            <a:r>
              <a:rPr lang="en-US" altLang="zh-CN" sz="3600" b="1" dirty="0">
                <a:latin typeface="Avenir Book" panose="02000503020000020003" pitchFamily="2" charset="0"/>
              </a:rPr>
              <a:t>Time</a:t>
            </a:r>
            <a:endParaRPr lang="zh-CN" altLang="en-US" sz="3600" b="1" dirty="0">
              <a:latin typeface="Avenir Book" panose="02000503020000020003" pitchFamily="2" charset="0"/>
            </a:endParaRPr>
          </a:p>
        </p:txBody>
      </p:sp>
      <p:pic>
        <p:nvPicPr>
          <p:cNvPr id="3" name="图片 2"/>
          <p:cNvPicPr>
            <a:picLocks noChangeAspect="1"/>
          </p:cNvPicPr>
          <p:nvPr/>
        </p:nvPicPr>
        <p:blipFill>
          <a:blip r:embed="rId3"/>
          <a:stretch>
            <a:fillRect/>
          </a:stretch>
        </p:blipFill>
        <p:spPr>
          <a:xfrm>
            <a:off x="554544" y="2410274"/>
            <a:ext cx="5417876" cy="3249038"/>
          </a:xfrm>
          <a:prstGeom prst="rect">
            <a:avLst/>
          </a:prstGeom>
        </p:spPr>
      </p:pic>
      <p:sp>
        <p:nvSpPr>
          <p:cNvPr id="9" name="文本框 8"/>
          <p:cNvSpPr txBox="1"/>
          <p:nvPr/>
        </p:nvSpPr>
        <p:spPr>
          <a:xfrm>
            <a:off x="2592574" y="5827407"/>
            <a:ext cx="1885453" cy="369332"/>
          </a:xfrm>
          <a:prstGeom prst="rect">
            <a:avLst/>
          </a:prstGeom>
          <a:noFill/>
        </p:spPr>
        <p:txBody>
          <a:bodyPr wrap="none" rtlCol="0" anchor="t">
            <a:spAutoFit/>
          </a:bodyPr>
          <a:lstStyle/>
          <a:p>
            <a:pPr algn="ctr"/>
            <a:r>
              <a:rPr kumimoji="1" lang="en-US" altLang="zh-CN" b="1" dirty="0">
                <a:solidFill>
                  <a:schemeClr val="accent2"/>
                </a:solidFill>
                <a:latin typeface="Avenir Book" panose="02000503020000020003" pitchFamily="2" charset="0"/>
                <a:sym typeface="+mn-ea"/>
              </a:rPr>
              <a:t>Simulator:</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gem5</a:t>
            </a:r>
          </a:p>
        </p:txBody>
      </p:sp>
      <p:pic>
        <p:nvPicPr>
          <p:cNvPr id="2" name="图片 1">
            <a:extLst>
              <a:ext uri="{FF2B5EF4-FFF2-40B4-BE49-F238E27FC236}">
                <a16:creationId xmlns:a16="http://schemas.microsoft.com/office/drawing/2014/main" id="{DEB8D80F-C579-714E-BBAD-88B0BF57BA0C}"/>
              </a:ext>
            </a:extLst>
          </p:cNvPr>
          <p:cNvPicPr>
            <a:picLocks noChangeAspect="1"/>
          </p:cNvPicPr>
          <p:nvPr/>
        </p:nvPicPr>
        <p:blipFill>
          <a:blip r:embed="rId4"/>
          <a:stretch>
            <a:fillRect/>
          </a:stretch>
        </p:blipFill>
        <p:spPr>
          <a:xfrm>
            <a:off x="6292499" y="2410274"/>
            <a:ext cx="5344957" cy="3249038"/>
          </a:xfrm>
          <a:prstGeom prst="rect">
            <a:avLst/>
          </a:prstGeom>
        </p:spPr>
      </p:pic>
      <p:sp>
        <p:nvSpPr>
          <p:cNvPr id="7" name="文本框 6">
            <a:extLst>
              <a:ext uri="{FF2B5EF4-FFF2-40B4-BE49-F238E27FC236}">
                <a16:creationId xmlns:a16="http://schemas.microsoft.com/office/drawing/2014/main" id="{89538BE6-B2E8-F843-B514-7D813C7BC4C9}"/>
              </a:ext>
            </a:extLst>
          </p:cNvPr>
          <p:cNvSpPr txBox="1"/>
          <p:nvPr/>
        </p:nvSpPr>
        <p:spPr>
          <a:xfrm>
            <a:off x="7511867" y="5827407"/>
            <a:ext cx="3521157" cy="369332"/>
          </a:xfrm>
          <a:prstGeom prst="rect">
            <a:avLst/>
          </a:prstGeom>
          <a:noFill/>
        </p:spPr>
        <p:txBody>
          <a:bodyPr wrap="none" rtlCol="0" anchor="t">
            <a:spAutoFit/>
          </a:bodyPr>
          <a:lstStyle/>
          <a:p>
            <a:pPr algn="ctr"/>
            <a:r>
              <a:rPr kumimoji="1" lang="en-US" altLang="zh-CN" b="1" dirty="0">
                <a:solidFill>
                  <a:schemeClr val="accent2"/>
                </a:solidFill>
                <a:latin typeface="Avenir Book" panose="02000503020000020003" pitchFamily="2" charset="0"/>
                <a:sym typeface="+mn-ea"/>
              </a:rPr>
              <a:t>Commercial</a:t>
            </a:r>
            <a:r>
              <a:rPr kumimoji="1" lang="zh-CN" altLang="en-US" b="1" dirty="0">
                <a:solidFill>
                  <a:schemeClr val="accent2"/>
                </a:solidFill>
                <a:latin typeface="Avenir Book" panose="02000503020000020003" pitchFamily="2" charset="0"/>
                <a:sym typeface="+mn-ea"/>
              </a:rPr>
              <a:t> </a:t>
            </a:r>
            <a:r>
              <a:rPr kumimoji="1" lang="en-US" altLang="zh-CN" b="1" dirty="0">
                <a:solidFill>
                  <a:schemeClr val="accent2"/>
                </a:solidFill>
                <a:latin typeface="Avenir Book" panose="02000503020000020003" pitchFamily="2" charset="0"/>
                <a:sym typeface="+mn-ea"/>
              </a:rPr>
              <a:t>CPU:</a:t>
            </a:r>
            <a:r>
              <a:rPr kumimoji="1" lang="zh-CN" altLang="en-US" b="1" dirty="0">
                <a:solidFill>
                  <a:schemeClr val="accent2"/>
                </a:solidFill>
                <a:latin typeface="Avenir Book" panose="02000503020000020003" pitchFamily="2" charset="0"/>
                <a:sym typeface="+mn-ea"/>
              </a:rPr>
              <a:t> </a:t>
            </a:r>
            <a:r>
              <a:rPr kumimoji="1" lang="en" altLang="zh-CN" b="1" dirty="0">
                <a:solidFill>
                  <a:schemeClr val="accent2"/>
                </a:solidFill>
                <a:latin typeface="Avenir Book" panose="02000503020000020003" pitchFamily="2" charset="0"/>
                <a:sym typeface="+mn-ea"/>
              </a:rPr>
              <a:t>Intel i7-8550U</a:t>
            </a:r>
            <a:endParaRPr kumimoji="1" lang="en-US" altLang="zh-CN" b="1" dirty="0">
              <a:solidFill>
                <a:schemeClr val="accent2"/>
              </a:solidFill>
              <a:latin typeface="Avenir Book" panose="02000503020000020003" pitchFamily="2" charset="0"/>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Design</a:t>
            </a:r>
            <a:endParaRPr lang="zh-CN" altLang="en-US" sz="3600" b="1" dirty="0">
              <a:latin typeface="Avenir Book" panose="02000503020000020003" pitchFamily="2" charset="0"/>
            </a:endParaRPr>
          </a:p>
        </p:txBody>
      </p:sp>
      <p:pic>
        <p:nvPicPr>
          <p:cNvPr id="8" name="图片 7"/>
          <p:cNvPicPr>
            <a:picLocks noChangeAspect="1"/>
          </p:cNvPicPr>
          <p:nvPr/>
        </p:nvPicPr>
        <p:blipFill>
          <a:blip r:embed="rId3"/>
          <a:stretch>
            <a:fillRect/>
          </a:stretch>
        </p:blipFill>
        <p:spPr>
          <a:xfrm>
            <a:off x="2349500" y="1917700"/>
            <a:ext cx="7493000" cy="4699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err="1">
                <a:latin typeface="Avenir Book" panose="02000503020000020003" pitchFamily="2" charset="0"/>
              </a:rPr>
              <a:t>unXpec</a:t>
            </a:r>
            <a:r>
              <a:rPr lang="en-US" altLang="zh-CN" sz="3600" b="1" dirty="0">
                <a:latin typeface="Avenir Book" panose="02000503020000020003" pitchFamily="2" charset="0"/>
              </a:rPr>
              <a:t>:</a:t>
            </a:r>
            <a:r>
              <a:rPr lang="zh-CN" altLang="en-US" sz="3600" b="1" dirty="0">
                <a:latin typeface="Avenir Book" panose="02000503020000020003" pitchFamily="2" charset="0"/>
              </a:rPr>
              <a:t> </a:t>
            </a:r>
            <a:r>
              <a:rPr lang="en-US" altLang="zh-CN" sz="3600" b="1" dirty="0">
                <a:latin typeface="Avenir Book" panose="02000503020000020003" pitchFamily="2" charset="0"/>
              </a:rPr>
              <a:t>Optimization</a:t>
            </a:r>
            <a:endParaRPr lang="zh-CN" altLang="en-US" sz="3600" b="1" dirty="0">
              <a:latin typeface="Avenir Book" panose="02000503020000020003" pitchFamily="2" charset="0"/>
            </a:endParaRPr>
          </a:p>
        </p:txBody>
      </p:sp>
      <p:sp>
        <p:nvSpPr>
          <p:cNvPr id="15" name="文本框 14"/>
          <p:cNvSpPr txBox="1"/>
          <p:nvPr/>
        </p:nvSpPr>
        <p:spPr>
          <a:xfrm>
            <a:off x="629920" y="2133600"/>
            <a:ext cx="10744957" cy="1646605"/>
          </a:xfrm>
          <a:prstGeom prst="rect">
            <a:avLst/>
          </a:prstGeom>
          <a:noFill/>
        </p:spPr>
        <p:txBody>
          <a:bodyPr wrap="squar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In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preparation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stage,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prime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cache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sets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where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P[64</a:t>
            </a:r>
            <a:r>
              <a:rPr lang="zh-CN" altLang="en-US" sz="2400" dirty="0">
                <a:latin typeface="Avenir Book" panose="02000503020000020003" pitchFamily="2" charset="0"/>
                <a:ea typeface="Cambria" panose="02040503050406030204" pitchFamily="18" charset="0"/>
              </a:rPr>
              <a:t> * </a:t>
            </a:r>
            <a:r>
              <a:rPr lang="en-US" altLang="zh-CN" sz="2400" dirty="0">
                <a:latin typeface="Avenir Book" panose="02000503020000020003" pitchFamily="2" charset="0"/>
                <a:ea typeface="Cambria" panose="02040503050406030204" pitchFamily="18" charset="0"/>
              </a:rPr>
              <a:t>1]…P[64</a:t>
            </a:r>
            <a:r>
              <a:rPr lang="zh-CN" altLang="en-US" sz="2400" dirty="0">
                <a:latin typeface="Avenir Book" panose="02000503020000020003" pitchFamily="2" charset="0"/>
                <a:ea typeface="Cambria" panose="02040503050406030204" pitchFamily="18" charset="0"/>
              </a:rPr>
              <a:t> * </a:t>
            </a:r>
            <a:r>
              <a:rPr lang="en-US" altLang="zh-CN" sz="2400" dirty="0">
                <a:latin typeface="Avenir Book" panose="02000503020000020003" pitchFamily="2" charset="0"/>
                <a:ea typeface="Cambria" panose="02040503050406030204" pitchFamily="18" charset="0"/>
              </a:rPr>
              <a:t>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locate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in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L1</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cache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with</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eviction</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set</a:t>
            </a:r>
          </a:p>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Increase timing difference to L1 restoration + L1 &amp; L2 invalidation</a:t>
            </a:r>
          </a:p>
          <a:p>
            <a:endParaRPr lang="en-US" altLang="zh-CN" sz="2400" dirty="0">
              <a:latin typeface="Cambria" panose="02040503050406030204" pitchFamily="18" charset="0"/>
              <a:ea typeface="Cambria" panose="02040503050406030204" pitchFamily="18" charset="0"/>
            </a:endParaRPr>
          </a:p>
        </p:txBody>
      </p:sp>
      <p:pic>
        <p:nvPicPr>
          <p:cNvPr id="3" name="图片 2"/>
          <p:cNvPicPr>
            <a:picLocks noChangeAspect="1"/>
          </p:cNvPicPr>
          <p:nvPr/>
        </p:nvPicPr>
        <p:blipFill>
          <a:blip r:embed="rId3"/>
          <a:stretch>
            <a:fillRect/>
          </a:stretch>
        </p:blipFill>
        <p:spPr>
          <a:xfrm>
            <a:off x="1024387" y="3522641"/>
            <a:ext cx="7493000" cy="30226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6404102" y="2728419"/>
            <a:ext cx="5318488" cy="2302940"/>
          </a:xfrm>
          <a:prstGeom prst="rect">
            <a:avLst/>
          </a:prstGeom>
        </p:spPr>
      </p:pic>
      <p:sp>
        <p:nvSpPr>
          <p:cNvPr id="6" name="文本框 5"/>
          <p:cNvSpPr txBox="1"/>
          <p:nvPr/>
        </p:nvSpPr>
        <p:spPr>
          <a:xfrm>
            <a:off x="554544" y="1088960"/>
            <a:ext cx="9891131" cy="646331"/>
          </a:xfrm>
          <a:prstGeom prst="rect">
            <a:avLst/>
          </a:prstGeom>
          <a:noFill/>
        </p:spPr>
        <p:txBody>
          <a:bodyPr wrap="square" lIns="91440" tIns="45720" rIns="91440" bIns="45720" anchor="t">
            <a:spAutoFit/>
          </a:bodyPr>
          <a:lstStyle/>
          <a:p>
            <a:r>
              <a:rPr lang="en-US" altLang="zh-CN" sz="3600" b="1" dirty="0" err="1">
                <a:latin typeface="Avenir Book" panose="02000503020000020003" pitchFamily="2" charset="0"/>
                <a:ea typeface="等线" panose="02010600030101010101" charset="-122"/>
              </a:rPr>
              <a:t>unXpec</a:t>
            </a:r>
            <a:r>
              <a:rPr lang="en-US" altLang="zh-CN" sz="3600" b="1" dirty="0">
                <a:latin typeface="Avenir Book" panose="02000503020000020003" pitchFamily="2" charset="0"/>
                <a:ea typeface="等线" panose="02010600030101010101" charset="-122"/>
              </a:rPr>
              <a:t>:</a:t>
            </a:r>
            <a:r>
              <a:rPr lang="zh-CN" altLang="en-US" sz="3600" b="1" dirty="0">
                <a:latin typeface="Avenir Book" panose="02000503020000020003" pitchFamily="2" charset="0"/>
                <a:ea typeface="等线" panose="02010600030101010101" charset="-122"/>
              </a:rPr>
              <a:t> </a:t>
            </a:r>
            <a:r>
              <a:rPr lang="en-US" altLang="zh-CN" sz="3600" b="1" dirty="0">
                <a:latin typeface="Avenir Book" panose="02000503020000020003" pitchFamily="2" charset="0"/>
                <a:ea typeface="等线" panose="02010600030101010101" charset="-122"/>
              </a:rPr>
              <a:t>Evaluation – Timing Difference</a:t>
            </a:r>
            <a:endParaRPr lang="zh-CN" altLang="en-US" sz="3600" b="1" dirty="0">
              <a:latin typeface="Avenir Book" panose="02000503020000020003" pitchFamily="2" charset="0"/>
            </a:endParaRPr>
          </a:p>
        </p:txBody>
      </p:sp>
      <p:sp>
        <p:nvSpPr>
          <p:cNvPr id="7" name="文本框 6"/>
          <p:cNvSpPr txBox="1"/>
          <p:nvPr/>
        </p:nvSpPr>
        <p:spPr>
          <a:xfrm>
            <a:off x="1786596" y="5425572"/>
            <a:ext cx="3161327" cy="369332"/>
          </a:xfrm>
          <a:prstGeom prst="rect">
            <a:avLst/>
          </a:prstGeom>
          <a:noFill/>
        </p:spPr>
        <p:txBody>
          <a:bodyPr wrap="square" lIns="91440" tIns="45720" rIns="91440" bIns="45720" rtlCol="0" anchor="t">
            <a:spAutoFit/>
          </a:bodyPr>
          <a:lstStyle/>
          <a:p>
            <a:pPr algn="ctr"/>
            <a:r>
              <a:rPr lang="en-US" altLang="zh-CN" dirty="0">
                <a:latin typeface="Avenir Book" panose="02000503020000020003" pitchFamily="2" charset="0"/>
                <a:ea typeface="Cambria" panose="02040503050406030204"/>
              </a:rPr>
              <a:t>Primary Version –</a:t>
            </a:r>
            <a:r>
              <a:rPr lang="en-US" altLang="zh-CN" dirty="0">
                <a:solidFill>
                  <a:srgbClr val="FF0000"/>
                </a:solidFill>
                <a:latin typeface="Avenir Book" panose="02000503020000020003" pitchFamily="2" charset="0"/>
                <a:ea typeface="Cambria" panose="02040503050406030204"/>
              </a:rPr>
              <a:t> 22 cycles</a:t>
            </a:r>
            <a:endParaRPr lang="zh-CN" dirty="0">
              <a:solidFill>
                <a:srgbClr val="FF0000"/>
              </a:solidFill>
              <a:latin typeface="Avenir Book" panose="02000503020000020003" pitchFamily="2" charset="0"/>
              <a:ea typeface="等线" panose="02010600030101010101" charset="-122"/>
            </a:endParaRPr>
          </a:p>
        </p:txBody>
      </p:sp>
      <p:sp>
        <p:nvSpPr>
          <p:cNvPr id="18" name="文本框 17"/>
          <p:cNvSpPr txBox="1"/>
          <p:nvPr/>
        </p:nvSpPr>
        <p:spPr>
          <a:xfrm>
            <a:off x="7483986" y="5425572"/>
            <a:ext cx="3285960" cy="369332"/>
          </a:xfrm>
          <a:prstGeom prst="rect">
            <a:avLst/>
          </a:prstGeom>
          <a:noFill/>
        </p:spPr>
        <p:txBody>
          <a:bodyPr wrap="square" lIns="91440" tIns="45720" rIns="91440" bIns="45720" rtlCol="0" anchor="t">
            <a:spAutoFit/>
          </a:bodyPr>
          <a:lstStyle/>
          <a:p>
            <a:pPr algn="ctr"/>
            <a:r>
              <a:rPr lang="en-US" altLang="zh-CN" dirty="0">
                <a:latin typeface="Avenir Book" panose="02000503020000020003" pitchFamily="2" charset="0"/>
                <a:ea typeface="Cambria" panose="02040503050406030204"/>
              </a:rPr>
              <a:t>Using Eviction Sets – </a:t>
            </a:r>
            <a:r>
              <a:rPr lang="en-US" altLang="zh-CN" dirty="0">
                <a:solidFill>
                  <a:srgbClr val="FF0000"/>
                </a:solidFill>
                <a:latin typeface="Avenir Book" panose="02000503020000020003" pitchFamily="2" charset="0"/>
                <a:ea typeface="Cambria" panose="02040503050406030204"/>
              </a:rPr>
              <a:t>32 cycles</a:t>
            </a:r>
            <a:endParaRPr lang="zh-CN" dirty="0">
              <a:solidFill>
                <a:srgbClr val="FF0000"/>
              </a:solidFill>
              <a:latin typeface="Avenir Book" panose="02000503020000020003" pitchFamily="2" charset="0"/>
              <a:ea typeface="等线" panose="02010600030101010101" charset="-122"/>
            </a:endParaRPr>
          </a:p>
        </p:txBody>
      </p:sp>
      <p:cxnSp>
        <p:nvCxnSpPr>
          <p:cNvPr id="25" name="直接箭头连接符 24"/>
          <p:cNvCxnSpPr/>
          <p:nvPr/>
        </p:nvCxnSpPr>
        <p:spPr>
          <a:xfrm>
            <a:off x="8622989" y="2373396"/>
            <a:ext cx="12373" cy="2884467"/>
          </a:xfrm>
          <a:prstGeom prst="straightConnector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9820652" y="2363849"/>
            <a:ext cx="16183" cy="2893071"/>
          </a:xfrm>
          <a:prstGeom prst="straightConnector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4"/>
          <a:stretch>
            <a:fillRect/>
          </a:stretch>
        </p:blipFill>
        <p:spPr>
          <a:xfrm>
            <a:off x="469410" y="2728419"/>
            <a:ext cx="5313074" cy="2331512"/>
          </a:xfrm>
          <a:prstGeom prst="rect">
            <a:avLst/>
          </a:prstGeom>
        </p:spPr>
      </p:pic>
      <p:cxnSp>
        <p:nvCxnSpPr>
          <p:cNvPr id="19" name="直接箭头连接符 18"/>
          <p:cNvCxnSpPr/>
          <p:nvPr/>
        </p:nvCxnSpPr>
        <p:spPr>
          <a:xfrm flipH="1">
            <a:off x="2628558" y="2375409"/>
            <a:ext cx="8561" cy="2885322"/>
          </a:xfrm>
          <a:prstGeom prst="straightConnector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H="1">
            <a:off x="3459715" y="2366847"/>
            <a:ext cx="8561" cy="2885322"/>
          </a:xfrm>
          <a:prstGeom prst="straightConnector1">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lIns="91440" tIns="45720" rIns="91440" bIns="45720" anchor="t">
            <a:spAutoFit/>
          </a:bodyPr>
          <a:lstStyle/>
          <a:p>
            <a:r>
              <a:rPr lang="en-US" altLang="zh-CN" sz="3600" b="1" dirty="0" err="1">
                <a:latin typeface="Avenir Book" panose="02000503020000020003" pitchFamily="2" charset="0"/>
                <a:ea typeface="等线" panose="02010600030101010101" charset="-122"/>
              </a:rPr>
              <a:t>unXpec</a:t>
            </a:r>
            <a:r>
              <a:rPr lang="en-US" altLang="zh-CN" sz="3600" b="1" dirty="0">
                <a:latin typeface="Avenir Book" panose="02000503020000020003" pitchFamily="2" charset="0"/>
                <a:ea typeface="等线" panose="02010600030101010101" charset="-122"/>
              </a:rPr>
              <a:t>:</a:t>
            </a:r>
            <a:r>
              <a:rPr lang="zh-CN" altLang="en-US" sz="3600" b="1" dirty="0">
                <a:latin typeface="Avenir Book" panose="02000503020000020003" pitchFamily="2" charset="0"/>
                <a:ea typeface="等线" panose="02010600030101010101" charset="-122"/>
              </a:rPr>
              <a:t> </a:t>
            </a:r>
            <a:r>
              <a:rPr lang="en-US" altLang="zh-CN" sz="3600" b="1" dirty="0">
                <a:latin typeface="Avenir Book" panose="02000503020000020003" pitchFamily="2" charset="0"/>
                <a:ea typeface="等线" panose="02010600030101010101" charset="-122"/>
              </a:rPr>
              <a:t>Evaluation – Secret Leakage</a:t>
            </a:r>
            <a:endParaRPr lang="zh-CN" altLang="en-US" sz="3600" b="1" dirty="0">
              <a:latin typeface="Avenir Book" panose="02000503020000020003" pitchFamily="2" charset="0"/>
            </a:endParaRPr>
          </a:p>
        </p:txBody>
      </p:sp>
      <p:pic>
        <p:nvPicPr>
          <p:cNvPr id="3" name="图片 2"/>
          <p:cNvPicPr>
            <a:picLocks/>
          </p:cNvPicPr>
          <p:nvPr/>
        </p:nvPicPr>
        <p:blipFill>
          <a:blip r:embed="rId3"/>
          <a:stretch>
            <a:fillRect/>
          </a:stretch>
        </p:blipFill>
        <p:spPr>
          <a:xfrm>
            <a:off x="182886" y="1843199"/>
            <a:ext cx="11705959" cy="4694400"/>
          </a:xfrm>
          <a:prstGeom prst="rect">
            <a:avLst/>
          </a:prstGeom>
        </p:spPr>
      </p:pic>
      <p:cxnSp>
        <p:nvCxnSpPr>
          <p:cNvPr id="4" name="Straight Connector 3">
            <a:extLst>
              <a:ext uri="{FF2B5EF4-FFF2-40B4-BE49-F238E27FC236}">
                <a16:creationId xmlns:a16="http://schemas.microsoft.com/office/drawing/2014/main" id="{F51D5682-7D63-9E49-B827-34A8A9423117}"/>
              </a:ext>
            </a:extLst>
          </p:cNvPr>
          <p:cNvCxnSpPr/>
          <p:nvPr/>
        </p:nvCxnSpPr>
        <p:spPr>
          <a:xfrm>
            <a:off x="9692640" y="6059424"/>
            <a:ext cx="267004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lIns="91440" tIns="45720" rIns="91440" bIns="45720" anchor="t">
            <a:spAutoFit/>
          </a:bodyPr>
          <a:lstStyle/>
          <a:p>
            <a:r>
              <a:rPr lang="en-US" altLang="zh-CN" sz="3600" b="1" dirty="0" err="1">
                <a:latin typeface="Avenir Book" panose="02000503020000020003" pitchFamily="2" charset="0"/>
                <a:ea typeface="等线" panose="02010600030101010101" charset="-122"/>
              </a:rPr>
              <a:t>unXpec</a:t>
            </a:r>
            <a:r>
              <a:rPr lang="en-US" altLang="zh-CN" sz="3600" b="1" dirty="0">
                <a:latin typeface="Avenir Book" panose="02000503020000020003" pitchFamily="2" charset="0"/>
                <a:ea typeface="等线" panose="02010600030101010101" charset="-122"/>
              </a:rPr>
              <a:t>:</a:t>
            </a:r>
            <a:r>
              <a:rPr lang="zh-CN" altLang="en-US" sz="3600" b="1" dirty="0">
                <a:latin typeface="Avenir Book" panose="02000503020000020003" pitchFamily="2" charset="0"/>
                <a:ea typeface="等线" panose="02010600030101010101" charset="-122"/>
              </a:rPr>
              <a:t> </a:t>
            </a:r>
            <a:r>
              <a:rPr lang="en-US" altLang="zh-CN" sz="3600" b="1" dirty="0">
                <a:latin typeface="Avenir Book" panose="02000503020000020003" pitchFamily="2" charset="0"/>
                <a:ea typeface="等线" panose="02010600030101010101" charset="-122"/>
              </a:rPr>
              <a:t>Evaluation – Secret Leakage</a:t>
            </a:r>
            <a:endParaRPr lang="zh-CN" altLang="en-US" sz="3600" b="1" dirty="0">
              <a:latin typeface="Avenir Book" panose="02000503020000020003" pitchFamily="2" charset="0"/>
            </a:endParaRPr>
          </a:p>
        </p:txBody>
      </p:sp>
      <p:pic>
        <p:nvPicPr>
          <p:cNvPr id="2" name="图片 1"/>
          <p:cNvPicPr>
            <a:picLocks noChangeAspect="1"/>
          </p:cNvPicPr>
          <p:nvPr/>
        </p:nvPicPr>
        <p:blipFill>
          <a:blip r:embed="rId3"/>
          <a:stretch>
            <a:fillRect/>
          </a:stretch>
        </p:blipFill>
        <p:spPr>
          <a:xfrm>
            <a:off x="280416" y="1828803"/>
            <a:ext cx="11591034" cy="473048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lIns="91440" tIns="45720" rIns="91440" bIns="45720" anchor="t">
            <a:spAutoFit/>
          </a:bodyPr>
          <a:lstStyle/>
          <a:p>
            <a:r>
              <a:rPr lang="en-US" altLang="zh-CN" sz="3600" b="1" dirty="0" err="1">
                <a:latin typeface="Avenir Book" panose="02000503020000020003" pitchFamily="2" charset="0"/>
                <a:ea typeface="等线" panose="02010600030101010101" charset="-122"/>
              </a:rPr>
              <a:t>unXpec</a:t>
            </a:r>
            <a:r>
              <a:rPr lang="en-US" altLang="zh-CN" sz="3600" b="1" dirty="0">
                <a:latin typeface="Avenir Book" panose="02000503020000020003" pitchFamily="2" charset="0"/>
                <a:ea typeface="等线" panose="02010600030101010101" charset="-122"/>
              </a:rPr>
              <a:t>:</a:t>
            </a:r>
            <a:r>
              <a:rPr lang="zh-CN" altLang="en-US" sz="3600" b="1" dirty="0">
                <a:latin typeface="Avenir Book" panose="02000503020000020003" pitchFamily="2" charset="0"/>
                <a:ea typeface="等线" panose="02010600030101010101" charset="-122"/>
              </a:rPr>
              <a:t> </a:t>
            </a:r>
            <a:r>
              <a:rPr lang="en-US" altLang="zh-CN" sz="3600" b="1" dirty="0">
                <a:latin typeface="Avenir Book" panose="02000503020000020003" pitchFamily="2" charset="0"/>
                <a:ea typeface="等线" panose="02010600030101010101" charset="-122"/>
              </a:rPr>
              <a:t>Evaluation – Potential</a:t>
            </a:r>
            <a:r>
              <a:rPr lang="zh-CN" altLang="en-US" sz="3600" b="1" dirty="0">
                <a:latin typeface="Avenir Book" panose="02000503020000020003" pitchFamily="2" charset="0"/>
                <a:ea typeface="等线" panose="02010600030101010101" charset="-122"/>
              </a:rPr>
              <a:t> </a:t>
            </a:r>
            <a:r>
              <a:rPr lang="en-US" altLang="zh-CN" sz="3600" b="1" dirty="0">
                <a:latin typeface="Avenir Book" panose="02000503020000020003" pitchFamily="2" charset="0"/>
                <a:ea typeface="等线" panose="02010600030101010101" charset="-122"/>
              </a:rPr>
              <a:t>Mitigation</a:t>
            </a:r>
            <a:endParaRPr lang="zh-CN" altLang="en-US" sz="3600" b="1" dirty="0">
              <a:latin typeface="Avenir Book" panose="02000503020000020003" pitchFamily="2" charset="0"/>
            </a:endParaRPr>
          </a:p>
        </p:txBody>
      </p:sp>
      <p:pic>
        <p:nvPicPr>
          <p:cNvPr id="3" name="图片 2"/>
          <p:cNvPicPr>
            <a:picLocks noChangeAspect="1"/>
          </p:cNvPicPr>
          <p:nvPr/>
        </p:nvPicPr>
        <p:blipFill>
          <a:blip r:embed="rId3"/>
          <a:stretch>
            <a:fillRect/>
          </a:stretch>
        </p:blipFill>
        <p:spPr>
          <a:xfrm>
            <a:off x="304800" y="3035123"/>
            <a:ext cx="11582400" cy="3193540"/>
          </a:xfrm>
          <a:prstGeom prst="rect">
            <a:avLst/>
          </a:prstGeom>
        </p:spPr>
      </p:pic>
      <p:sp>
        <p:nvSpPr>
          <p:cNvPr id="5" name="文本框 4"/>
          <p:cNvSpPr txBox="1"/>
          <p:nvPr/>
        </p:nvSpPr>
        <p:spPr>
          <a:xfrm>
            <a:off x="629920" y="2133600"/>
            <a:ext cx="9697078" cy="461665"/>
          </a:xfrm>
          <a:prstGeom prst="rect">
            <a:avLst/>
          </a:prstGeom>
          <a:noFill/>
        </p:spPr>
        <p:txBody>
          <a:bodyPr wrap="none" rtlCol="0">
            <a:spAutoFit/>
          </a:bodyPr>
          <a:lstStyle/>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Simply</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enforcing</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constant-time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rollback</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incurs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significant</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overhead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lIns="91440" tIns="45720" rIns="91440" bIns="45720" anchor="t">
            <a:spAutoFit/>
          </a:bodyPr>
          <a:lstStyle/>
          <a:p>
            <a:r>
              <a:rPr lang="en-US" altLang="zh-CN" sz="3600" b="1" dirty="0">
                <a:latin typeface="Avenir Book" panose="02000503020000020003" pitchFamily="2" charset="0"/>
                <a:ea typeface="等线" panose="02010600030101010101" charset="-122"/>
              </a:rPr>
              <a:t>Conclusion</a:t>
            </a:r>
            <a:endParaRPr lang="zh-CN" altLang="en-US" sz="3600" b="1" dirty="0">
              <a:latin typeface="Avenir Book" panose="02000503020000020003" pitchFamily="2" charset="0"/>
            </a:endParaRPr>
          </a:p>
        </p:txBody>
      </p:sp>
      <p:sp>
        <p:nvSpPr>
          <p:cNvPr id="5" name="文本框 4"/>
          <p:cNvSpPr txBox="1"/>
          <p:nvPr/>
        </p:nvSpPr>
        <p:spPr>
          <a:xfrm>
            <a:off x="629920" y="2133600"/>
            <a:ext cx="11728275" cy="2693045"/>
          </a:xfrm>
          <a:prstGeom prst="rect">
            <a:avLst/>
          </a:prstGeom>
          <a:noFill/>
        </p:spPr>
        <p:txBody>
          <a:bodyPr wrap="none" rtlCol="0">
            <a:spAutoFit/>
          </a:bodyPr>
          <a:lstStyle/>
          <a:p>
            <a:pPr marL="342900" indent="-342900">
              <a:spcBef>
                <a:spcPts val="575"/>
              </a:spcBef>
              <a:buFont typeface="Arial" panose="020B0604020202020204" pitchFamily="34" charset="0"/>
              <a:buChar char="•"/>
            </a:pPr>
            <a:r>
              <a:rPr lang="en-US" altLang="zh-CN" sz="2400" dirty="0" err="1">
                <a:latin typeface="Avenir Book" panose="02000503020000020003" pitchFamily="2" charset="0"/>
                <a:ea typeface="Cambria" panose="02040503050406030204" pitchFamily="18" charset="0"/>
              </a:rPr>
              <a:t>unXpec</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is</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the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first</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attack</a:t>
            </a:r>
            <a:r>
              <a:rPr lang="zh-CN" altLang="en-US" sz="2400" dirty="0">
                <a:latin typeface="Avenir Book" panose="02000503020000020003" pitchFamily="2" charset="0"/>
                <a:ea typeface="Cambria" panose="02040503050406030204" pitchFamily="18" charset="0"/>
              </a:rPr>
              <a:t> </a:t>
            </a:r>
            <a:r>
              <a:rPr lang="en-GB" altLang="zh-CN" sz="2400" dirty="0">
                <a:latin typeface="Avenir Book" panose="02000503020000020003" pitchFamily="2" charset="0"/>
                <a:ea typeface="Cambria" panose="02040503050406030204" pitchFamily="18" charset="0"/>
              </a:rPr>
              <a:t>against Undo-based safe speculation</a:t>
            </a:r>
          </a:p>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C</a:t>
            </a:r>
            <a:r>
              <a:rPr lang="en" altLang="zh-CN" sz="2400" dirty="0" err="1">
                <a:latin typeface="Avenir Book" panose="02000503020000020003" pitchFamily="2" charset="0"/>
                <a:ea typeface="Cambria" panose="02040503050406030204" pitchFamily="18" charset="0"/>
              </a:rPr>
              <a:t>alls</a:t>
            </a:r>
            <a:r>
              <a:rPr lang="en" altLang="zh-CN" sz="2400" dirty="0">
                <a:latin typeface="Avenir Book" panose="02000503020000020003" pitchFamily="2" charset="0"/>
                <a:ea typeface="Cambria" panose="02040503050406030204" pitchFamily="18" charset="0"/>
              </a:rPr>
              <a:t> for either </a:t>
            </a:r>
            <a:r>
              <a:rPr lang="en-US" altLang="zh-CN" sz="2400" dirty="0">
                <a:latin typeface="Avenir Book" panose="02000503020000020003" pitchFamily="2" charset="0"/>
                <a:ea typeface="Cambria" panose="02040503050406030204" pitchFamily="18" charset="0"/>
              </a:rPr>
              <a:t>a more efficient countermeasure or </a:t>
            </a:r>
            <a:r>
              <a:rPr lang="en" altLang="zh-CN" sz="2400" dirty="0">
                <a:latin typeface="Avenir Book" panose="02000503020000020003" pitchFamily="2" charset="0"/>
                <a:ea typeface="Cambria" panose="02040503050406030204" pitchFamily="18" charset="0"/>
              </a:rPr>
              <a:t>a more robust safe </a:t>
            </a:r>
            <a:r>
              <a:rPr lang="en-US" altLang="zh-CN" sz="2400" dirty="0">
                <a:latin typeface="Avenir Book" panose="02000503020000020003" pitchFamily="2" charset="0"/>
                <a:ea typeface="Cambria" panose="02040503050406030204" pitchFamily="18" charset="0"/>
              </a:rPr>
              <a:t>speculation </a:t>
            </a:r>
          </a:p>
          <a:p>
            <a:pPr marL="342900" indent="-342900">
              <a:spcBef>
                <a:spcPts val="575"/>
              </a:spcBef>
              <a:buFont typeface="Arial" panose="020B0604020202020204" pitchFamily="34" charset="0"/>
              <a:buChar char="•"/>
            </a:pPr>
            <a:endParaRPr lang="en-GB" altLang="zh-CN" sz="2400" dirty="0">
              <a:latin typeface="Avenir Book" panose="02000503020000020003" pitchFamily="2" charset="0"/>
              <a:ea typeface="Cambria" panose="02040503050406030204" pitchFamily="18" charset="0"/>
            </a:endParaRPr>
          </a:p>
          <a:p>
            <a:pPr marL="342900"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We publish </a:t>
            </a:r>
            <a:r>
              <a:rPr lang="en-US" altLang="zh-CN" sz="2400" dirty="0" err="1">
                <a:latin typeface="Avenir Book" panose="02000503020000020003" pitchFamily="2" charset="0"/>
                <a:ea typeface="Cambria" panose="02040503050406030204" pitchFamily="18" charset="0"/>
              </a:rPr>
              <a:t>unXpec</a:t>
            </a:r>
            <a:r>
              <a:rPr lang="en-US" altLang="zh-CN" sz="2400" dirty="0">
                <a:latin typeface="Avenir Book" panose="02000503020000020003" pitchFamily="2" charset="0"/>
                <a:ea typeface="Cambria" panose="02040503050406030204" pitchFamily="18" charset="0"/>
              </a:rPr>
              <a:t> artifact as well as guidelines for result reproduction:</a:t>
            </a:r>
          </a:p>
          <a:p>
            <a:pPr marL="800100" lvl="1"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https://</a:t>
            </a:r>
            <a:r>
              <a:rPr lang="en-US" altLang="zh-CN" sz="2400" dirty="0" err="1">
                <a:latin typeface="Avenir Book" panose="02000503020000020003" pitchFamily="2" charset="0"/>
                <a:ea typeface="Cambria" panose="02040503050406030204" pitchFamily="18" charset="0"/>
              </a:rPr>
              <a:t>doi.org</a:t>
            </a:r>
            <a:r>
              <a:rPr lang="en-US" altLang="zh-CN" sz="2400" dirty="0">
                <a:latin typeface="Avenir Book" panose="02000503020000020003" pitchFamily="2" charset="0"/>
                <a:ea typeface="Cambria" panose="02040503050406030204" pitchFamily="18" charset="0"/>
              </a:rPr>
              <a:t>/10.5281/zenodo.5771649 (Artifact Appendix)</a:t>
            </a:r>
          </a:p>
          <a:p>
            <a:pPr marL="800100" lvl="1" indent="-34290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https://</a:t>
            </a:r>
            <a:r>
              <a:rPr lang="en-US" altLang="zh-CN" sz="2400" dirty="0" err="1">
                <a:latin typeface="Avenir Book" panose="02000503020000020003" pitchFamily="2" charset="0"/>
                <a:ea typeface="Cambria" panose="02040503050406030204" pitchFamily="18" charset="0"/>
              </a:rPr>
              <a:t>github.com</a:t>
            </a:r>
            <a:r>
              <a:rPr lang="en-US" altLang="zh-CN" sz="2400" dirty="0">
                <a:latin typeface="Avenir Book" panose="02000503020000020003" pitchFamily="2" charset="0"/>
                <a:ea typeface="Cambria" panose="02040503050406030204" pitchFamily="18" charset="0"/>
              </a:rPr>
              <a:t>/</a:t>
            </a:r>
            <a:r>
              <a:rPr lang="en-US" altLang="zh-CN" sz="2400" dirty="0" err="1">
                <a:latin typeface="Avenir Book" panose="02000503020000020003" pitchFamily="2" charset="0"/>
                <a:ea typeface="Cambria" panose="02040503050406030204" pitchFamily="18" charset="0"/>
              </a:rPr>
              <a:t>RISEGp</a:t>
            </a:r>
            <a:r>
              <a:rPr lang="en-US" altLang="zh-CN" sz="2400" dirty="0">
                <a:latin typeface="Avenir Book" panose="02000503020000020003" pitchFamily="2" charset="0"/>
                <a:ea typeface="Cambria" panose="02040503050406030204" pitchFamily="18" charset="0"/>
              </a:rPr>
              <a:t>/</a:t>
            </a:r>
            <a:r>
              <a:rPr lang="en-US" altLang="zh-CN" sz="2400" dirty="0" err="1">
                <a:latin typeface="Avenir Book" panose="02000503020000020003" pitchFamily="2" charset="0"/>
                <a:ea typeface="Cambria" panose="02040503050406030204" pitchFamily="18" charset="0"/>
              </a:rPr>
              <a:t>unXpec</a:t>
            </a:r>
            <a:endParaRPr lang="en-US" altLang="zh-CN" sz="2400" dirty="0">
              <a:latin typeface="Avenir Book" panose="02000503020000020003" pitchFamily="2" charset="0"/>
              <a:ea typeface="Cambria" panose="02040503050406030204" pitchFamily="18" charset="0"/>
            </a:endParaRPr>
          </a:p>
        </p:txBody>
      </p:sp>
      <p:pic>
        <p:nvPicPr>
          <p:cNvPr id="3" name="图片 2">
            <a:extLst>
              <a:ext uri="{FF2B5EF4-FFF2-40B4-BE49-F238E27FC236}">
                <a16:creationId xmlns:a16="http://schemas.microsoft.com/office/drawing/2014/main" id="{ABBAA0B1-01F1-0B43-8FC0-3D9048300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7000" y="4891235"/>
            <a:ext cx="1778000" cy="177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D4B205-7438-F54F-A145-6D701F1DFB1D}"/>
              </a:ext>
            </a:extLst>
          </p:cNvPr>
          <p:cNvSpPr>
            <a:spLocks noGrp="1"/>
          </p:cNvSpPr>
          <p:nvPr>
            <p:ph type="title"/>
          </p:nvPr>
        </p:nvSpPr>
        <p:spPr/>
        <p:txBody>
          <a:bodyPr>
            <a:normAutofit/>
          </a:bodyPr>
          <a:lstStyle/>
          <a:p>
            <a:r>
              <a:rPr kumimoji="1" lang="en-US" altLang="zh-CN" sz="3600" b="1" dirty="0">
                <a:latin typeface="Avenir Book" panose="02000503020000020003" pitchFamily="2" charset="0"/>
              </a:rPr>
              <a:t>Thanks</a:t>
            </a:r>
            <a:endParaRPr kumimoji="1" lang="zh-CN" altLang="en-US" sz="3600" b="1" dirty="0">
              <a:latin typeface="Avenir Book" panose="02000503020000020003" pitchFamily="2" charset="0"/>
            </a:endParaRPr>
          </a:p>
        </p:txBody>
      </p:sp>
      <p:sp>
        <p:nvSpPr>
          <p:cNvPr id="3" name="内容占位符 2">
            <a:extLst>
              <a:ext uri="{FF2B5EF4-FFF2-40B4-BE49-F238E27FC236}">
                <a16:creationId xmlns:a16="http://schemas.microsoft.com/office/drawing/2014/main" id="{D5F829C5-C95B-BB44-A37B-53AAB13322A0}"/>
              </a:ext>
            </a:extLst>
          </p:cNvPr>
          <p:cNvSpPr>
            <a:spLocks noGrp="1"/>
          </p:cNvSpPr>
          <p:nvPr>
            <p:ph idx="1"/>
          </p:nvPr>
        </p:nvSpPr>
        <p:spPr>
          <a:xfrm>
            <a:off x="838199" y="1825625"/>
            <a:ext cx="10724535" cy="4351338"/>
          </a:xfrm>
        </p:spPr>
        <p:txBody>
          <a:bodyPr>
            <a:normAutofit/>
          </a:bodyPr>
          <a:lstStyle/>
          <a:p>
            <a:r>
              <a:rPr kumimoji="1" lang="en-US" altLang="zh-CN" sz="2400" dirty="0" err="1">
                <a:latin typeface="Avenir Book" panose="02000503020000020003" pitchFamily="2" charset="0"/>
              </a:rPr>
              <a:t>Mengming</a:t>
            </a:r>
            <a:r>
              <a:rPr kumimoji="1" lang="en-US" altLang="zh-CN" sz="2400" dirty="0">
                <a:latin typeface="Avenir Book" panose="02000503020000020003" pitchFamily="2" charset="0"/>
              </a:rPr>
              <a:t> Li is seeking for a research intern or PhD position about</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security</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in CPU and microarchitecture</a:t>
            </a:r>
          </a:p>
          <a:p>
            <a:endParaRPr kumimoji="1" lang="en-US" altLang="zh-CN" sz="2400" dirty="0">
              <a:latin typeface="Avenir Book" panose="02000503020000020003" pitchFamily="2" charset="0"/>
            </a:endParaRPr>
          </a:p>
          <a:p>
            <a:r>
              <a:rPr kumimoji="1" lang="en-US" altLang="zh-CN" sz="2400" dirty="0">
                <a:latin typeface="Avenir Book" panose="02000503020000020003" pitchFamily="2" charset="0"/>
              </a:rPr>
              <a:t>If your group</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has</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openings</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or</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you have any question</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about</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this</a:t>
            </a:r>
            <a:r>
              <a:rPr kumimoji="1" lang="zh-CN" altLang="en-US" sz="2400" dirty="0">
                <a:latin typeface="Avenir Book" panose="02000503020000020003" pitchFamily="2" charset="0"/>
              </a:rPr>
              <a:t> </a:t>
            </a:r>
            <a:r>
              <a:rPr kumimoji="1" lang="en-US" altLang="zh-CN" sz="2400" dirty="0">
                <a:latin typeface="Avenir Book" panose="02000503020000020003" pitchFamily="2" charset="0"/>
              </a:rPr>
              <a:t>paper,     feel free to contact: </a:t>
            </a:r>
            <a:r>
              <a:rPr kumimoji="1" lang="en-US" altLang="zh-CN" sz="2400" b="1" dirty="0" err="1">
                <a:latin typeface="Avenir Book" panose="02000503020000020003" pitchFamily="2" charset="0"/>
              </a:rPr>
              <a:t>mmli@zju.edu.cn</a:t>
            </a:r>
            <a:endParaRPr kumimoji="1" lang="en-US" altLang="zh-CN" sz="2400" b="1" dirty="0">
              <a:latin typeface="Avenir Book" panose="02000503020000020003" pitchFamily="2" charset="0"/>
            </a:endParaRPr>
          </a:p>
          <a:p>
            <a:endParaRPr kumimoji="1" lang="en-US" altLang="zh-CN" sz="2400" b="1" dirty="0">
              <a:latin typeface="Avenir Book" panose="02000503020000020003" pitchFamily="2" charset="0"/>
            </a:endParaRPr>
          </a:p>
          <a:p>
            <a:r>
              <a:rPr kumimoji="1" lang="en-US" altLang="zh-CN" sz="2400" dirty="0">
                <a:latin typeface="Avenir Book" panose="02000503020000020003" pitchFamily="2" charset="0"/>
              </a:rPr>
              <a:t>This presentation and recording belong to the authors. No distribution is allowed without the authors‘ permission.</a:t>
            </a:r>
            <a:endParaRPr kumimoji="1" lang="en-US" altLang="zh-CN" sz="2400" b="1" dirty="0">
              <a:latin typeface="Avenir Book" panose="02000503020000020003" pitchFamily="2" charset="0"/>
            </a:endParaRPr>
          </a:p>
          <a:p>
            <a:endParaRPr kumimoji="1" lang="en-US" altLang="zh-CN" sz="2400" dirty="0">
              <a:latin typeface="Avenir Book" panose="02000503020000020003" pitchFamily="2" charset="0"/>
            </a:endParaRPr>
          </a:p>
        </p:txBody>
      </p:sp>
    </p:spTree>
    <p:extLst>
      <p:ext uri="{BB962C8B-B14F-4D97-AF65-F5344CB8AC3E}">
        <p14:creationId xmlns:p14="http://schemas.microsoft.com/office/powerpoint/2010/main" val="1826559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246469"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Background: Speculative Execution Attacks</a:t>
            </a:r>
            <a:endParaRPr lang="zh-CN" altLang="en-US" sz="3600" b="1" dirty="0">
              <a:latin typeface="Avenir Book" panose="02000503020000020003" pitchFamily="2" charset="0"/>
            </a:endParaRPr>
          </a:p>
        </p:txBody>
      </p:sp>
      <p:sp>
        <p:nvSpPr>
          <p:cNvPr id="11" name="文本框 10"/>
          <p:cNvSpPr txBox="1"/>
          <p:nvPr/>
        </p:nvSpPr>
        <p:spPr>
          <a:xfrm>
            <a:off x="554545" y="2004508"/>
            <a:ext cx="7896713" cy="4139595"/>
          </a:xfrm>
          <a:prstGeom prst="rect">
            <a:avLst/>
          </a:prstGeom>
          <a:noFill/>
        </p:spPr>
        <p:txBody>
          <a:bodyPr wrap="none" rtlCol="0">
            <a:spAutoFit/>
          </a:bodyPr>
          <a:lstStyle/>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Speculative execution attacks are still </a:t>
            </a:r>
            <a:r>
              <a:rPr lang="en-US" altLang="zh-CN" sz="2400" b="0" i="0" dirty="0">
                <a:effectLst/>
                <a:latin typeface="Avenir Book" panose="02000503020000020003" pitchFamily="2" charset="0"/>
                <a:ea typeface="Cambria" panose="02040503050406030204" pitchFamily="18" charset="0"/>
              </a:rPr>
              <a:t>prevailing</a:t>
            </a:r>
          </a:p>
          <a:p>
            <a:pPr marL="742950" lvl="1" indent="-285750">
              <a:spcBef>
                <a:spcPts val="575"/>
              </a:spcBef>
              <a:buFont typeface="Arial" panose="020B0604020202020204" pitchFamily="34" charset="0"/>
              <a:buChar char="•"/>
            </a:pPr>
            <a:r>
              <a:rPr lang="en-US" altLang="zh-CN" sz="2000" dirty="0" err="1">
                <a:latin typeface="Avenir Book" panose="02000503020000020003" pitchFamily="2" charset="0"/>
                <a:ea typeface="Cambria" panose="02040503050406030204" pitchFamily="18" charset="0"/>
              </a:rPr>
              <a:t>Spectre</a:t>
            </a:r>
            <a:endParaRPr lang="en-US" altLang="zh-CN" sz="2000" dirty="0">
              <a:latin typeface="Avenir Book" panose="02000503020000020003" pitchFamily="2" charset="0"/>
              <a:ea typeface="Cambria" panose="02040503050406030204" pitchFamily="18" charset="0"/>
            </a:endParaRP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Meltdown</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Foreshadow</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Their diverse variants…</a:t>
            </a:r>
          </a:p>
          <a:p>
            <a:pPr marL="285750" indent="-285750">
              <a:buFont typeface="Arial" panose="020B0604020202020204" pitchFamily="34" charset="0"/>
              <a:buChar char="•"/>
            </a:pPr>
            <a:endParaRPr lang="en-US" altLang="zh-CN" sz="2000" dirty="0">
              <a:latin typeface="Avenir Book" panose="02000503020000020003" pitchFamily="2" charset="0"/>
              <a:ea typeface="Cambria" panose="02040503050406030204" pitchFamily="18" charset="0"/>
            </a:endParaRPr>
          </a:p>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Most of them exploit the cache-based timing channel </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Stable: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persistent </a:t>
            </a:r>
            <a:r>
              <a:rPr lang="en" altLang="zh-CN" sz="2000" dirty="0">
                <a:latin typeface="Avenir Book" panose="02000503020000020003" pitchFamily="2" charset="0"/>
                <a:ea typeface="Cambria" panose="02040503050406030204" pitchFamily="18" charset="0"/>
              </a:rPr>
              <a:t>secret-dependent footprints</a:t>
            </a:r>
            <a:endParaRPr lang="en-US" altLang="zh-CN" sz="2000" dirty="0">
              <a:latin typeface="Avenir Book" panose="02000503020000020003" pitchFamily="2" charset="0"/>
              <a:ea typeface="Cambria" panose="02040503050406030204" pitchFamily="18" charset="0"/>
            </a:endParaRP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Mature: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exploitable in</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various</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attack</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settings</a:t>
            </a: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2" name="Picture 8"/>
          <p:cNvPicPr>
            <a:picLocks noChangeAspect="1"/>
          </p:cNvPicPr>
          <p:nvPr/>
        </p:nvPicPr>
        <p:blipFill>
          <a:blip r:embed="rId3"/>
          <a:stretch>
            <a:fillRect/>
          </a:stretch>
        </p:blipFill>
        <p:spPr>
          <a:xfrm>
            <a:off x="9451374" y="2767135"/>
            <a:ext cx="764612" cy="1246651"/>
          </a:xfrm>
          <a:prstGeom prst="rect">
            <a:avLst/>
          </a:prstGeom>
        </p:spPr>
      </p:pic>
      <p:pic>
        <p:nvPicPr>
          <p:cNvPr id="13" name="Picture 9"/>
          <p:cNvPicPr>
            <a:picLocks noChangeAspect="1"/>
          </p:cNvPicPr>
          <p:nvPr/>
        </p:nvPicPr>
        <p:blipFill>
          <a:blip r:embed="rId4"/>
          <a:stretch>
            <a:fillRect/>
          </a:stretch>
        </p:blipFill>
        <p:spPr>
          <a:xfrm>
            <a:off x="8059177" y="2876365"/>
            <a:ext cx="1302376" cy="1028192"/>
          </a:xfrm>
          <a:prstGeom prst="rect">
            <a:avLst/>
          </a:prstGeom>
        </p:spPr>
      </p:pic>
      <p:pic>
        <p:nvPicPr>
          <p:cNvPr id="14" name="Picture 10"/>
          <p:cNvPicPr>
            <a:picLocks noChangeAspect="1"/>
          </p:cNvPicPr>
          <p:nvPr/>
        </p:nvPicPr>
        <p:blipFill>
          <a:blip r:embed="rId5"/>
          <a:stretch>
            <a:fillRect/>
          </a:stretch>
        </p:blipFill>
        <p:spPr>
          <a:xfrm>
            <a:off x="10305807" y="2772695"/>
            <a:ext cx="1166168" cy="11661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矩形 106"/>
          <p:cNvSpPr/>
          <p:nvPr/>
        </p:nvSpPr>
        <p:spPr>
          <a:xfrm>
            <a:off x="7443894" y="2036782"/>
            <a:ext cx="4466492" cy="41395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Background: Cache-based</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Defenses</a:t>
            </a:r>
            <a:endParaRPr lang="zh-CN" altLang="en-US" sz="3600" b="1" dirty="0">
              <a:latin typeface="Avenir Book" panose="02000503020000020003" pitchFamily="2" charset="0"/>
            </a:endParaRPr>
          </a:p>
        </p:txBody>
      </p:sp>
      <p:sp>
        <p:nvSpPr>
          <p:cNvPr id="11" name="文本框 10"/>
          <p:cNvSpPr txBox="1"/>
          <p:nvPr/>
        </p:nvSpPr>
        <p:spPr>
          <a:xfrm>
            <a:off x="554544" y="2005200"/>
            <a:ext cx="6790833" cy="4909036"/>
          </a:xfrm>
          <a:prstGeom prst="rect">
            <a:avLst/>
          </a:prstGeom>
          <a:noFill/>
        </p:spPr>
        <p:txBody>
          <a:bodyPr wrap="none" rtlCol="0">
            <a:spAutoFit/>
          </a:bodyPr>
          <a:lstStyle/>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Invisible</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defenses</a:t>
            </a:r>
            <a:endParaRPr lang="en-US" altLang="zh-CN" sz="2400" b="0" i="0" dirty="0">
              <a:effectLst/>
              <a:latin typeface="Avenir Book" panose="02000503020000020003" pitchFamily="2" charset="0"/>
              <a:ea typeface="Cambria" panose="02040503050406030204" pitchFamily="18" charset="0"/>
            </a:endParaRP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Representation:</a:t>
            </a:r>
            <a:r>
              <a:rPr lang="zh-CN" altLang="en-US" sz="2000" dirty="0">
                <a:latin typeface="Avenir Book" panose="02000503020000020003" pitchFamily="2" charset="0"/>
                <a:ea typeface="Cambria" panose="02040503050406030204" pitchFamily="18" charset="0"/>
              </a:rPr>
              <a:t> </a:t>
            </a:r>
            <a:r>
              <a:rPr lang="en-US" altLang="zh-CN" sz="2000" dirty="0" err="1">
                <a:latin typeface="Avenir Book" panose="02000503020000020003" pitchFamily="2" charset="0"/>
                <a:ea typeface="Cambria" panose="02040503050406030204" pitchFamily="18" charset="0"/>
              </a:rPr>
              <a:t>InvisiSpec</a:t>
            </a:r>
            <a:endParaRPr lang="en-US" altLang="zh-CN" sz="2000" dirty="0">
              <a:latin typeface="Avenir Book" panose="02000503020000020003" pitchFamily="2" charset="0"/>
              <a:ea typeface="Cambria" panose="02040503050406030204" pitchFamily="18" charset="0"/>
            </a:endParaRP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Hide speculative execution from the cache</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Incur</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relatively</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high</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overhead</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Broken</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by</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Speculative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Interference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Attack</a:t>
            </a:r>
          </a:p>
          <a:p>
            <a:pPr lvl="1"/>
            <a:endParaRPr lang="en-US" altLang="zh-CN" sz="2000" dirty="0">
              <a:latin typeface="Avenir Book" panose="02000503020000020003" pitchFamily="2" charset="0"/>
              <a:ea typeface="Cambria" panose="02040503050406030204" pitchFamily="18" charset="0"/>
            </a:endParaRPr>
          </a:p>
          <a:p>
            <a:pPr marL="285750" indent="-285750">
              <a:spcBef>
                <a:spcPts val="575"/>
              </a:spcBef>
              <a:buFont typeface="Arial" panose="020B0604020202020204" pitchFamily="34" charset="0"/>
              <a:buChar char="•"/>
            </a:pPr>
            <a:r>
              <a:rPr lang="en-US" altLang="zh-CN" sz="2400" dirty="0">
                <a:latin typeface="Avenir Book" panose="02000503020000020003" pitchFamily="2" charset="0"/>
                <a:ea typeface="Cambria" panose="02040503050406030204" pitchFamily="18" charset="0"/>
              </a:rPr>
              <a:t>Undo</a:t>
            </a:r>
            <a:r>
              <a:rPr lang="zh-CN" altLang="en-US" sz="2400" dirty="0">
                <a:latin typeface="Avenir Book" panose="02000503020000020003" pitchFamily="2" charset="0"/>
                <a:ea typeface="Cambria" panose="02040503050406030204" pitchFamily="18" charset="0"/>
              </a:rPr>
              <a:t> </a:t>
            </a:r>
            <a:r>
              <a:rPr lang="en-US" altLang="zh-CN" sz="2400" dirty="0">
                <a:latin typeface="Avenir Book" panose="02000503020000020003" pitchFamily="2" charset="0"/>
                <a:ea typeface="Cambria" panose="02040503050406030204" pitchFamily="18" charset="0"/>
              </a:rPr>
              <a:t>defenses</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Representation:</a:t>
            </a:r>
            <a:r>
              <a:rPr lang="zh-CN" altLang="en-US" sz="2000" dirty="0">
                <a:latin typeface="Avenir Book" panose="02000503020000020003" pitchFamily="2" charset="0"/>
                <a:ea typeface="Cambria" panose="02040503050406030204" pitchFamily="18" charset="0"/>
              </a:rPr>
              <a:t> </a:t>
            </a:r>
            <a:r>
              <a:rPr lang="en-US" altLang="zh-CN" sz="2000" dirty="0" err="1">
                <a:latin typeface="Avenir Book" panose="02000503020000020003" pitchFamily="2" charset="0"/>
                <a:ea typeface="Cambria" panose="02040503050406030204" pitchFamily="18" charset="0"/>
              </a:rPr>
              <a:t>CleanupSpec</a:t>
            </a:r>
            <a:endParaRPr lang="en-US" altLang="zh-CN" sz="2000" dirty="0">
              <a:latin typeface="Avenir Book" panose="02000503020000020003" pitchFamily="2" charset="0"/>
              <a:ea typeface="Cambria" panose="02040503050406030204" pitchFamily="18" charset="0"/>
            </a:endParaRP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Undo</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the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altered</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cache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states</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after</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mis-speculation</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More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performance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friendly</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than</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Invisible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defenses</a:t>
            </a:r>
          </a:p>
          <a:p>
            <a:pPr marL="742950" lvl="1" indent="-285750">
              <a:spcBef>
                <a:spcPts val="575"/>
              </a:spcBef>
              <a:buFont typeface="Arial" panose="020B0604020202020204" pitchFamily="34" charset="0"/>
              <a:buChar char="•"/>
            </a:pPr>
            <a:r>
              <a:rPr lang="en-US" altLang="zh-CN" sz="2000" dirty="0">
                <a:latin typeface="Avenir Book" panose="02000503020000020003" pitchFamily="2" charset="0"/>
                <a:ea typeface="Cambria" panose="02040503050406030204" pitchFamily="18" charset="0"/>
              </a:rPr>
              <a:t>Deemed</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as secure</a:t>
            </a:r>
            <a:r>
              <a:rPr lang="zh-CN" altLang="en-US" sz="2000" dirty="0">
                <a:latin typeface="Avenir Book" panose="02000503020000020003" pitchFamily="2" charset="0"/>
                <a:ea typeface="Cambria" panose="02040503050406030204" pitchFamily="18" charset="0"/>
              </a:rPr>
              <a:t> </a:t>
            </a:r>
            <a:r>
              <a:rPr lang="en-US" altLang="zh-CN" sz="2000" dirty="0">
                <a:latin typeface="Avenir Book" panose="02000503020000020003" pitchFamily="2" charset="0"/>
                <a:ea typeface="Cambria" panose="02040503050406030204" pitchFamily="18" charset="0"/>
              </a:rPr>
              <a:t>until our</a:t>
            </a:r>
            <a:r>
              <a:rPr lang="zh-CN" altLang="en-US" sz="2000" dirty="0">
                <a:latin typeface="Avenir Book" panose="02000503020000020003" pitchFamily="2" charset="0"/>
                <a:ea typeface="Cambria" panose="02040503050406030204" pitchFamily="18" charset="0"/>
              </a:rPr>
              <a:t> </a:t>
            </a:r>
            <a:r>
              <a:rPr lang="en-US" altLang="zh-CN" sz="2000" dirty="0" err="1">
                <a:latin typeface="Avenir Book" panose="02000503020000020003" pitchFamily="2" charset="0"/>
                <a:ea typeface="Cambria" panose="02040503050406030204" pitchFamily="18" charset="0"/>
              </a:rPr>
              <a:t>unXpec</a:t>
            </a:r>
            <a:endParaRPr lang="en-US" altLang="zh-CN" sz="2000" dirty="0">
              <a:latin typeface="Avenir Book" panose="02000503020000020003" pitchFamily="2"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85" name="矩形: 圆角 14"/>
          <p:cNvSpPr/>
          <p:nvPr/>
        </p:nvSpPr>
        <p:spPr>
          <a:xfrm>
            <a:off x="8845819" y="3376815"/>
            <a:ext cx="654996" cy="308853"/>
          </a:xfrm>
          <a:prstGeom prst="roundRect">
            <a:avLst/>
          </a:prstGeom>
          <a:solidFill>
            <a:srgbClr val="FF96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Cambria" panose="02040503050406030204" pitchFamily="18" charset="0"/>
            </a:endParaRPr>
          </a:p>
        </p:txBody>
      </p:sp>
      <p:sp>
        <p:nvSpPr>
          <p:cNvPr id="86" name="矩形: 圆角 16"/>
          <p:cNvSpPr/>
          <p:nvPr/>
        </p:nvSpPr>
        <p:spPr>
          <a:xfrm>
            <a:off x="10810807" y="3360699"/>
            <a:ext cx="654996" cy="30885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7" name="文本框 86"/>
          <p:cNvSpPr txBox="1"/>
          <p:nvPr/>
        </p:nvSpPr>
        <p:spPr>
          <a:xfrm>
            <a:off x="8304687" y="3360699"/>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88" name="文本框 87"/>
          <p:cNvSpPr txBox="1"/>
          <p:nvPr/>
        </p:nvSpPr>
        <p:spPr>
          <a:xfrm>
            <a:off x="7600674" y="4381803"/>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89" name="矩形: 圆角 21"/>
          <p:cNvSpPr/>
          <p:nvPr/>
        </p:nvSpPr>
        <p:spPr>
          <a:xfrm>
            <a:off x="8850543" y="4406063"/>
            <a:ext cx="654996" cy="308853"/>
          </a:xfrm>
          <a:prstGeom prst="roundRect">
            <a:avLst/>
          </a:prstGeom>
          <a:solidFill>
            <a:srgbClr val="FF96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90" name="矩形: 圆角 22"/>
          <p:cNvSpPr/>
          <p:nvPr/>
        </p:nvSpPr>
        <p:spPr>
          <a:xfrm>
            <a:off x="9500815" y="4406062"/>
            <a:ext cx="654996" cy="3088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Cambria" panose="02040503050406030204" pitchFamily="18" charset="0"/>
            </a:endParaRPr>
          </a:p>
        </p:txBody>
      </p:sp>
      <p:sp>
        <p:nvSpPr>
          <p:cNvPr id="91" name="矩形: 圆角 23"/>
          <p:cNvSpPr/>
          <p:nvPr/>
        </p:nvSpPr>
        <p:spPr>
          <a:xfrm>
            <a:off x="10155811" y="4406061"/>
            <a:ext cx="654996" cy="308853"/>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圆角 24"/>
          <p:cNvSpPr/>
          <p:nvPr/>
        </p:nvSpPr>
        <p:spPr>
          <a:xfrm>
            <a:off x="10800143" y="4406060"/>
            <a:ext cx="654996" cy="308853"/>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圆角 14"/>
          <p:cNvSpPr/>
          <p:nvPr/>
        </p:nvSpPr>
        <p:spPr>
          <a:xfrm>
            <a:off x="8845819" y="2707764"/>
            <a:ext cx="654996" cy="308853"/>
          </a:xfrm>
          <a:prstGeom prst="roundRect">
            <a:avLst/>
          </a:prstGeom>
          <a:solidFill>
            <a:srgbClr val="FF969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Cambria" panose="02040503050406030204" pitchFamily="18" charset="0"/>
            </a:endParaRPr>
          </a:p>
        </p:txBody>
      </p:sp>
      <p:sp>
        <p:nvSpPr>
          <p:cNvPr id="94" name="矩形: 圆角 14"/>
          <p:cNvSpPr/>
          <p:nvPr/>
        </p:nvSpPr>
        <p:spPr>
          <a:xfrm>
            <a:off x="10800143" y="2707764"/>
            <a:ext cx="654996" cy="30885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tx1"/>
              </a:solidFill>
              <a:latin typeface="Cambria" panose="02040503050406030204" pitchFamily="18" charset="0"/>
            </a:endParaRPr>
          </a:p>
        </p:txBody>
      </p:sp>
      <p:sp>
        <p:nvSpPr>
          <p:cNvPr id="95" name="文本框 94"/>
          <p:cNvSpPr txBox="1"/>
          <p:nvPr/>
        </p:nvSpPr>
        <p:spPr>
          <a:xfrm>
            <a:off x="7898693" y="2696647"/>
            <a:ext cx="811988"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Buffer</a:t>
            </a:r>
            <a:endParaRPr lang="zh-CN" altLang="en-US" dirty="0">
              <a:latin typeface="Cambria" panose="02040503050406030204" pitchFamily="18" charset="0"/>
            </a:endParaRPr>
          </a:p>
        </p:txBody>
      </p:sp>
      <p:cxnSp>
        <p:nvCxnSpPr>
          <p:cNvPr id="96" name="曲线连接符 95"/>
          <p:cNvCxnSpPr>
            <a:endCxn id="93" idx="0"/>
          </p:cNvCxnSpPr>
          <p:nvPr/>
        </p:nvCxnSpPr>
        <p:spPr>
          <a:xfrm>
            <a:off x="8062650" y="2388242"/>
            <a:ext cx="1110667" cy="319522"/>
          </a:xfrm>
          <a:prstGeom prst="curved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7" name="曲线连接符 96"/>
          <p:cNvCxnSpPr>
            <a:stCxn id="93" idx="0"/>
          </p:cNvCxnSpPr>
          <p:nvPr/>
        </p:nvCxnSpPr>
        <p:spPr>
          <a:xfrm rot="5400000" flipH="1" flipV="1">
            <a:off x="9469991" y="2091568"/>
            <a:ext cx="319522" cy="912870"/>
          </a:xfrm>
          <a:prstGeom prst="curvedConnector2">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8" name="椭圆 97"/>
          <p:cNvSpPr/>
          <p:nvPr/>
        </p:nvSpPr>
        <p:spPr>
          <a:xfrm>
            <a:off x="8304687" y="2151982"/>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1</a:t>
            </a:r>
            <a:endParaRPr kumimoji="1" lang="zh-CN" altLang="en-US" sz="1600" dirty="0">
              <a:latin typeface="Cambria" panose="02040503050406030204" pitchFamily="18" charset="0"/>
            </a:endParaRPr>
          </a:p>
        </p:txBody>
      </p:sp>
      <p:sp>
        <p:nvSpPr>
          <p:cNvPr id="99" name="椭圆 98"/>
          <p:cNvSpPr/>
          <p:nvPr/>
        </p:nvSpPr>
        <p:spPr>
          <a:xfrm>
            <a:off x="9722479" y="2151982"/>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2</a:t>
            </a:r>
            <a:endParaRPr kumimoji="1" lang="zh-CN" altLang="en-US" sz="1600" dirty="0">
              <a:latin typeface="Cambria" panose="02040503050406030204" pitchFamily="18" charset="0"/>
            </a:endParaRPr>
          </a:p>
        </p:txBody>
      </p:sp>
      <p:cxnSp>
        <p:nvCxnSpPr>
          <p:cNvPr id="100" name="曲线连接符 99"/>
          <p:cNvCxnSpPr/>
          <p:nvPr/>
        </p:nvCxnSpPr>
        <p:spPr>
          <a:xfrm>
            <a:off x="7971290" y="4074411"/>
            <a:ext cx="1110667" cy="319522"/>
          </a:xfrm>
          <a:prstGeom prst="curvedConnector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1" name="曲线连接符 100"/>
          <p:cNvCxnSpPr>
            <a:endCxn id="85" idx="2"/>
          </p:cNvCxnSpPr>
          <p:nvPr/>
        </p:nvCxnSpPr>
        <p:spPr>
          <a:xfrm flipV="1">
            <a:off x="7971290" y="3685668"/>
            <a:ext cx="1202027" cy="400425"/>
          </a:xfrm>
          <a:prstGeom prst="curvedConnector2">
            <a:avLst/>
          </a:prstGeom>
          <a:ln w="127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曲线连接符 101"/>
          <p:cNvCxnSpPr/>
          <p:nvPr/>
        </p:nvCxnSpPr>
        <p:spPr>
          <a:xfrm rot="16200000" flipH="1">
            <a:off x="9178660" y="4692482"/>
            <a:ext cx="416529" cy="48565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椭圆 103"/>
          <p:cNvSpPr/>
          <p:nvPr/>
        </p:nvSpPr>
        <p:spPr>
          <a:xfrm>
            <a:off x="7704213" y="3961407"/>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1</a:t>
            </a:r>
            <a:endParaRPr kumimoji="1" lang="zh-CN" altLang="en-US" sz="1600" dirty="0">
              <a:latin typeface="Cambria" panose="02040503050406030204" pitchFamily="18" charset="0"/>
            </a:endParaRPr>
          </a:p>
        </p:txBody>
      </p:sp>
      <p:sp>
        <p:nvSpPr>
          <p:cNvPr id="105" name="椭圆 104"/>
          <p:cNvSpPr/>
          <p:nvPr/>
        </p:nvSpPr>
        <p:spPr>
          <a:xfrm>
            <a:off x="9394981" y="3812663"/>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2</a:t>
            </a:r>
            <a:endParaRPr kumimoji="1" lang="zh-CN" altLang="en-US" sz="1600" dirty="0">
              <a:latin typeface="Cambria" panose="02040503050406030204" pitchFamily="18" charset="0"/>
            </a:endParaRPr>
          </a:p>
        </p:txBody>
      </p:sp>
      <p:sp>
        <p:nvSpPr>
          <p:cNvPr id="106" name="椭圆 105"/>
          <p:cNvSpPr/>
          <p:nvPr/>
        </p:nvSpPr>
        <p:spPr>
          <a:xfrm>
            <a:off x="8976123" y="4957945"/>
            <a:ext cx="211667" cy="177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latin typeface="Cambria" panose="02040503050406030204" pitchFamily="18" charset="0"/>
              </a:rPr>
              <a:t>2</a:t>
            </a:r>
            <a:endParaRPr kumimoji="1" lang="zh-CN" altLang="en-US" sz="1600" dirty="0">
              <a:latin typeface="Cambria" panose="02040503050406030204" pitchFamily="18" charset="0"/>
            </a:endParaRPr>
          </a:p>
        </p:txBody>
      </p:sp>
      <p:sp>
        <p:nvSpPr>
          <p:cNvPr id="29" name="文本框 28"/>
          <p:cNvSpPr txBox="1"/>
          <p:nvPr/>
        </p:nvSpPr>
        <p:spPr>
          <a:xfrm>
            <a:off x="8140405" y="5488848"/>
            <a:ext cx="2065823" cy="307777"/>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Invisible</a:t>
            </a:r>
            <a:r>
              <a:rPr lang="zh-CN" altLang="en-US" sz="1400" dirty="0">
                <a:latin typeface="Cambria" panose="02040503050406030204" pitchFamily="18" charset="0"/>
                <a:ea typeface="Cambria" panose="02040503050406030204" pitchFamily="18" charset="0"/>
              </a:rPr>
              <a:t> </a:t>
            </a:r>
            <a:r>
              <a:rPr lang="en-US" altLang="zh-CN" sz="1400" dirty="0">
                <a:latin typeface="Cambria" panose="02040503050406030204" pitchFamily="18" charset="0"/>
                <a:ea typeface="Cambria" panose="02040503050406030204" pitchFamily="18" charset="0"/>
              </a:rPr>
              <a:t>defenses</a:t>
            </a:r>
            <a:endParaRPr lang="zh-CN" altLang="en-US" sz="1400" dirty="0">
              <a:latin typeface="Cambria" panose="02040503050406030204" pitchFamily="18" charset="0"/>
            </a:endParaRPr>
          </a:p>
        </p:txBody>
      </p:sp>
      <p:sp>
        <p:nvSpPr>
          <p:cNvPr id="30" name="文本框 29"/>
          <p:cNvSpPr txBox="1"/>
          <p:nvPr/>
        </p:nvSpPr>
        <p:spPr>
          <a:xfrm>
            <a:off x="8140405" y="5783377"/>
            <a:ext cx="2065823" cy="307777"/>
          </a:xfrm>
          <a:prstGeom prst="rect">
            <a:avLst/>
          </a:prstGeom>
          <a:noFill/>
        </p:spPr>
        <p:txBody>
          <a:bodyPr wrap="square" rtlCol="0">
            <a:spAutoFit/>
          </a:bodyPr>
          <a:lstStyle/>
          <a:p>
            <a:r>
              <a:rPr lang="en-US" altLang="zh-CN" sz="1400" dirty="0">
                <a:latin typeface="Cambria" panose="02040503050406030204" pitchFamily="18" charset="0"/>
                <a:ea typeface="Cambria" panose="02040503050406030204" pitchFamily="18" charset="0"/>
              </a:rPr>
              <a:t>Undo</a:t>
            </a:r>
            <a:r>
              <a:rPr lang="zh-CN" altLang="en-US" sz="1400" dirty="0">
                <a:latin typeface="Cambria" panose="02040503050406030204" pitchFamily="18" charset="0"/>
                <a:ea typeface="Cambria" panose="02040503050406030204" pitchFamily="18" charset="0"/>
              </a:rPr>
              <a:t> </a:t>
            </a:r>
            <a:r>
              <a:rPr lang="en-US" altLang="zh-CN" sz="1400" dirty="0">
                <a:latin typeface="Cambria" panose="02040503050406030204" pitchFamily="18" charset="0"/>
                <a:ea typeface="Cambria" panose="02040503050406030204" pitchFamily="18" charset="0"/>
              </a:rPr>
              <a:t>defenses</a:t>
            </a:r>
            <a:endParaRPr lang="zh-CN" altLang="en-US" sz="1400" dirty="0">
              <a:latin typeface="Cambria" panose="02040503050406030204" pitchFamily="18" charset="0"/>
            </a:endParaRPr>
          </a:p>
        </p:txBody>
      </p:sp>
      <p:cxnSp>
        <p:nvCxnSpPr>
          <p:cNvPr id="31" name="直线连接符 26"/>
          <p:cNvCxnSpPr/>
          <p:nvPr/>
        </p:nvCxnSpPr>
        <p:spPr>
          <a:xfrm>
            <a:off x="9928276" y="5957611"/>
            <a:ext cx="11100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线连接符 27"/>
          <p:cNvCxnSpPr/>
          <p:nvPr/>
        </p:nvCxnSpPr>
        <p:spPr>
          <a:xfrm>
            <a:off x="9928276" y="5660173"/>
            <a:ext cx="111006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曲线连接符 32"/>
          <p:cNvCxnSpPr/>
          <p:nvPr/>
        </p:nvCxnSpPr>
        <p:spPr>
          <a:xfrm rot="16200000" flipH="1">
            <a:off x="9210805" y="3641448"/>
            <a:ext cx="416529" cy="485656"/>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15" name="矩形: 圆角 14"/>
          <p:cNvSpPr/>
          <p:nvPr/>
        </p:nvSpPr>
        <p:spPr>
          <a:xfrm>
            <a:off x="6337302" y="2476691"/>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load2</a:t>
            </a:r>
            <a:endParaRPr lang="zh-CN" altLang="en-US" sz="1400" dirty="0">
              <a:solidFill>
                <a:schemeClr val="tx1"/>
              </a:solidFill>
              <a:latin typeface="Cambria" panose="02040503050406030204" pitchFamily="18" charset="0"/>
            </a:endParaRPr>
          </a:p>
        </p:txBody>
      </p:sp>
      <p:sp>
        <p:nvSpPr>
          <p:cNvPr id="17" name="矩形: 圆角 16"/>
          <p:cNvSpPr/>
          <p:nvPr/>
        </p:nvSpPr>
        <p:spPr>
          <a:xfrm>
            <a:off x="8302290" y="2460575"/>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3" name="任意多边形: 形状 2"/>
          <p:cNvSpPr/>
          <p:nvPr/>
        </p:nvSpPr>
        <p:spPr>
          <a:xfrm>
            <a:off x="8981872" y="3793787"/>
            <a:ext cx="1763949" cy="454103"/>
          </a:xfrm>
          <a:custGeom>
            <a:avLst/>
            <a:gdLst>
              <a:gd name="connsiteX0" fmla="*/ 1763949 w 1763949"/>
              <a:gd name="connsiteY0" fmla="*/ 38911 h 454103"/>
              <a:gd name="connsiteX1" fmla="*/ 946826 w 1763949"/>
              <a:gd name="connsiteY1" fmla="*/ 453958 h 454103"/>
              <a:gd name="connsiteX2" fmla="*/ 0 w 1763949"/>
              <a:gd name="connsiteY2" fmla="*/ 0 h 454103"/>
            </a:gdLst>
            <a:ahLst/>
            <a:cxnLst>
              <a:cxn ang="0">
                <a:pos x="connsiteX0" y="connsiteY0"/>
              </a:cxn>
              <a:cxn ang="0">
                <a:pos x="connsiteX1" y="connsiteY1"/>
              </a:cxn>
              <a:cxn ang="0">
                <a:pos x="connsiteX2" y="connsiteY2"/>
              </a:cxn>
            </a:cxnLst>
            <a:rect l="l" t="t" r="r" b="b"/>
            <a:pathLst>
              <a:path w="1763949" h="454103">
                <a:moveTo>
                  <a:pt x="1763949" y="38911"/>
                </a:moveTo>
                <a:cubicBezTo>
                  <a:pt x="1502383" y="249677"/>
                  <a:pt x="1240817" y="460443"/>
                  <a:pt x="946826" y="453958"/>
                </a:cubicBezTo>
                <a:cubicBezTo>
                  <a:pt x="652835" y="447473"/>
                  <a:pt x="142672" y="59447"/>
                  <a:pt x="0" y="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圆角 21"/>
          <p:cNvSpPr/>
          <p:nvPr/>
        </p:nvSpPr>
        <p:spPr>
          <a:xfrm>
            <a:off x="6342026" y="3505939"/>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load2</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3" name="矩形: 圆角 22"/>
          <p:cNvSpPr/>
          <p:nvPr/>
        </p:nvSpPr>
        <p:spPr>
          <a:xfrm>
            <a:off x="6992298" y="3505938"/>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
        <p:nvSpPr>
          <p:cNvPr id="24" name="矩形: 圆角 23"/>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p:cNvSpPr/>
          <p:nvPr/>
        </p:nvSpPr>
        <p:spPr>
          <a:xfrm>
            <a:off x="8291626" y="3505936"/>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10648614" y="3495600"/>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load3</a:t>
            </a:r>
            <a:endParaRPr lang="zh-CN" altLang="en-US" sz="1400" dirty="0">
              <a:solidFill>
                <a:schemeClr val="tx1"/>
              </a:solidFill>
              <a:latin typeface="Cambria" panose="02040503050406030204" pitchFamily="18" charset="0"/>
            </a:endParaRPr>
          </a:p>
        </p:txBody>
      </p:sp>
      <p:sp>
        <p:nvSpPr>
          <p:cNvPr id="29" name="矩形: 圆角 28"/>
          <p:cNvSpPr/>
          <p:nvPr/>
        </p:nvSpPr>
        <p:spPr>
          <a:xfrm>
            <a:off x="9821245" y="3496392"/>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32" name="图片 31"/>
          <p:cNvPicPr>
            <a:picLocks noChangeAspect="1"/>
          </p:cNvPicPr>
          <p:nvPr/>
        </p:nvPicPr>
        <p:blipFill>
          <a:blip r:embed="rId3"/>
          <a:stretch>
            <a:fillRect/>
          </a:stretch>
        </p:blipFill>
        <p:spPr>
          <a:xfrm>
            <a:off x="496178" y="4901512"/>
            <a:ext cx="3546596" cy="832679"/>
          </a:xfrm>
          <a:prstGeom prst="rect">
            <a:avLst/>
          </a:prstGeom>
        </p:spPr>
      </p:pic>
      <p:sp>
        <p:nvSpPr>
          <p:cNvPr id="10" name="任意多边形: 形状 35"/>
          <p:cNvSpPr/>
          <p:nvPr/>
        </p:nvSpPr>
        <p:spPr>
          <a:xfrm flipV="1">
            <a:off x="8940165" y="3507740"/>
            <a:ext cx="873760" cy="76200"/>
          </a:xfrm>
          <a:custGeom>
            <a:avLst/>
            <a:gdLst>
              <a:gd name="connsiteX0" fmla="*/ 1070043 w 1070043"/>
              <a:gd name="connsiteY0" fmla="*/ 72350 h 158486"/>
              <a:gd name="connsiteX1" fmla="*/ 629056 w 1070043"/>
              <a:gd name="connsiteY1" fmla="*/ 156656 h 158486"/>
              <a:gd name="connsiteX2" fmla="*/ 0 w 1070043"/>
              <a:gd name="connsiteY2" fmla="*/ 1014 h 158486"/>
            </a:gdLst>
            <a:ahLst/>
            <a:cxnLst>
              <a:cxn ang="0">
                <a:pos x="connsiteX0" y="connsiteY0"/>
              </a:cxn>
              <a:cxn ang="0">
                <a:pos x="connsiteX1" y="connsiteY1"/>
              </a:cxn>
              <a:cxn ang="0">
                <a:pos x="connsiteX2" y="connsiteY2"/>
              </a:cxn>
            </a:cxnLst>
            <a:rect l="l" t="t" r="r" b="b"/>
            <a:pathLst>
              <a:path w="1070043" h="158486">
                <a:moveTo>
                  <a:pt x="1070043" y="72350"/>
                </a:moveTo>
                <a:cubicBezTo>
                  <a:pt x="938719" y="120447"/>
                  <a:pt x="807396" y="168545"/>
                  <a:pt x="629056" y="156656"/>
                </a:cubicBezTo>
                <a:cubicBezTo>
                  <a:pt x="450716" y="144767"/>
                  <a:pt x="20536" y="-14118"/>
                  <a:pt x="0" y="1014"/>
                </a:cubicBezTo>
              </a:path>
            </a:pathLst>
          </a:custGeom>
          <a:solidFill>
            <a:schemeClr val="bg1"/>
          </a:solid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形状 2">
            <a:extLst>
              <a:ext uri="{FF2B5EF4-FFF2-40B4-BE49-F238E27FC236}">
                <a16:creationId xmlns:a16="http://schemas.microsoft.com/office/drawing/2014/main" id="{E324D2A9-059D-7C4F-8891-191C39C75560}"/>
              </a:ext>
            </a:extLst>
          </p:cNvPr>
          <p:cNvSpPr/>
          <p:nvPr/>
        </p:nvSpPr>
        <p:spPr>
          <a:xfrm>
            <a:off x="8981872" y="3793787"/>
            <a:ext cx="1763949" cy="454103"/>
          </a:xfrm>
          <a:custGeom>
            <a:avLst/>
            <a:gdLst>
              <a:gd name="connsiteX0" fmla="*/ 1763949 w 1763949"/>
              <a:gd name="connsiteY0" fmla="*/ 38911 h 454103"/>
              <a:gd name="connsiteX1" fmla="*/ 946826 w 1763949"/>
              <a:gd name="connsiteY1" fmla="*/ 453958 h 454103"/>
              <a:gd name="connsiteX2" fmla="*/ 0 w 1763949"/>
              <a:gd name="connsiteY2" fmla="*/ 0 h 454103"/>
            </a:gdLst>
            <a:ahLst/>
            <a:cxnLst>
              <a:cxn ang="0">
                <a:pos x="connsiteX0" y="connsiteY0"/>
              </a:cxn>
              <a:cxn ang="0">
                <a:pos x="connsiteX1" y="connsiteY1"/>
              </a:cxn>
              <a:cxn ang="0">
                <a:pos x="connsiteX2" y="connsiteY2"/>
              </a:cxn>
            </a:cxnLst>
            <a:rect l="l" t="t" r="r" b="b"/>
            <a:pathLst>
              <a:path w="1763949" h="454103">
                <a:moveTo>
                  <a:pt x="1763949" y="38911"/>
                </a:moveTo>
                <a:cubicBezTo>
                  <a:pt x="1502383" y="249677"/>
                  <a:pt x="1240817" y="460443"/>
                  <a:pt x="946826" y="453958"/>
                </a:cubicBezTo>
                <a:cubicBezTo>
                  <a:pt x="652835" y="447473"/>
                  <a:pt x="142672" y="59447"/>
                  <a:pt x="0" y="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15" name="矩形: 圆角 14"/>
          <p:cNvSpPr/>
          <p:nvPr/>
        </p:nvSpPr>
        <p:spPr>
          <a:xfrm>
            <a:off x="6337302" y="2476691"/>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load2</a:t>
            </a:r>
            <a:endParaRPr lang="zh-CN" altLang="en-US" sz="1400" dirty="0">
              <a:solidFill>
                <a:schemeClr val="tx1"/>
              </a:solidFill>
              <a:latin typeface="Cambria" panose="02040503050406030204" pitchFamily="18" charset="0"/>
            </a:endParaRPr>
          </a:p>
        </p:txBody>
      </p:sp>
      <p:sp>
        <p:nvSpPr>
          <p:cNvPr id="17" name="矩形: 圆角 16"/>
          <p:cNvSpPr/>
          <p:nvPr/>
        </p:nvSpPr>
        <p:spPr>
          <a:xfrm>
            <a:off x="8302290" y="2460575"/>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22" name="矩形: 圆角 21"/>
          <p:cNvSpPr/>
          <p:nvPr/>
        </p:nvSpPr>
        <p:spPr>
          <a:xfrm>
            <a:off x="6342026" y="3505939"/>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load2</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3" name="矩形: 圆角 22"/>
          <p:cNvSpPr/>
          <p:nvPr/>
        </p:nvSpPr>
        <p:spPr>
          <a:xfrm>
            <a:off x="6992298" y="3505938"/>
            <a:ext cx="654996" cy="308853"/>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圆角 26"/>
          <p:cNvSpPr/>
          <p:nvPr/>
        </p:nvSpPr>
        <p:spPr>
          <a:xfrm>
            <a:off x="10648614" y="3495600"/>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load3</a:t>
            </a:r>
            <a:endParaRPr lang="zh-CN" altLang="en-US" sz="1400" dirty="0">
              <a:solidFill>
                <a:schemeClr val="tx1"/>
              </a:solidFill>
              <a:latin typeface="Cambria" panose="02040503050406030204" pitchFamily="18" charset="0"/>
            </a:endParaRPr>
          </a:p>
        </p:txBody>
      </p:sp>
      <p:sp>
        <p:nvSpPr>
          <p:cNvPr id="29" name="矩形: 圆角 28"/>
          <p:cNvSpPr/>
          <p:nvPr/>
        </p:nvSpPr>
        <p:spPr>
          <a:xfrm>
            <a:off x="9821245" y="3496392"/>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32" name="图片 31"/>
          <p:cNvPicPr>
            <a:picLocks noChangeAspect="1"/>
          </p:cNvPicPr>
          <p:nvPr/>
        </p:nvPicPr>
        <p:blipFill>
          <a:blip r:embed="rId3"/>
          <a:stretch>
            <a:fillRect/>
          </a:stretch>
        </p:blipFill>
        <p:spPr>
          <a:xfrm>
            <a:off x="496178" y="4901512"/>
            <a:ext cx="3546596" cy="832679"/>
          </a:xfrm>
          <a:prstGeom prst="rect">
            <a:avLst/>
          </a:prstGeom>
        </p:spPr>
      </p:pic>
      <p:pic>
        <p:nvPicPr>
          <p:cNvPr id="33" name="图片 32"/>
          <p:cNvPicPr>
            <a:picLocks noChangeAspect="1"/>
          </p:cNvPicPr>
          <p:nvPr/>
        </p:nvPicPr>
        <p:blipFill>
          <a:blip r:embed="rId4"/>
          <a:stretch>
            <a:fillRect/>
          </a:stretch>
        </p:blipFill>
        <p:spPr>
          <a:xfrm>
            <a:off x="4021354" y="4917382"/>
            <a:ext cx="1976687" cy="851658"/>
          </a:xfrm>
          <a:prstGeom prst="rect">
            <a:avLst/>
          </a:prstGeom>
        </p:spPr>
      </p:pic>
      <p:sp>
        <p:nvSpPr>
          <p:cNvPr id="8" name="云形 7"/>
          <p:cNvSpPr/>
          <p:nvPr/>
        </p:nvSpPr>
        <p:spPr>
          <a:xfrm>
            <a:off x="9492719" y="4020838"/>
            <a:ext cx="1081181" cy="389106"/>
          </a:xfrm>
          <a:prstGeom prst="cloud">
            <a:avLst/>
          </a:prstGeom>
          <a:solidFill>
            <a:srgbClr val="C8E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ambria" panose="02040503050406030204" pitchFamily="18" charset="0"/>
                <a:ea typeface="Cambria" panose="02040503050406030204" pitchFamily="18" charset="0"/>
              </a:rPr>
              <a:t>Drop</a:t>
            </a:r>
            <a:endParaRPr lang="zh-CN" altLang="en-US" dirty="0">
              <a:solidFill>
                <a:schemeClr val="tx1"/>
              </a:solidFill>
              <a:latin typeface="Cambria" panose="02040503050406030204" pitchFamily="18" charset="0"/>
            </a:endParaRPr>
          </a:p>
        </p:txBody>
      </p:sp>
      <p:sp>
        <p:nvSpPr>
          <p:cNvPr id="28" name="矩形: 圆角 27"/>
          <p:cNvSpPr/>
          <p:nvPr/>
        </p:nvSpPr>
        <p:spPr>
          <a:xfrm>
            <a:off x="6991690" y="350593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
        <p:nvSpPr>
          <p:cNvPr id="21" name="矩形: 圆角 23">
            <a:extLst>
              <a:ext uri="{FF2B5EF4-FFF2-40B4-BE49-F238E27FC236}">
                <a16:creationId xmlns:a16="http://schemas.microsoft.com/office/drawing/2014/main" id="{8C2B132F-F125-4543-B9EE-BA79C118E48A}"/>
              </a:ext>
            </a:extLst>
          </p:cNvPr>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圆角 24">
            <a:extLst>
              <a:ext uri="{FF2B5EF4-FFF2-40B4-BE49-F238E27FC236}">
                <a16:creationId xmlns:a16="http://schemas.microsoft.com/office/drawing/2014/main" id="{C66FAA76-5085-7941-A0BA-670C8A2ABDBC}"/>
              </a:ext>
            </a:extLst>
          </p:cNvPr>
          <p:cNvSpPr/>
          <p:nvPr/>
        </p:nvSpPr>
        <p:spPr>
          <a:xfrm>
            <a:off x="8291626" y="3505936"/>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35">
            <a:extLst>
              <a:ext uri="{FF2B5EF4-FFF2-40B4-BE49-F238E27FC236}">
                <a16:creationId xmlns:a16="http://schemas.microsoft.com/office/drawing/2014/main" id="{D5664840-534F-5C41-88DF-6DB77D6F7156}"/>
              </a:ext>
            </a:extLst>
          </p:cNvPr>
          <p:cNvSpPr/>
          <p:nvPr/>
        </p:nvSpPr>
        <p:spPr>
          <a:xfrm flipV="1">
            <a:off x="8940165" y="3507740"/>
            <a:ext cx="873760" cy="76200"/>
          </a:xfrm>
          <a:custGeom>
            <a:avLst/>
            <a:gdLst>
              <a:gd name="connsiteX0" fmla="*/ 1070043 w 1070043"/>
              <a:gd name="connsiteY0" fmla="*/ 72350 h 158486"/>
              <a:gd name="connsiteX1" fmla="*/ 629056 w 1070043"/>
              <a:gd name="connsiteY1" fmla="*/ 156656 h 158486"/>
              <a:gd name="connsiteX2" fmla="*/ 0 w 1070043"/>
              <a:gd name="connsiteY2" fmla="*/ 1014 h 158486"/>
            </a:gdLst>
            <a:ahLst/>
            <a:cxnLst>
              <a:cxn ang="0">
                <a:pos x="connsiteX0" y="connsiteY0"/>
              </a:cxn>
              <a:cxn ang="0">
                <a:pos x="connsiteX1" y="connsiteY1"/>
              </a:cxn>
              <a:cxn ang="0">
                <a:pos x="connsiteX2" y="connsiteY2"/>
              </a:cxn>
            </a:cxnLst>
            <a:rect l="l" t="t" r="r" b="b"/>
            <a:pathLst>
              <a:path w="1070043" h="158486">
                <a:moveTo>
                  <a:pt x="1070043" y="72350"/>
                </a:moveTo>
                <a:cubicBezTo>
                  <a:pt x="938719" y="120447"/>
                  <a:pt x="807396" y="168545"/>
                  <a:pt x="629056" y="156656"/>
                </a:cubicBezTo>
                <a:cubicBezTo>
                  <a:pt x="450716" y="144767"/>
                  <a:pt x="20536" y="-14118"/>
                  <a:pt x="0" y="1014"/>
                </a:cubicBezTo>
              </a:path>
            </a:pathLst>
          </a:custGeom>
          <a:solidFill>
            <a:schemeClr val="bg1"/>
          </a:solid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9" name="图片 18"/>
          <p:cNvPicPr>
            <a:picLocks noChangeAspect="1"/>
          </p:cNvPicPr>
          <p:nvPr/>
        </p:nvPicPr>
        <p:blipFill>
          <a:blip r:embed="rId3"/>
          <a:stretch>
            <a:fillRect/>
          </a:stretch>
        </p:blipFill>
        <p:spPr>
          <a:xfrm>
            <a:off x="496178" y="4901512"/>
            <a:ext cx="3546596" cy="832679"/>
          </a:xfrm>
          <a:prstGeom prst="rect">
            <a:avLst/>
          </a:prstGeom>
        </p:spPr>
      </p:pic>
      <p:pic>
        <p:nvPicPr>
          <p:cNvPr id="20" name="图片 19"/>
          <p:cNvPicPr>
            <a:picLocks noChangeAspect="1"/>
          </p:cNvPicPr>
          <p:nvPr/>
        </p:nvPicPr>
        <p:blipFill>
          <a:blip r:embed="rId4"/>
          <a:stretch>
            <a:fillRect/>
          </a:stretch>
        </p:blipFill>
        <p:spPr>
          <a:xfrm>
            <a:off x="4021354" y="4917382"/>
            <a:ext cx="1976687" cy="851658"/>
          </a:xfrm>
          <a:prstGeom prst="rect">
            <a:avLst/>
          </a:prstGeom>
        </p:spPr>
      </p:pic>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15" name="矩形: 圆角 14"/>
          <p:cNvSpPr/>
          <p:nvPr/>
        </p:nvSpPr>
        <p:spPr>
          <a:xfrm>
            <a:off x="6337302" y="2476691"/>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load2</a:t>
            </a:r>
            <a:endParaRPr lang="zh-CN" altLang="en-US" sz="1400" dirty="0">
              <a:solidFill>
                <a:schemeClr val="tx1"/>
              </a:solidFill>
              <a:latin typeface="Cambria" panose="02040503050406030204" pitchFamily="18" charset="0"/>
            </a:endParaRPr>
          </a:p>
        </p:txBody>
      </p:sp>
      <p:sp>
        <p:nvSpPr>
          <p:cNvPr id="17" name="矩形: 圆角 16"/>
          <p:cNvSpPr/>
          <p:nvPr/>
        </p:nvSpPr>
        <p:spPr>
          <a:xfrm>
            <a:off x="8302290" y="246057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22" name="矩形: 圆角 21"/>
          <p:cNvSpPr/>
          <p:nvPr/>
        </p:nvSpPr>
        <p:spPr>
          <a:xfrm>
            <a:off x="6342026" y="3505939"/>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load2</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3" name="矩形: 圆角 22"/>
          <p:cNvSpPr/>
          <p:nvPr/>
        </p:nvSpPr>
        <p:spPr>
          <a:xfrm>
            <a:off x="6992298" y="3505938"/>
            <a:ext cx="654996" cy="308853"/>
          </a:xfrm>
          <a:prstGeom prst="round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8302290" y="3505937"/>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21" name="图片 20"/>
          <p:cNvPicPr>
            <a:picLocks noChangeAspect="1"/>
          </p:cNvPicPr>
          <p:nvPr/>
        </p:nvPicPr>
        <p:blipFill>
          <a:blip r:embed="rId5"/>
          <a:stretch>
            <a:fillRect/>
          </a:stretch>
        </p:blipFill>
        <p:spPr>
          <a:xfrm>
            <a:off x="5946161" y="4917382"/>
            <a:ext cx="1973758" cy="832679"/>
          </a:xfrm>
          <a:prstGeom prst="rect">
            <a:avLst/>
          </a:prstGeom>
        </p:spPr>
      </p:pic>
      <p:sp>
        <p:nvSpPr>
          <p:cNvPr id="28" name="矩形: 圆角 27"/>
          <p:cNvSpPr/>
          <p:nvPr/>
        </p:nvSpPr>
        <p:spPr>
          <a:xfrm>
            <a:off x="6991690" y="350593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9" name="图片 18"/>
          <p:cNvPicPr>
            <a:picLocks noChangeAspect="1"/>
          </p:cNvPicPr>
          <p:nvPr/>
        </p:nvPicPr>
        <p:blipFill>
          <a:blip r:embed="rId3"/>
          <a:stretch>
            <a:fillRect/>
          </a:stretch>
        </p:blipFill>
        <p:spPr>
          <a:xfrm>
            <a:off x="496178" y="4901512"/>
            <a:ext cx="3546596" cy="832679"/>
          </a:xfrm>
          <a:prstGeom prst="rect">
            <a:avLst/>
          </a:prstGeom>
        </p:spPr>
      </p:pic>
      <p:pic>
        <p:nvPicPr>
          <p:cNvPr id="20" name="图片 19"/>
          <p:cNvPicPr>
            <a:picLocks noChangeAspect="1"/>
          </p:cNvPicPr>
          <p:nvPr/>
        </p:nvPicPr>
        <p:blipFill>
          <a:blip r:embed="rId4"/>
          <a:stretch>
            <a:fillRect/>
          </a:stretch>
        </p:blipFill>
        <p:spPr>
          <a:xfrm>
            <a:off x="4021354" y="4917382"/>
            <a:ext cx="1976687" cy="851658"/>
          </a:xfrm>
          <a:prstGeom prst="rect">
            <a:avLst/>
          </a:prstGeom>
        </p:spPr>
      </p:pic>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17" name="矩形: 圆角 16"/>
          <p:cNvSpPr/>
          <p:nvPr/>
        </p:nvSpPr>
        <p:spPr>
          <a:xfrm>
            <a:off x="8302290" y="246057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23" name="矩形: 圆角 22"/>
          <p:cNvSpPr/>
          <p:nvPr/>
        </p:nvSpPr>
        <p:spPr>
          <a:xfrm>
            <a:off x="6992298" y="3505938"/>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8302290" y="3505937"/>
            <a:ext cx="654996" cy="308853"/>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21" name="图片 20"/>
          <p:cNvPicPr>
            <a:picLocks noChangeAspect="1"/>
          </p:cNvPicPr>
          <p:nvPr/>
        </p:nvPicPr>
        <p:blipFill>
          <a:blip r:embed="rId5"/>
          <a:stretch>
            <a:fillRect/>
          </a:stretch>
        </p:blipFill>
        <p:spPr>
          <a:xfrm>
            <a:off x="5946161" y="4917382"/>
            <a:ext cx="1973758" cy="832679"/>
          </a:xfrm>
          <a:prstGeom prst="rect">
            <a:avLst/>
          </a:prstGeom>
        </p:spPr>
      </p:pic>
      <p:pic>
        <p:nvPicPr>
          <p:cNvPr id="26" name="图片 25"/>
          <p:cNvPicPr>
            <a:picLocks noChangeAspect="1"/>
          </p:cNvPicPr>
          <p:nvPr/>
        </p:nvPicPr>
        <p:blipFill>
          <a:blip r:embed="rId6"/>
          <a:stretch>
            <a:fillRect/>
          </a:stretch>
        </p:blipFill>
        <p:spPr>
          <a:xfrm>
            <a:off x="7849546" y="4917381"/>
            <a:ext cx="1973760" cy="832680"/>
          </a:xfrm>
          <a:prstGeom prst="rect">
            <a:avLst/>
          </a:prstGeom>
        </p:spPr>
      </p:pic>
      <p:sp>
        <p:nvSpPr>
          <p:cNvPr id="18" name="矩形: 圆角 17"/>
          <p:cNvSpPr/>
          <p:nvPr/>
        </p:nvSpPr>
        <p:spPr>
          <a:xfrm>
            <a:off x="6991690" y="3505935"/>
            <a:ext cx="654996" cy="308853"/>
          </a:xfrm>
          <a:prstGeom prst="round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
        <p:nvSpPr>
          <p:cNvPr id="25" name="矩形: 圆角 24"/>
          <p:cNvSpPr/>
          <p:nvPr/>
        </p:nvSpPr>
        <p:spPr>
          <a:xfrm>
            <a:off x="7155180" y="4133131"/>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load2</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7" name="矩形: 圆角 26"/>
          <p:cNvSpPr/>
          <p:nvPr/>
        </p:nvSpPr>
        <p:spPr>
          <a:xfrm>
            <a:off x="7194550" y="1977733"/>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load2</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8" name="矩形: 圆角 27"/>
          <p:cNvSpPr/>
          <p:nvPr/>
        </p:nvSpPr>
        <p:spPr>
          <a:xfrm>
            <a:off x="6342026" y="2465289"/>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圆角 29"/>
          <p:cNvSpPr/>
          <p:nvPr/>
        </p:nvSpPr>
        <p:spPr>
          <a:xfrm>
            <a:off x="6336086" y="3506474"/>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任意多边形: 形状 11"/>
          <p:cNvSpPr/>
          <p:nvPr/>
        </p:nvSpPr>
        <p:spPr>
          <a:xfrm>
            <a:off x="6647234" y="2144831"/>
            <a:ext cx="547316" cy="315743"/>
          </a:xfrm>
          <a:custGeom>
            <a:avLst/>
            <a:gdLst>
              <a:gd name="connsiteX0" fmla="*/ 0 w 492868"/>
              <a:gd name="connsiteY0" fmla="*/ 301076 h 301076"/>
              <a:gd name="connsiteX1" fmla="*/ 162128 w 492868"/>
              <a:gd name="connsiteY1" fmla="*/ 87067 h 301076"/>
              <a:gd name="connsiteX2" fmla="*/ 492868 w 492868"/>
              <a:gd name="connsiteY2" fmla="*/ 2761 h 301076"/>
            </a:gdLst>
            <a:ahLst/>
            <a:cxnLst>
              <a:cxn ang="0">
                <a:pos x="connsiteX0" y="connsiteY0"/>
              </a:cxn>
              <a:cxn ang="0">
                <a:pos x="connsiteX1" y="connsiteY1"/>
              </a:cxn>
              <a:cxn ang="0">
                <a:pos x="connsiteX2" y="connsiteY2"/>
              </a:cxn>
            </a:cxnLst>
            <a:rect l="l" t="t" r="r" b="b"/>
            <a:pathLst>
              <a:path w="492868" h="301076">
                <a:moveTo>
                  <a:pt x="0" y="301076"/>
                </a:moveTo>
                <a:cubicBezTo>
                  <a:pt x="39991" y="218931"/>
                  <a:pt x="79983" y="136786"/>
                  <a:pt x="162128" y="87067"/>
                </a:cubicBezTo>
                <a:cubicBezTo>
                  <a:pt x="244273" y="37348"/>
                  <a:pt x="421532" y="-12371"/>
                  <a:pt x="492868" y="2761"/>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solidFill>
            </a:endParaRPr>
          </a:p>
        </p:txBody>
      </p:sp>
      <p:sp>
        <p:nvSpPr>
          <p:cNvPr id="32" name="任意多边形: 形状 31"/>
          <p:cNvSpPr/>
          <p:nvPr/>
        </p:nvSpPr>
        <p:spPr>
          <a:xfrm rot="14818090">
            <a:off x="6550727" y="3888230"/>
            <a:ext cx="660531" cy="315060"/>
          </a:xfrm>
          <a:custGeom>
            <a:avLst/>
            <a:gdLst>
              <a:gd name="connsiteX0" fmla="*/ 0 w 492868"/>
              <a:gd name="connsiteY0" fmla="*/ 301076 h 301076"/>
              <a:gd name="connsiteX1" fmla="*/ 162128 w 492868"/>
              <a:gd name="connsiteY1" fmla="*/ 87067 h 301076"/>
              <a:gd name="connsiteX2" fmla="*/ 492868 w 492868"/>
              <a:gd name="connsiteY2" fmla="*/ 2761 h 301076"/>
            </a:gdLst>
            <a:ahLst/>
            <a:cxnLst>
              <a:cxn ang="0">
                <a:pos x="connsiteX0" y="connsiteY0"/>
              </a:cxn>
              <a:cxn ang="0">
                <a:pos x="connsiteX1" y="connsiteY1"/>
              </a:cxn>
              <a:cxn ang="0">
                <a:pos x="connsiteX2" y="connsiteY2"/>
              </a:cxn>
            </a:cxnLst>
            <a:rect l="l" t="t" r="r" b="b"/>
            <a:pathLst>
              <a:path w="492868" h="301076">
                <a:moveTo>
                  <a:pt x="0" y="301076"/>
                </a:moveTo>
                <a:cubicBezTo>
                  <a:pt x="39991" y="218931"/>
                  <a:pt x="79983" y="136786"/>
                  <a:pt x="162128" y="87067"/>
                </a:cubicBezTo>
                <a:cubicBezTo>
                  <a:pt x="244273" y="37348"/>
                  <a:pt x="421532" y="-12371"/>
                  <a:pt x="492868" y="2761"/>
                </a:cubicBezTo>
              </a:path>
            </a:pathLst>
          </a:custGeom>
          <a:noFill/>
          <a:ln w="19050">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solidFill>
            </a:endParaRPr>
          </a:p>
        </p:txBody>
      </p:sp>
      <p:sp>
        <p:nvSpPr>
          <p:cNvPr id="33" name="文本框 32"/>
          <p:cNvSpPr txBox="1"/>
          <p:nvPr/>
        </p:nvSpPr>
        <p:spPr>
          <a:xfrm>
            <a:off x="5747153" y="4061236"/>
            <a:ext cx="1408027" cy="307777"/>
          </a:xfrm>
          <a:prstGeom prst="rect">
            <a:avLst/>
          </a:prstGeom>
          <a:noFill/>
        </p:spPr>
        <p:txBody>
          <a:bodyPr wrap="square" rtlCol="0">
            <a:spAutoFit/>
          </a:bodyPr>
          <a:lstStyle/>
          <a:p>
            <a:r>
              <a:rPr lang="en-US" altLang="zh-CN" sz="1400" b="1" dirty="0">
                <a:latin typeface="Cambria" panose="02040503050406030204" pitchFamily="18" charset="0"/>
                <a:ea typeface="Cambria" panose="02040503050406030204" pitchFamily="18" charset="0"/>
              </a:rPr>
              <a:t>Invalidation</a:t>
            </a:r>
            <a:endParaRPr lang="zh-CN" altLang="en-US" sz="1400" b="1" dirty="0">
              <a:latin typeface="Cambria" panose="02040503050406030204" pitchFamily="18" charset="0"/>
            </a:endParaRPr>
          </a:p>
        </p:txBody>
      </p:sp>
      <p:sp>
        <p:nvSpPr>
          <p:cNvPr id="35" name="文本框 34"/>
          <p:cNvSpPr txBox="1"/>
          <p:nvPr/>
        </p:nvSpPr>
        <p:spPr>
          <a:xfrm>
            <a:off x="5668806" y="2014235"/>
            <a:ext cx="1408027" cy="307777"/>
          </a:xfrm>
          <a:prstGeom prst="rect">
            <a:avLst/>
          </a:prstGeom>
          <a:noFill/>
        </p:spPr>
        <p:txBody>
          <a:bodyPr wrap="square" rtlCol="0">
            <a:spAutoFit/>
          </a:bodyPr>
          <a:lstStyle/>
          <a:p>
            <a:r>
              <a:rPr lang="en-US" altLang="zh-CN" sz="1400" b="1" dirty="0">
                <a:latin typeface="Cambria" panose="02040503050406030204" pitchFamily="18" charset="0"/>
                <a:ea typeface="Cambria" panose="02040503050406030204" pitchFamily="18" charset="0"/>
              </a:rPr>
              <a:t>Invalidation</a:t>
            </a:r>
            <a:endParaRPr lang="zh-CN" altLang="en-US" sz="1400" b="1" dirty="0">
              <a:latin typeface="Cambria" panose="02040503050406030204" pitchFamily="18" charset="0"/>
            </a:endParaRPr>
          </a:p>
        </p:txBody>
      </p:sp>
      <p:sp>
        <p:nvSpPr>
          <p:cNvPr id="11" name="矩形: 圆角 28"/>
          <p:cNvSpPr/>
          <p:nvPr/>
        </p:nvSpPr>
        <p:spPr>
          <a:xfrm>
            <a:off x="8301655" y="3504667"/>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sp>
        <p:nvSpPr>
          <p:cNvPr id="13" name="矩形: 圆角 17"/>
          <p:cNvSpPr/>
          <p:nvPr/>
        </p:nvSpPr>
        <p:spPr>
          <a:xfrm>
            <a:off x="6991055" y="350466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554544" y="1088960"/>
            <a:ext cx="9891131" cy="646331"/>
          </a:xfrm>
          <a:prstGeom prst="rect">
            <a:avLst/>
          </a:prstGeom>
          <a:noFill/>
        </p:spPr>
        <p:txBody>
          <a:bodyPr wrap="square">
            <a:spAutoFit/>
          </a:bodyPr>
          <a:lstStyle/>
          <a:p>
            <a:r>
              <a:rPr lang="en-US" altLang="zh-CN" sz="3600" b="1" dirty="0">
                <a:latin typeface="Avenir Book" panose="02000503020000020003" pitchFamily="2" charset="0"/>
                <a:ea typeface="Cambria" panose="02040503050406030204" pitchFamily="18" charset="0"/>
              </a:rPr>
              <a:t>Representative</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Undo</a:t>
            </a:r>
            <a:r>
              <a:rPr lang="zh-CN" altLang="en-US" sz="3600" b="1" dirty="0">
                <a:latin typeface="Avenir Book" panose="02000503020000020003" pitchFamily="2" charset="0"/>
                <a:ea typeface="Cambria" panose="02040503050406030204" pitchFamily="18" charset="0"/>
              </a:rPr>
              <a:t> </a:t>
            </a:r>
            <a:r>
              <a:rPr lang="en-US" altLang="zh-CN" sz="3600" b="1" dirty="0">
                <a:latin typeface="Avenir Book" panose="02000503020000020003" pitchFamily="2" charset="0"/>
                <a:ea typeface="Cambria" panose="02040503050406030204" pitchFamily="18" charset="0"/>
              </a:rPr>
              <a:t>Defense:</a:t>
            </a:r>
            <a:r>
              <a:rPr lang="zh-CN" altLang="en-US" sz="3600" b="1" dirty="0">
                <a:latin typeface="Avenir Book" panose="02000503020000020003" pitchFamily="2" charset="0"/>
                <a:ea typeface="Cambria" panose="02040503050406030204" pitchFamily="18" charset="0"/>
              </a:rPr>
              <a:t> </a:t>
            </a:r>
            <a:r>
              <a:rPr lang="en-US" altLang="zh-CN" sz="3600" b="1" dirty="0" err="1">
                <a:latin typeface="Avenir Book" panose="02000503020000020003" pitchFamily="2" charset="0"/>
                <a:ea typeface="Cambria" panose="02040503050406030204" pitchFamily="18" charset="0"/>
              </a:rPr>
              <a:t>CleanupSpec</a:t>
            </a:r>
            <a:endParaRPr lang="zh-CN" altLang="en-US" sz="3600" b="1" dirty="0">
              <a:latin typeface="Avenir Book" panose="02000503020000020003" pitchFamily="2" charset="0"/>
            </a:endParaRPr>
          </a:p>
        </p:txBody>
      </p:sp>
      <p:sp>
        <p:nvSpPr>
          <p:cNvPr id="4" name="文本框 3"/>
          <p:cNvSpPr txBox="1"/>
          <p:nvPr/>
        </p:nvSpPr>
        <p:spPr>
          <a:xfrm>
            <a:off x="546050" y="2147972"/>
            <a:ext cx="473206" cy="707886"/>
          </a:xfrm>
          <a:prstGeom prst="rect">
            <a:avLst/>
          </a:prstGeom>
          <a:noFill/>
        </p:spPr>
        <p:txBody>
          <a:bodyPr wrap="none" rtlCol="0">
            <a:spAutoFit/>
          </a:bodyPr>
          <a:lstStyle/>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endParaRPr lang="en-US" altLang="zh-CN" sz="2000" dirty="0">
              <a:latin typeface="Cambria" panose="02040503050406030204" pitchFamily="18" charset="0"/>
              <a:ea typeface="Cambria" panose="02040503050406030204" pitchFamily="18" charset="0"/>
            </a:endParaRPr>
          </a:p>
        </p:txBody>
      </p:sp>
      <p:pic>
        <p:nvPicPr>
          <p:cNvPr id="19" name="图片 18"/>
          <p:cNvPicPr>
            <a:picLocks noChangeAspect="1"/>
          </p:cNvPicPr>
          <p:nvPr/>
        </p:nvPicPr>
        <p:blipFill>
          <a:blip r:embed="rId3"/>
          <a:stretch>
            <a:fillRect/>
          </a:stretch>
        </p:blipFill>
        <p:spPr>
          <a:xfrm>
            <a:off x="496178" y="4901512"/>
            <a:ext cx="3546596" cy="832679"/>
          </a:xfrm>
          <a:prstGeom prst="rect">
            <a:avLst/>
          </a:prstGeom>
        </p:spPr>
      </p:pic>
      <p:pic>
        <p:nvPicPr>
          <p:cNvPr id="20" name="图片 19"/>
          <p:cNvPicPr>
            <a:picLocks noChangeAspect="1"/>
          </p:cNvPicPr>
          <p:nvPr/>
        </p:nvPicPr>
        <p:blipFill>
          <a:blip r:embed="rId4"/>
          <a:stretch>
            <a:fillRect/>
          </a:stretch>
        </p:blipFill>
        <p:spPr>
          <a:xfrm>
            <a:off x="4021354" y="4917382"/>
            <a:ext cx="1976687" cy="851658"/>
          </a:xfrm>
          <a:prstGeom prst="rect">
            <a:avLst/>
          </a:prstGeom>
        </p:spPr>
      </p:pic>
      <p:sp>
        <p:nvSpPr>
          <p:cNvPr id="2" name="文本框 1"/>
          <p:cNvSpPr txBox="1"/>
          <p:nvPr/>
        </p:nvSpPr>
        <p:spPr>
          <a:xfrm>
            <a:off x="1191730" y="2501915"/>
            <a:ext cx="3270459" cy="1631216"/>
          </a:xfrm>
          <a:prstGeom prst="rect">
            <a:avLst/>
          </a:prstGeom>
          <a:noFill/>
        </p:spPr>
        <p:txBody>
          <a:bodyPr wrap="square" rtlCol="0">
            <a:spAutoFit/>
          </a:bodyPr>
          <a:lstStyle/>
          <a:p>
            <a:r>
              <a:rPr lang="en-US" altLang="zh-CN" sz="2000" b="1" dirty="0">
                <a:latin typeface="Courier New" panose="02070309020205020404" pitchFamily="49" charset="0"/>
                <a:cs typeface="Courier New" panose="02070309020205020404" pitchFamily="49" charset="0"/>
              </a:rPr>
              <a:t>load1;//inflight</a:t>
            </a:r>
          </a:p>
          <a:p>
            <a:r>
              <a:rPr lang="en-US" altLang="zh-CN" sz="2000" b="1" dirty="0">
                <a:latin typeface="Courier New" panose="02070309020205020404" pitchFamily="49" charset="0"/>
                <a:cs typeface="Courier New" panose="02070309020205020404" pitchFamily="49" charset="0"/>
              </a:rPr>
              <a:t>if(index &lt; f(N)) {</a:t>
            </a:r>
          </a:p>
          <a:p>
            <a:r>
              <a:rPr lang="en-US" altLang="zh-CN" sz="2000" b="1" dirty="0">
                <a:latin typeface="Courier New" panose="02070309020205020404" pitchFamily="49" charset="0"/>
                <a:cs typeface="Courier New" panose="02070309020205020404" pitchFamily="49" charset="0"/>
              </a:rPr>
              <a:t>    load2;//executed</a:t>
            </a:r>
          </a:p>
          <a:p>
            <a:r>
              <a:rPr lang="en-US" altLang="zh-CN" sz="2000" b="1" dirty="0">
                <a:latin typeface="Courier New" panose="02070309020205020404" pitchFamily="49" charset="0"/>
                <a:cs typeface="Courier New" panose="02070309020205020404" pitchFamily="49" charset="0"/>
              </a:rPr>
              <a:t>    load3;//inflight</a:t>
            </a:r>
          </a:p>
          <a:p>
            <a:r>
              <a:rPr lang="en-US" altLang="zh-CN" sz="2000" b="1" dirty="0">
                <a:latin typeface="Courier New" panose="02070309020205020404" pitchFamily="49" charset="0"/>
                <a:cs typeface="Courier New" panose="02070309020205020404" pitchFamily="49" charset="0"/>
              </a:rPr>
              <a:t>}</a:t>
            </a:r>
            <a:endParaRPr lang="zh-CN" altLang="en-US" sz="2000" b="1" dirty="0">
              <a:latin typeface="Courier New" panose="02070309020205020404" pitchFamily="49" charset="0"/>
              <a:cs typeface="Courier New" panose="02070309020205020404" pitchFamily="49" charset="0"/>
            </a:endParaRPr>
          </a:p>
        </p:txBody>
      </p:sp>
      <p:sp>
        <p:nvSpPr>
          <p:cNvPr id="40" name="文本框 39"/>
          <p:cNvSpPr txBox="1"/>
          <p:nvPr/>
        </p:nvSpPr>
        <p:spPr>
          <a:xfrm>
            <a:off x="5796170" y="2460575"/>
            <a:ext cx="767193" cy="38131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L1</a:t>
            </a:r>
            <a:endParaRPr lang="zh-CN" altLang="en-US" dirty="0">
              <a:latin typeface="Cambria" panose="02040503050406030204" pitchFamily="18" charset="0"/>
            </a:endParaRPr>
          </a:p>
        </p:txBody>
      </p:sp>
      <p:sp>
        <p:nvSpPr>
          <p:cNvPr id="41" name="文本框 40"/>
          <p:cNvSpPr txBox="1"/>
          <p:nvPr/>
        </p:nvSpPr>
        <p:spPr>
          <a:xfrm>
            <a:off x="5092157" y="3481679"/>
            <a:ext cx="1408027"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Shared L2</a:t>
            </a:r>
            <a:endParaRPr lang="zh-CN" altLang="en-US" dirty="0">
              <a:latin typeface="Cambria" panose="02040503050406030204" pitchFamily="18" charset="0"/>
            </a:endParaRPr>
          </a:p>
        </p:txBody>
      </p:sp>
      <p:sp>
        <p:nvSpPr>
          <p:cNvPr id="23" name="矩形: 圆角 22"/>
          <p:cNvSpPr/>
          <p:nvPr/>
        </p:nvSpPr>
        <p:spPr>
          <a:xfrm>
            <a:off x="6992298" y="3505938"/>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p:cNvSpPr/>
          <p:nvPr/>
        </p:nvSpPr>
        <p:spPr>
          <a:xfrm>
            <a:off x="7647294" y="3505937"/>
            <a:ext cx="654996" cy="308853"/>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a:off x="8302290" y="3505937"/>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pic>
        <p:nvPicPr>
          <p:cNvPr id="21" name="图片 20"/>
          <p:cNvPicPr>
            <a:picLocks noChangeAspect="1"/>
          </p:cNvPicPr>
          <p:nvPr/>
        </p:nvPicPr>
        <p:blipFill>
          <a:blip r:embed="rId5"/>
          <a:stretch>
            <a:fillRect/>
          </a:stretch>
        </p:blipFill>
        <p:spPr>
          <a:xfrm>
            <a:off x="5946161" y="4917382"/>
            <a:ext cx="1973758" cy="832679"/>
          </a:xfrm>
          <a:prstGeom prst="rect">
            <a:avLst/>
          </a:prstGeom>
        </p:spPr>
      </p:pic>
      <p:pic>
        <p:nvPicPr>
          <p:cNvPr id="26" name="图片 25"/>
          <p:cNvPicPr>
            <a:picLocks noChangeAspect="1"/>
          </p:cNvPicPr>
          <p:nvPr/>
        </p:nvPicPr>
        <p:blipFill>
          <a:blip r:embed="rId6"/>
          <a:stretch>
            <a:fillRect/>
          </a:stretch>
        </p:blipFill>
        <p:spPr>
          <a:xfrm>
            <a:off x="7849546" y="4917381"/>
            <a:ext cx="1973760" cy="832680"/>
          </a:xfrm>
          <a:prstGeom prst="rect">
            <a:avLst/>
          </a:prstGeom>
        </p:spPr>
      </p:pic>
      <p:sp>
        <p:nvSpPr>
          <p:cNvPr id="18" name="矩形: 圆角 17"/>
          <p:cNvSpPr/>
          <p:nvPr/>
        </p:nvSpPr>
        <p:spPr>
          <a:xfrm>
            <a:off x="6991690" y="3505935"/>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rPr>
              <a:t>old</a:t>
            </a:r>
            <a:endParaRPr lang="zh-CN" altLang="en-US" sz="1400" dirty="0">
              <a:solidFill>
                <a:schemeClr val="tx1"/>
              </a:solidFill>
              <a:latin typeface="Cambria" panose="02040503050406030204" pitchFamily="18" charset="0"/>
            </a:endParaRPr>
          </a:p>
        </p:txBody>
      </p:sp>
      <p:sp>
        <p:nvSpPr>
          <p:cNvPr id="27" name="矩形: 圆角 26"/>
          <p:cNvSpPr/>
          <p:nvPr/>
        </p:nvSpPr>
        <p:spPr>
          <a:xfrm>
            <a:off x="7194550" y="1977733"/>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ea typeface="Cambria" panose="02040503050406030204" pitchFamily="18" charset="0"/>
                <a:cs typeface="Courier New" panose="02070309020205020404" pitchFamily="49" charset="0"/>
              </a:rPr>
              <a:t>old</a:t>
            </a:r>
            <a:endParaRPr lang="zh-CN" altLang="en-US" sz="1400" dirty="0">
              <a:solidFill>
                <a:schemeClr val="tx1"/>
              </a:solidFill>
              <a:latin typeface="Cambria" panose="02040503050406030204" pitchFamily="18" charset="0"/>
              <a:cs typeface="Courier New" panose="02070309020205020404" pitchFamily="49" charset="0"/>
            </a:endParaRPr>
          </a:p>
        </p:txBody>
      </p:sp>
      <p:sp>
        <p:nvSpPr>
          <p:cNvPr id="28" name="矩形: 圆角 27"/>
          <p:cNvSpPr/>
          <p:nvPr/>
        </p:nvSpPr>
        <p:spPr>
          <a:xfrm>
            <a:off x="6342026" y="2465289"/>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矩形: 圆角 29"/>
          <p:cNvSpPr/>
          <p:nvPr/>
        </p:nvSpPr>
        <p:spPr>
          <a:xfrm>
            <a:off x="6336086" y="3506474"/>
            <a:ext cx="654996" cy="308853"/>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任意多边形: 形状 11"/>
          <p:cNvSpPr/>
          <p:nvPr/>
        </p:nvSpPr>
        <p:spPr>
          <a:xfrm>
            <a:off x="6647234" y="2144831"/>
            <a:ext cx="547316" cy="315743"/>
          </a:xfrm>
          <a:custGeom>
            <a:avLst/>
            <a:gdLst>
              <a:gd name="connsiteX0" fmla="*/ 0 w 492868"/>
              <a:gd name="connsiteY0" fmla="*/ 301076 h 301076"/>
              <a:gd name="connsiteX1" fmla="*/ 162128 w 492868"/>
              <a:gd name="connsiteY1" fmla="*/ 87067 h 301076"/>
              <a:gd name="connsiteX2" fmla="*/ 492868 w 492868"/>
              <a:gd name="connsiteY2" fmla="*/ 2761 h 301076"/>
            </a:gdLst>
            <a:ahLst/>
            <a:cxnLst>
              <a:cxn ang="0">
                <a:pos x="connsiteX0" y="connsiteY0"/>
              </a:cxn>
              <a:cxn ang="0">
                <a:pos x="connsiteX1" y="connsiteY1"/>
              </a:cxn>
              <a:cxn ang="0">
                <a:pos x="connsiteX2" y="connsiteY2"/>
              </a:cxn>
            </a:cxnLst>
            <a:rect l="l" t="t" r="r" b="b"/>
            <a:pathLst>
              <a:path w="492868" h="301076">
                <a:moveTo>
                  <a:pt x="0" y="301076"/>
                </a:moveTo>
                <a:cubicBezTo>
                  <a:pt x="39991" y="218931"/>
                  <a:pt x="79983" y="136786"/>
                  <a:pt x="162128" y="87067"/>
                </a:cubicBezTo>
                <a:cubicBezTo>
                  <a:pt x="244273" y="37348"/>
                  <a:pt x="421532" y="-12371"/>
                  <a:pt x="492868" y="2761"/>
                </a:cubicBezTo>
              </a:path>
            </a:pathLst>
          </a:custGeom>
          <a:noFill/>
          <a:ln w="19050">
            <a:solidFill>
              <a:schemeClr val="tx1"/>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solidFill>
              </a:ln>
              <a:solidFill>
                <a:schemeClr val="tx1"/>
              </a:solidFill>
            </a:endParaRPr>
          </a:p>
        </p:txBody>
      </p:sp>
      <p:sp>
        <p:nvSpPr>
          <p:cNvPr id="31" name="文本框 30"/>
          <p:cNvSpPr txBox="1"/>
          <p:nvPr/>
        </p:nvSpPr>
        <p:spPr>
          <a:xfrm>
            <a:off x="5668806" y="2014235"/>
            <a:ext cx="1408027" cy="307777"/>
          </a:xfrm>
          <a:prstGeom prst="rect">
            <a:avLst/>
          </a:prstGeom>
          <a:noFill/>
        </p:spPr>
        <p:txBody>
          <a:bodyPr wrap="square" rtlCol="0">
            <a:spAutoFit/>
          </a:bodyPr>
          <a:lstStyle/>
          <a:p>
            <a:r>
              <a:rPr lang="en-US" altLang="zh-CN" sz="1400" b="1" dirty="0">
                <a:latin typeface="Cambria" panose="02040503050406030204" pitchFamily="18" charset="0"/>
                <a:ea typeface="Cambria" panose="02040503050406030204" pitchFamily="18" charset="0"/>
              </a:rPr>
              <a:t>Restoration</a:t>
            </a:r>
            <a:endParaRPr lang="zh-CN" altLang="en-US" sz="1400" b="1" dirty="0">
              <a:latin typeface="Cambria" panose="02040503050406030204" pitchFamily="18" charset="0"/>
            </a:endParaRPr>
          </a:p>
        </p:txBody>
      </p:sp>
      <p:sp>
        <p:nvSpPr>
          <p:cNvPr id="22" name="矩形: 圆角 16">
            <a:extLst>
              <a:ext uri="{FF2B5EF4-FFF2-40B4-BE49-F238E27FC236}">
                <a16:creationId xmlns:a16="http://schemas.microsoft.com/office/drawing/2014/main" id="{E2AB8C97-174F-8D47-92AF-FA5CA74DD2D6}"/>
              </a:ext>
            </a:extLst>
          </p:cNvPr>
          <p:cNvSpPr/>
          <p:nvPr/>
        </p:nvSpPr>
        <p:spPr>
          <a:xfrm>
            <a:off x="8302290" y="2460574"/>
            <a:ext cx="654996" cy="308853"/>
          </a:xfrm>
          <a:prstGeom prst="roundRect">
            <a:avLst/>
          </a:prstGeom>
          <a:solidFill>
            <a:srgbClr val="FF9694"/>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Cambria" panose="02040503050406030204" pitchFamily="18" charset="0"/>
              </a:rPr>
              <a:t>load1</a:t>
            </a:r>
            <a:endParaRPr lang="zh-CN" altLang="en-US" sz="1400" dirty="0">
              <a:solidFill>
                <a:schemeClr val="tx1"/>
              </a:solidFill>
              <a:latin typeface="Cambria" panose="02040503050406030204" pitchFamily="18"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5093</TotalTime>
  <Words>3286</Words>
  <Application>Microsoft Macintosh PowerPoint</Application>
  <PresentationFormat>Widescreen</PresentationFormat>
  <Paragraphs>289</Paragraphs>
  <Slides>28</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等线</vt:lpstr>
      <vt:lpstr>等线 Light</vt:lpstr>
      <vt:lpstr>Arial</vt:lpstr>
      <vt:lpstr>Avenir Book</vt:lpstr>
      <vt:lpstr>Cambria</vt:lpstr>
      <vt:lpstr>Courier New</vt:lpstr>
      <vt:lpstr>Office 主题​​</vt:lpstr>
      <vt:lpstr>unXpec: Breaking Undo-based Safe Speculation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unXpec: Breaking Undo-based Safe Speculation </dc:title>
  <dc:creator>limengming</dc:creator>
  <cp:lastModifiedBy>Microsoft Office User</cp:lastModifiedBy>
  <cp:revision>238</cp:revision>
  <dcterms:created xsi:type="dcterms:W3CDTF">2022-02-28T12:31:00Z</dcterms:created>
  <dcterms:modified xsi:type="dcterms:W3CDTF">2022-03-13T02:56:18Z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E50849047F7142959752ED340A92051E</vt:lpwstr>
  </property>
  <property fmtid="{D5CDD505-2E9C-101B-9397-08002B2CF9AE}" pid="3" name="KSOProductBuildVer">
    <vt:lpwstr>2052-11.1.0.11365</vt:lpwstr>
  </property>
</Properties>
</file>