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7"/>
  </p:notesMasterIdLst>
  <p:sldIdLst>
    <p:sldId id="256" r:id="rId2"/>
    <p:sldId id="257" r:id="rId3"/>
    <p:sldId id="270" r:id="rId4"/>
    <p:sldId id="275" r:id="rId5"/>
    <p:sldId id="276" r:id="rId6"/>
    <p:sldId id="277" r:id="rId7"/>
    <p:sldId id="284" r:id="rId8"/>
    <p:sldId id="285" r:id="rId9"/>
    <p:sldId id="286" r:id="rId10"/>
    <p:sldId id="287" r:id="rId11"/>
    <p:sldId id="292" r:id="rId12"/>
    <p:sldId id="291" r:id="rId13"/>
    <p:sldId id="294" r:id="rId14"/>
    <p:sldId id="295" r:id="rId15"/>
    <p:sldId id="279" r:id="rId16"/>
    <p:sldId id="278" r:id="rId17"/>
    <p:sldId id="280" r:id="rId18"/>
    <p:sldId id="282" r:id="rId19"/>
    <p:sldId id="283" r:id="rId20"/>
    <p:sldId id="265" r:id="rId21"/>
    <p:sldId id="267" r:id="rId22"/>
    <p:sldId id="268" r:id="rId23"/>
    <p:sldId id="296" r:id="rId24"/>
    <p:sldId id="271" r:id="rId25"/>
    <p:sldId id="293" r:id="rId26"/>
    <p:sldId id="269" r:id="rId27"/>
    <p:sldId id="312" r:id="rId28"/>
    <p:sldId id="297" r:id="rId29"/>
    <p:sldId id="298" r:id="rId30"/>
    <p:sldId id="313" r:id="rId31"/>
    <p:sldId id="299" r:id="rId32"/>
    <p:sldId id="302" r:id="rId33"/>
    <p:sldId id="303" r:id="rId34"/>
    <p:sldId id="304" r:id="rId35"/>
    <p:sldId id="305" r:id="rId36"/>
    <p:sldId id="306" r:id="rId37"/>
    <p:sldId id="307" r:id="rId38"/>
    <p:sldId id="308" r:id="rId39"/>
    <p:sldId id="309" r:id="rId40"/>
    <p:sldId id="310" r:id="rId41"/>
    <p:sldId id="311" r:id="rId42"/>
    <p:sldId id="300" r:id="rId43"/>
    <p:sldId id="315" r:id="rId44"/>
    <p:sldId id="301" r:id="rId45"/>
    <p:sldId id="316" r:id="rId46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70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7A326D-A86D-4EA0-AEE3-F249D965D6A7}" type="datetimeFigureOut">
              <a:rPr lang="zh-CN" altLang="en-US" smtClean="0"/>
              <a:pPr/>
              <a:t>2016/9/24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DECF3F-F23A-4406-8D8D-DE882F1E3CF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SDN</a:t>
            </a:r>
            <a:r>
              <a:rPr lang="en-US" altLang="zh-CN" baseline="0" dirty="0" smtClean="0"/>
              <a:t> </a:t>
            </a:r>
            <a:r>
              <a:rPr lang="en-US" altLang="zh-CN" dirty="0" smtClean="0"/>
              <a:t>stands for Software-Defined Networking.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EA19B-5F24-4BBA-9714-720DA56D90C5}" type="slidenum">
              <a:rPr lang="zh-CN" altLang="en-US" smtClean="0"/>
              <a:pPr/>
              <a:t>32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zh-CN" baseline="0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EA19B-5F24-4BBA-9714-720DA56D90C5}" type="slidenum">
              <a:rPr lang="zh-CN" altLang="en-US" smtClean="0"/>
              <a:pPr/>
              <a:t>41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DECF3F-F23A-4406-8D8D-DE882F1E3CFB}" type="slidenum">
              <a:rPr lang="zh-CN" altLang="en-US" smtClean="0"/>
              <a:pPr/>
              <a:t>43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dirty="0" smtClean="0"/>
              <a:t>As we know, in</a:t>
            </a:r>
            <a:r>
              <a:rPr lang="en-US" altLang="zh-CN" baseline="0" dirty="0" smtClean="0"/>
              <a:t> traditional networks, management functions reside in distributed switches. </a:t>
            </a:r>
          </a:p>
          <a:p>
            <a:r>
              <a:rPr lang="en-US" altLang="zh-CN" baseline="0" dirty="0" smtClean="0"/>
              <a:t>It’s relatively hard to manage such networks due to limited policies are supported and the management needs to be distributed.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EA19B-5F24-4BBA-9714-720DA56D90C5}" type="slidenum">
              <a:rPr lang="zh-CN" altLang="en-US" smtClean="0"/>
              <a:pPr/>
              <a:t>33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baseline="0" dirty="0" smtClean="0"/>
              <a:t>To enrich the flexibility of network management, SDN introduces a centralized controller. </a:t>
            </a:r>
          </a:p>
          <a:p>
            <a:r>
              <a:rPr lang="en-US" altLang="zh-CN" b="1" baseline="0" dirty="0" smtClean="0"/>
              <a:t>[click the mouse] </a:t>
            </a:r>
            <a:r>
              <a:rPr lang="en-US" altLang="zh-CN" baseline="0" dirty="0" smtClean="0"/>
              <a:t>It takes over all these management functions using various applications.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EA19B-5F24-4BBA-9714-720DA56D90C5}" type="slidenum">
              <a:rPr lang="zh-CN" altLang="en-US" smtClean="0"/>
              <a:pPr/>
              <a:t>34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baseline="0" dirty="0" smtClean="0"/>
              <a:t>When a flow arrives, if the ingress switch doesn’t know how to process corresponding packets, </a:t>
            </a:r>
          </a:p>
          <a:p>
            <a:r>
              <a:rPr lang="en-US" altLang="zh-CN" b="1" baseline="0" dirty="0" smtClean="0"/>
              <a:t>[click the mouse] </a:t>
            </a:r>
            <a:r>
              <a:rPr lang="en-US" altLang="zh-CN" baseline="0" dirty="0" smtClean="0"/>
              <a:t>it needs to query the controller by encapsulating flow-info into a </a:t>
            </a:r>
            <a:r>
              <a:rPr lang="en-US" altLang="zh-CN" baseline="0" dirty="0" err="1" smtClean="0"/>
              <a:t>packetin</a:t>
            </a:r>
            <a:r>
              <a:rPr lang="en-US" altLang="zh-CN" baseline="0" dirty="0" smtClean="0"/>
              <a:t> message.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EA19B-5F24-4BBA-9714-720DA56D90C5}" type="slidenum">
              <a:rPr lang="zh-CN" altLang="en-US" smtClean="0"/>
              <a:pPr/>
              <a:t>35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Upon receiving</a:t>
            </a:r>
            <a:r>
              <a:rPr lang="en-US" altLang="zh-CN" baseline="0" dirty="0" smtClean="0"/>
              <a:t> </a:t>
            </a:r>
            <a:r>
              <a:rPr lang="en-US" altLang="zh-CN" baseline="0" dirty="0" err="1" smtClean="0"/>
              <a:t>packetin</a:t>
            </a:r>
            <a:r>
              <a:rPr lang="en-US" altLang="zh-CN" baseline="0" dirty="0" smtClean="0"/>
              <a:t> message, the controller instructs switches of how to process the flow via </a:t>
            </a:r>
            <a:r>
              <a:rPr lang="en-US" altLang="zh-CN" baseline="0" dirty="0" err="1" smtClean="0"/>
              <a:t>FlowMod</a:t>
            </a:r>
            <a:r>
              <a:rPr lang="en-US" altLang="zh-CN" baseline="0" dirty="0" smtClean="0"/>
              <a:t> messages.</a:t>
            </a:r>
          </a:p>
          <a:p>
            <a:r>
              <a:rPr lang="en-US" altLang="zh-CN" b="1" baseline="0" dirty="0" smtClean="0"/>
              <a:t>[click the mouse] </a:t>
            </a:r>
            <a:r>
              <a:rPr lang="en-US" altLang="zh-CN" baseline="0" dirty="0" smtClean="0"/>
              <a:t>Then switches accordingly process and forward corresponding packets.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EA19B-5F24-4BBA-9714-720DA56D90C5}" type="slidenum">
              <a:rPr lang="zh-CN" altLang="en-US" smtClean="0"/>
              <a:pPr/>
              <a:t>36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Each</a:t>
            </a:r>
            <a:r>
              <a:rPr lang="en-US" altLang="zh-CN" baseline="0" dirty="0" smtClean="0"/>
              <a:t> </a:t>
            </a:r>
            <a:r>
              <a:rPr lang="en-US" altLang="zh-CN" baseline="0" dirty="0" err="1" smtClean="0"/>
              <a:t>FlowMod</a:t>
            </a:r>
            <a:r>
              <a:rPr lang="en-US" altLang="zh-CN" baseline="0" dirty="0" smtClean="0"/>
              <a:t> message should contain a rule that corresponding switch can follow to process certain flow.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EA19B-5F24-4BBA-9714-720DA56D90C5}" type="slidenum">
              <a:rPr lang="zh-CN" altLang="en-US" smtClean="0"/>
              <a:pPr/>
              <a:t>37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baseline="0" dirty="0" smtClean="0"/>
              <a:t>As shown in this example, a rule consists of three key fields, priority, matching, and action.</a:t>
            </a:r>
          </a:p>
          <a:p>
            <a:r>
              <a:rPr lang="en-US" altLang="zh-CN" baseline="0" dirty="0" smtClean="0"/>
              <a:t>Matching field regulates which flow a rule to process </a:t>
            </a:r>
          </a:p>
          <a:p>
            <a:r>
              <a:rPr lang="en-US" altLang="zh-CN" baseline="0" dirty="0" smtClean="0"/>
              <a:t>while Action field regulates how to process the flow. </a:t>
            </a:r>
          </a:p>
          <a:p>
            <a:r>
              <a:rPr lang="en-US" altLang="zh-CN" baseline="0" dirty="0" smtClean="0"/>
              <a:t>Take the rule of switch sw1 for example, it forwards all packets with source IP addresses prefixed by 10.20 to switch 2.</a:t>
            </a:r>
          </a:p>
          <a:p>
            <a:r>
              <a:rPr lang="en-US" altLang="zh-CN" baseline="0" dirty="0" smtClean="0"/>
              <a:t>Since SDN rules contain wildcards, a packet may match with multiple rules. To address such matching ambiguity, each rule is assigned with an additional priority value. </a:t>
            </a:r>
          </a:p>
          <a:p>
            <a:r>
              <a:rPr lang="en-US" altLang="zh-CN" baseline="0" dirty="0" smtClean="0"/>
              <a:t>Then when a packet matches with more than one rules, it follows the highest-priority one. 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EA19B-5F24-4BBA-9714-720DA56D90C5}" type="slidenum">
              <a:rPr lang="zh-CN" altLang="en-US" smtClean="0"/>
              <a:pPr/>
              <a:t>38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baseline="0" dirty="0" smtClean="0"/>
              <a:t>Since SDN rules contain wildcards, a packet may match with multiple rules. 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EA19B-5F24-4BBA-9714-720DA56D90C5}" type="slidenum">
              <a:rPr lang="zh-CN" altLang="en-US" smtClean="0"/>
              <a:pPr/>
              <a:t>39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baseline="0" dirty="0" smtClean="0"/>
              <a:t>To address such matching ambiguity, each rule is assigned with an additional priority value. </a:t>
            </a:r>
          </a:p>
          <a:p>
            <a:r>
              <a:rPr lang="en-US" altLang="zh-CN" baseline="0" dirty="0" smtClean="0"/>
              <a:t>Then when a packet matches with more than one rules, it follows the highest-priority one. 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EA19B-5F24-4BBA-9714-720DA56D90C5}" type="slidenum">
              <a:rPr lang="zh-CN" altLang="en-US" smtClean="0"/>
              <a:pPr/>
              <a:t>40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2016/9/24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2016/9/24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2016/9/24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>
            <a:lvl1pPr>
              <a:defRPr b="1"/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2016/9/24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2016/9/24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2016/9/24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2016/9/24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2016/9/24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2016/9/24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2016/9/24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2016/9/24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2016/9/24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list.zju.edu.cn/kaibu/droidride.pdf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archive.org/details/Microsoft_Research_Video_103482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E4KqQkcJlqw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csis.gmu.edu/MTD2014/" TargetMode="External"/><Relationship Id="rId4" Type="http://schemas.openxmlformats.org/officeDocument/2006/relationships/hyperlink" Target="http://drops.wooyun.org/tips/4966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list.zju.edu.cn/kaibu/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ichaelnielsen.org/ddi/how-the-bitcoin-protocol-actually-works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bilibili.com/video/av1637551/" TargetMode="Externa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phElxf6MUkU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en-US" altLang="zh-CN" sz="3600" b="1" dirty="0" smtClean="0">
                <a:solidFill>
                  <a:schemeClr val="accent6"/>
                </a:solidFill>
              </a:rPr>
              <a:t>Comprehensive Laboratory Practice of </a:t>
            </a:r>
            <a:r>
              <a:rPr lang="en-US" altLang="zh-CN" sz="4800" b="1" dirty="0" smtClean="0">
                <a:solidFill>
                  <a:schemeClr val="accent6"/>
                </a:solidFill>
              </a:rPr>
              <a:t>Information Security</a:t>
            </a:r>
            <a:endParaRPr lang="zh-CN" altLang="en-US" sz="4800" b="1" dirty="0">
              <a:solidFill>
                <a:schemeClr val="accent6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0" y="4143380"/>
            <a:ext cx="9144000" cy="1495420"/>
          </a:xfrm>
        </p:spPr>
        <p:txBody>
          <a:bodyPr>
            <a:normAutofit/>
          </a:bodyPr>
          <a:lstStyle/>
          <a:p>
            <a:r>
              <a:rPr lang="en-US" altLang="zh-CN" sz="2400" dirty="0" smtClean="0"/>
              <a:t>Kai Bu</a:t>
            </a:r>
          </a:p>
          <a:p>
            <a:r>
              <a:rPr lang="en-US" altLang="zh-CN" sz="2400" dirty="0" smtClean="0"/>
              <a:t>Zhejiang University</a:t>
            </a:r>
          </a:p>
          <a:p>
            <a:r>
              <a:rPr lang="en-US" altLang="zh-CN" sz="2400" dirty="0" smtClean="0"/>
              <a:t>http://list.zju.edu.cn/kaibu/infosec2016/</a:t>
            </a:r>
            <a:endParaRPr lang="zh-CN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 txBox="1">
            <a:spLocks/>
          </p:cNvSpPr>
          <p:nvPr/>
        </p:nvSpPr>
        <p:spPr>
          <a:xfrm>
            <a:off x="0" y="2786058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Group-Project Oriented</a:t>
            </a:r>
          </a:p>
          <a:p>
            <a:pPr algn="ctr">
              <a:spcBef>
                <a:spcPct val="0"/>
              </a:spcBef>
              <a:defRPr/>
            </a:pPr>
            <a:r>
              <a:rPr lang="en-US" altLang="zh-CN" sz="2400" dirty="0" smtClean="0">
                <a:solidFill>
                  <a:schemeClr val="bg1"/>
                </a:solidFill>
              </a:rPr>
              <a:t>https://www.youtube.com/watch?v=phElxf6MUkU </a:t>
            </a:r>
            <a:endParaRPr lang="zh-CN" altLang="en-US" sz="24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 txBox="1">
            <a:spLocks/>
          </p:cNvSpPr>
          <p:nvPr/>
        </p:nvSpPr>
        <p:spPr>
          <a:xfrm>
            <a:off x="0" y="2786058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Group-Project Oriented</a:t>
            </a:r>
          </a:p>
          <a:p>
            <a:pPr algn="ctr">
              <a:spcBef>
                <a:spcPct val="0"/>
              </a:spcBef>
              <a:defRPr/>
            </a:pPr>
            <a:r>
              <a:rPr lang="en-US" altLang="zh-CN" sz="2400" dirty="0" smtClean="0">
                <a:solidFill>
                  <a:schemeClr val="bg1"/>
                </a:solidFill>
              </a:rPr>
              <a:t>https://www.youtube.com/watch?v=phElxf6MUkU </a:t>
            </a:r>
            <a:endParaRPr lang="zh-CN" altLang="en-US" sz="2400" dirty="0" smtClean="0">
              <a:solidFill>
                <a:schemeClr val="bg1"/>
              </a:solidFill>
            </a:endParaRPr>
          </a:p>
        </p:txBody>
      </p:sp>
      <p:sp>
        <p:nvSpPr>
          <p:cNvPr id="3" name="标题 1"/>
          <p:cNvSpPr txBox="1">
            <a:spLocks/>
          </p:cNvSpPr>
          <p:nvPr/>
        </p:nvSpPr>
        <p:spPr>
          <a:xfrm>
            <a:off x="0" y="3714752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traditional </a:t>
            </a:r>
            <a:r>
              <a:rPr kumimoji="0" lang="en-US" altLang="zh-CN" sz="32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vs</a:t>
            </a:r>
            <a:r>
              <a:rPr kumimoji="0" lang="en-US" altLang="zh-CN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emerging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3200" b="1" dirty="0" smtClean="0">
                <a:latin typeface="+mj-lt"/>
                <a:ea typeface="+mj-ea"/>
                <a:cs typeface="+mj-cs"/>
              </a:rPr>
              <a:t>theory </a:t>
            </a:r>
            <a:r>
              <a:rPr lang="en-US" altLang="zh-CN" sz="3200" b="1" dirty="0" err="1" smtClean="0">
                <a:latin typeface="+mj-lt"/>
                <a:ea typeface="+mj-ea"/>
                <a:cs typeface="+mj-cs"/>
              </a:rPr>
              <a:t>vs</a:t>
            </a:r>
            <a:r>
              <a:rPr lang="en-US" altLang="zh-CN" sz="3200" b="1" dirty="0" smtClean="0">
                <a:latin typeface="+mj-lt"/>
                <a:ea typeface="+mj-ea"/>
                <a:cs typeface="+mj-cs"/>
              </a:rPr>
              <a:t> engineering</a:t>
            </a:r>
            <a:endParaRPr kumimoji="0" lang="en-US" altLang="zh-CN" sz="32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algn="ctr">
              <a:spcBef>
                <a:spcPct val="0"/>
              </a:spcBef>
              <a:defRPr/>
            </a:pPr>
            <a:r>
              <a:rPr lang="en-US" altLang="zh-CN" sz="2400" dirty="0" smtClean="0">
                <a:solidFill>
                  <a:schemeClr val="bg1"/>
                </a:solidFill>
              </a:rPr>
              <a:t>https://www.youtube.</a:t>
            </a:r>
            <a:endParaRPr lang="zh-CN" altLang="en-US" sz="24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schemeClr val="accent6"/>
                </a:solidFill>
              </a:rPr>
              <a:t>What We’ve Done</a:t>
            </a:r>
            <a:endParaRPr lang="zh-CN" altLang="en-US" dirty="0">
              <a:solidFill>
                <a:schemeClr val="accent6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zh-CN" dirty="0" smtClean="0"/>
              <a:t>Hacking Taxi-hailing Services</a:t>
            </a:r>
          </a:p>
          <a:p>
            <a:endParaRPr lang="en-US" altLang="zh-CN" dirty="0" smtClean="0"/>
          </a:p>
          <a:p>
            <a:pPr>
              <a:buNone/>
            </a:pPr>
            <a:endParaRPr lang="en-US" altLang="zh-CN" dirty="0" smtClean="0"/>
          </a:p>
          <a:p>
            <a:r>
              <a:rPr lang="en-US" dirty="0" smtClean="0">
                <a:hlinkClick r:id="rId2"/>
              </a:rPr>
              <a:t>Reviving Android Malware with </a:t>
            </a:r>
            <a:r>
              <a:rPr lang="en-US" dirty="0" err="1" smtClean="0">
                <a:hlinkClick r:id="rId2"/>
              </a:rPr>
              <a:t>DroidRide</a:t>
            </a:r>
            <a:r>
              <a:rPr lang="en-US" dirty="0" smtClean="0">
                <a:hlinkClick r:id="rId2"/>
              </a:rPr>
              <a:t>: And How Not To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Min Huang (now master at CMU),  </a:t>
            </a:r>
          </a:p>
          <a:p>
            <a:pPr>
              <a:buNone/>
            </a:pPr>
            <a:r>
              <a:rPr lang="en-US" dirty="0" smtClean="0"/>
              <a:t>	Kai Bu, </a:t>
            </a:r>
            <a:r>
              <a:rPr lang="en-US" dirty="0" err="1" smtClean="0"/>
              <a:t>Hanlin</a:t>
            </a:r>
            <a:r>
              <a:rPr lang="en-US" dirty="0" smtClean="0"/>
              <a:t> Wang, and </a:t>
            </a:r>
            <a:r>
              <a:rPr lang="en-US" dirty="0" err="1" smtClean="0"/>
              <a:t>Kaiwen</a:t>
            </a:r>
            <a:r>
              <a:rPr lang="en-US" dirty="0" smtClean="0"/>
              <a:t> Zhu</a:t>
            </a:r>
            <a:br>
              <a:rPr lang="en-US" dirty="0" smtClean="0"/>
            </a:br>
            <a:r>
              <a:rPr lang="en-US" dirty="0" smtClean="0"/>
              <a:t>in </a:t>
            </a:r>
            <a:r>
              <a:rPr lang="en-US" i="1" dirty="0" smtClean="0"/>
              <a:t>Proc. of The Fourth Int’l Workshop on Cyber Security and Privacy (</a:t>
            </a:r>
            <a:r>
              <a:rPr lang="en-US" b="1" i="1" dirty="0" smtClean="0"/>
              <a:t>CSP</a:t>
            </a:r>
            <a:r>
              <a:rPr lang="en-US" i="1" dirty="0" smtClean="0"/>
              <a:t>)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Chengdu, China, October 13-15, 2016.</a:t>
            </a:r>
          </a:p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endParaRPr lang="en-US" dirty="0" smtClean="0"/>
          </a:p>
          <a:p>
            <a:endParaRPr lang="en-US" altLang="zh-CN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 txBox="1">
            <a:spLocks/>
          </p:cNvSpPr>
          <p:nvPr/>
        </p:nvSpPr>
        <p:spPr>
          <a:xfrm>
            <a:off x="0" y="2786058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Group-Project Oriented</a:t>
            </a:r>
          </a:p>
          <a:p>
            <a:pPr algn="ctr">
              <a:spcBef>
                <a:spcPct val="0"/>
              </a:spcBef>
              <a:defRPr/>
            </a:pPr>
            <a:r>
              <a:rPr lang="en-US" altLang="zh-CN" sz="2400" dirty="0" smtClean="0">
                <a:solidFill>
                  <a:schemeClr val="bg1"/>
                </a:solidFill>
              </a:rPr>
              <a:t>https://www.youtube.com/watch?v=phElxf6MUkU </a:t>
            </a:r>
            <a:endParaRPr lang="zh-CN" altLang="en-US" sz="2400" dirty="0" smtClean="0">
              <a:solidFill>
                <a:schemeClr val="bg1"/>
              </a:solidFill>
            </a:endParaRPr>
          </a:p>
        </p:txBody>
      </p:sp>
      <p:sp>
        <p:nvSpPr>
          <p:cNvPr id="3" name="标题 1"/>
          <p:cNvSpPr txBox="1">
            <a:spLocks/>
          </p:cNvSpPr>
          <p:nvPr/>
        </p:nvSpPr>
        <p:spPr>
          <a:xfrm>
            <a:off x="0" y="3714752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3200" b="1" dirty="0" smtClean="0">
                <a:latin typeface="+mj-lt"/>
                <a:ea typeface="+mj-ea"/>
                <a:cs typeface="+mj-cs"/>
              </a:rPr>
              <a:t>o</a:t>
            </a:r>
            <a:r>
              <a:rPr kumimoji="0" lang="en-US" altLang="zh-CN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ne project</a:t>
            </a:r>
            <a:r>
              <a:rPr kumimoji="0" lang="en-US" altLang="zh-CN" sz="32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for entire term? boring…</a:t>
            </a:r>
            <a:endParaRPr kumimoji="0" lang="en-US" altLang="zh-CN" sz="32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3200" b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Theory </a:t>
            </a:r>
            <a:r>
              <a:rPr lang="en-US" altLang="zh-CN" sz="3200" b="1" dirty="0" err="1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vs</a:t>
            </a:r>
            <a:r>
              <a:rPr lang="en-US" altLang="zh-CN" sz="3200" b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Engineering</a:t>
            </a:r>
            <a:endParaRPr kumimoji="0" lang="en-US" altLang="zh-CN" sz="32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algn="ctr">
              <a:spcBef>
                <a:spcPct val="0"/>
              </a:spcBef>
              <a:defRPr/>
            </a:pPr>
            <a:r>
              <a:rPr lang="en-US" altLang="zh-CN" sz="2400" dirty="0" smtClean="0">
                <a:solidFill>
                  <a:schemeClr val="bg1"/>
                </a:solidFill>
              </a:rPr>
              <a:t>https://www.youtube.com/watch?v=phElxf6MUkU </a:t>
            </a:r>
            <a:endParaRPr lang="zh-CN" altLang="en-US" sz="24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 txBox="1">
            <a:spLocks/>
          </p:cNvSpPr>
          <p:nvPr/>
        </p:nvSpPr>
        <p:spPr>
          <a:xfrm>
            <a:off x="0" y="2786058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Group-Project Oriented</a:t>
            </a:r>
          </a:p>
          <a:p>
            <a:pPr algn="ctr">
              <a:spcBef>
                <a:spcPct val="0"/>
              </a:spcBef>
              <a:defRPr/>
            </a:pPr>
            <a:r>
              <a:rPr lang="en-US" altLang="zh-CN" sz="2400" dirty="0" smtClean="0">
                <a:solidFill>
                  <a:schemeClr val="bg1"/>
                </a:solidFill>
              </a:rPr>
              <a:t>https://www.youtube.com/watch?v=phElxf6MUkU </a:t>
            </a:r>
            <a:endParaRPr lang="zh-CN" altLang="en-US" sz="2400" dirty="0" smtClean="0">
              <a:solidFill>
                <a:schemeClr val="bg1"/>
              </a:solidFill>
            </a:endParaRPr>
          </a:p>
        </p:txBody>
      </p:sp>
      <p:sp>
        <p:nvSpPr>
          <p:cNvPr id="3" name="标题 1"/>
          <p:cNvSpPr txBox="1">
            <a:spLocks/>
          </p:cNvSpPr>
          <p:nvPr/>
        </p:nvSpPr>
        <p:spPr>
          <a:xfrm>
            <a:off x="0" y="3714752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3200" b="1" dirty="0" smtClean="0">
                <a:latin typeface="+mj-lt"/>
                <a:ea typeface="+mj-ea"/>
                <a:cs typeface="+mj-cs"/>
              </a:rPr>
              <a:t>o</a:t>
            </a:r>
            <a:r>
              <a:rPr kumimoji="0" lang="en-US" altLang="zh-CN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ne project</a:t>
            </a:r>
            <a:r>
              <a:rPr kumimoji="0" lang="en-US" altLang="zh-CN" sz="32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for entire term? boring…</a:t>
            </a:r>
            <a:endParaRPr kumimoji="0" lang="en-US" altLang="zh-CN" sz="32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3200" b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 </a:t>
            </a:r>
            <a:r>
              <a:rPr lang="en-US" altLang="zh-CN" sz="3200" b="1" dirty="0" smtClean="0">
                <a:latin typeface="+mj-lt"/>
                <a:ea typeface="+mj-ea"/>
                <a:cs typeface="+mj-cs"/>
              </a:rPr>
              <a:t>optional: two small + one large</a:t>
            </a:r>
            <a:endParaRPr kumimoji="0" lang="en-US" altLang="zh-CN" sz="32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algn="ctr">
              <a:spcBef>
                <a:spcPct val="0"/>
              </a:spcBef>
              <a:defRPr/>
            </a:pPr>
            <a:r>
              <a:rPr lang="en-US" altLang="zh-CN" sz="2400" dirty="0" smtClean="0">
                <a:solidFill>
                  <a:schemeClr val="bg1"/>
                </a:solidFill>
              </a:rPr>
              <a:t>https://www.youtube.com/watch?v=phElxf6MUkU </a:t>
            </a:r>
            <a:endParaRPr lang="zh-CN" altLang="en-US" sz="24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schemeClr val="accent6"/>
                </a:solidFill>
              </a:rPr>
              <a:t>Tentative Projects</a:t>
            </a:r>
            <a:endParaRPr lang="zh-CN" altLang="en-US" dirty="0">
              <a:solidFill>
                <a:schemeClr val="accent6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472138"/>
          </a:xfrm>
        </p:spPr>
        <p:txBody>
          <a:bodyPr>
            <a:normAutofit/>
          </a:bodyPr>
          <a:lstStyle/>
          <a:p>
            <a:r>
              <a:rPr lang="en-US" altLang="zh-CN" b="1" dirty="0" smtClean="0"/>
              <a:t>Small</a:t>
            </a:r>
            <a:r>
              <a:rPr lang="en-US" altLang="zh-CN" dirty="0" smtClean="0"/>
              <a:t>: two compulsory, 2-3 weeks</a:t>
            </a:r>
          </a:p>
          <a:p>
            <a:pPr>
              <a:buNone/>
            </a:pPr>
            <a:r>
              <a:rPr lang="en-US" altLang="zh-CN" dirty="0" smtClean="0"/>
              <a:t>	RFID Authentication</a:t>
            </a:r>
          </a:p>
          <a:p>
            <a:pPr>
              <a:buNone/>
            </a:pPr>
            <a:r>
              <a:rPr lang="en-US" altLang="zh-CN" dirty="0" smtClean="0"/>
              <a:t>	</a:t>
            </a:r>
            <a:r>
              <a:rPr lang="en-US" altLang="zh-CN" dirty="0" err="1" smtClean="0"/>
              <a:t>DDoS</a:t>
            </a:r>
            <a:r>
              <a:rPr lang="en-US" altLang="zh-CN" dirty="0" smtClean="0"/>
              <a:t> &amp; Moving Target Defense</a:t>
            </a:r>
          </a:p>
          <a:p>
            <a:pPr>
              <a:buNone/>
            </a:pPr>
            <a:endParaRPr lang="en-US" altLang="zh-CN" dirty="0" smtClean="0"/>
          </a:p>
          <a:p>
            <a:r>
              <a:rPr lang="en-US" altLang="zh-CN" b="1" dirty="0" smtClean="0"/>
              <a:t>Large</a:t>
            </a:r>
            <a:r>
              <a:rPr lang="en-US" altLang="zh-CN" dirty="0" smtClean="0"/>
              <a:t>: choose one, 7 weeks</a:t>
            </a:r>
          </a:p>
          <a:p>
            <a:pPr>
              <a:buNone/>
            </a:pPr>
            <a:r>
              <a:rPr lang="en-US" altLang="zh-CN" dirty="0" smtClean="0"/>
              <a:t>	Lightweight RFID </a:t>
            </a:r>
            <a:r>
              <a:rPr lang="en-US" altLang="zh-CN" dirty="0" err="1" smtClean="0"/>
              <a:t>PathChecker</a:t>
            </a:r>
            <a:endParaRPr lang="en-US" altLang="zh-CN" dirty="0" smtClean="0"/>
          </a:p>
          <a:p>
            <a:pPr>
              <a:buNone/>
            </a:pPr>
            <a:r>
              <a:rPr lang="en-US" altLang="zh-CN" dirty="0" smtClean="0"/>
              <a:t>	Detect Malicious SDN Forwarding</a:t>
            </a:r>
          </a:p>
          <a:p>
            <a:pPr>
              <a:buNone/>
            </a:pPr>
            <a:r>
              <a:rPr lang="en-US" altLang="zh-CN" dirty="0" smtClean="0"/>
              <a:t>	</a:t>
            </a:r>
            <a:r>
              <a:rPr lang="en-US" altLang="zh-CN" dirty="0" err="1" smtClean="0"/>
              <a:t>Bitcoin</a:t>
            </a:r>
            <a:r>
              <a:rPr lang="en-US" altLang="zh-CN" dirty="0" smtClean="0"/>
              <a:t> &amp; Double Spending</a:t>
            </a:r>
          </a:p>
          <a:p>
            <a:pPr>
              <a:buNone/>
            </a:pPr>
            <a:r>
              <a:rPr lang="en-US" altLang="zh-CN" dirty="0" smtClean="0"/>
              <a:t>	??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 descr="0cf6e2b4efbacc34e3a1dbc611a6628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623560" y="4008120"/>
            <a:ext cx="3520440" cy="284988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schemeClr val="accent6"/>
                </a:solidFill>
              </a:rPr>
              <a:t>Project</a:t>
            </a:r>
            <a:r>
              <a:rPr lang="en-US" altLang="zh-CN" dirty="0" smtClean="0">
                <a:solidFill>
                  <a:schemeClr val="bg1"/>
                </a:solidFill>
              </a:rPr>
              <a:t>s</a:t>
            </a:r>
            <a:endParaRPr lang="zh-CN" altLang="en-US" dirty="0">
              <a:solidFill>
                <a:schemeClr val="bg1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Is Being Secret Enough?: Efficiency and Privacy for RFID Authentication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Goal</a:t>
            </a:r>
          </a:p>
          <a:p>
            <a:pPr>
              <a:buNone/>
            </a:pPr>
            <a:r>
              <a:rPr lang="en-US" altLang="zh-CN" dirty="0" smtClean="0"/>
              <a:t>	attack current designs;</a:t>
            </a:r>
          </a:p>
          <a:p>
            <a:pPr>
              <a:buNone/>
            </a:pPr>
            <a:r>
              <a:rPr lang="en-US" altLang="zh-CN" dirty="0" smtClean="0"/>
              <a:t>	design/implement new</a:t>
            </a:r>
          </a:p>
          <a:p>
            <a:pPr>
              <a:buNone/>
            </a:pPr>
            <a:r>
              <a:rPr lang="en-US" altLang="zh-CN" dirty="0" smtClean="0"/>
              <a:t>	ones with improved</a:t>
            </a:r>
          </a:p>
          <a:p>
            <a:pPr>
              <a:buNone/>
            </a:pPr>
            <a:r>
              <a:rPr lang="en-US" altLang="zh-CN" dirty="0" smtClean="0"/>
              <a:t>	efficiency/privacy.</a:t>
            </a:r>
            <a:endParaRPr lang="zh-CN" altLang="en-US" dirty="0"/>
          </a:p>
        </p:txBody>
      </p:sp>
      <p:sp>
        <p:nvSpPr>
          <p:cNvPr id="4" name="标题 1"/>
          <p:cNvSpPr txBox="1">
            <a:spLocks/>
          </p:cNvSpPr>
          <p:nvPr/>
        </p:nvSpPr>
        <p:spPr>
          <a:xfrm>
            <a:off x="3714744" y="273600"/>
            <a:ext cx="542925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#1</a:t>
            </a:r>
            <a:r>
              <a:rPr kumimoji="0" lang="en-US" altLang="zh-CN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</a:t>
            </a:r>
            <a:endParaRPr kumimoji="0" lang="zh-CN" altLang="en-US" sz="4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schemeClr val="accent6"/>
                </a:solidFill>
              </a:rPr>
              <a:t>Project</a:t>
            </a:r>
            <a:r>
              <a:rPr lang="en-US" altLang="zh-CN" dirty="0" smtClean="0">
                <a:solidFill>
                  <a:schemeClr val="bg1"/>
                </a:solidFill>
              </a:rPr>
              <a:t>s</a:t>
            </a:r>
            <a:endParaRPr lang="zh-CN" altLang="en-US" dirty="0">
              <a:solidFill>
                <a:schemeClr val="bg1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Is Being Secret Enough?: Efficiency and Privacy for RFID Authentication</a:t>
            </a:r>
          </a:p>
          <a:p>
            <a:endParaRPr lang="en-US" altLang="zh-CN" dirty="0" smtClean="0"/>
          </a:p>
          <a:p>
            <a:r>
              <a:rPr lang="en-US" altLang="zh-CN" dirty="0" smtClean="0">
                <a:solidFill>
                  <a:schemeClr val="accent6"/>
                </a:solidFill>
              </a:rPr>
              <a:t>Reference</a:t>
            </a:r>
          </a:p>
          <a:p>
            <a:r>
              <a:rPr lang="en-US" altLang="zh-CN" sz="2000" dirty="0" smtClean="0"/>
              <a:t>Privacy and security in library RFID: issues, practices, and architectures, CCS 2004, [video: </a:t>
            </a:r>
            <a:r>
              <a:rPr lang="en-US" altLang="zh-CN" sz="900" dirty="0" smtClean="0">
                <a:hlinkClick r:id="rId2"/>
              </a:rPr>
              <a:t>https://archive.org/details/Microsoft_Research_Video_103482</a:t>
            </a:r>
            <a:r>
              <a:rPr lang="en-US" altLang="zh-CN" sz="2000" dirty="0" smtClean="0"/>
              <a:t>]</a:t>
            </a:r>
          </a:p>
          <a:p>
            <a:r>
              <a:rPr lang="en-US" altLang="zh-CN" sz="2000" dirty="0" smtClean="0"/>
              <a:t>RFID Traceability: A Multilayer Problem, FC 2005</a:t>
            </a:r>
          </a:p>
          <a:p>
            <a:r>
              <a:rPr lang="en-US" altLang="zh-CN" sz="2000" dirty="0" smtClean="0"/>
              <a:t>A Lightweight RFID Protocol to protect against Traceability and Cloning attacks, </a:t>
            </a:r>
            <a:r>
              <a:rPr lang="en-US" altLang="zh-CN" sz="2000" dirty="0" err="1" smtClean="0"/>
              <a:t>SecureComm</a:t>
            </a:r>
            <a:r>
              <a:rPr lang="en-US" altLang="zh-CN" sz="2000" dirty="0" smtClean="0"/>
              <a:t> 2005</a:t>
            </a:r>
          </a:p>
          <a:p>
            <a:r>
              <a:rPr lang="en-US" altLang="zh-CN" sz="2000" dirty="0" smtClean="0"/>
              <a:t>An efficient forward private RFID protocol, CCS 2009</a:t>
            </a:r>
            <a:endParaRPr lang="zh-CN" altLang="en-US" sz="2000" dirty="0"/>
          </a:p>
        </p:txBody>
      </p:sp>
      <p:sp>
        <p:nvSpPr>
          <p:cNvPr id="4" name="标题 1"/>
          <p:cNvSpPr txBox="1">
            <a:spLocks/>
          </p:cNvSpPr>
          <p:nvPr/>
        </p:nvSpPr>
        <p:spPr>
          <a:xfrm>
            <a:off x="3714744" y="273600"/>
            <a:ext cx="542925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#1</a:t>
            </a:r>
            <a:r>
              <a:rPr kumimoji="0" lang="en-US" altLang="zh-CN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</a:t>
            </a:r>
            <a:endParaRPr kumimoji="0" lang="zh-CN" altLang="en-US" sz="4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 descr="Kovalev_v_Szilagyi_2013_Fencing_WCH_SMS-IN_t19413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755294"/>
            <a:ext cx="9144000" cy="6102706"/>
          </a:xfrm>
          <a:prstGeom prst="rect">
            <a:avLst/>
          </a:prstGeom>
        </p:spPr>
      </p:pic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Catch Me If You Can: Meet the So Called Moving Target Defense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Goal</a:t>
            </a:r>
          </a:p>
          <a:p>
            <a:pPr>
              <a:buNone/>
            </a:pPr>
            <a:r>
              <a:rPr lang="en-US" altLang="zh-CN" dirty="0" smtClean="0"/>
              <a:t>	design/implement MTD against classic attack like </a:t>
            </a:r>
            <a:r>
              <a:rPr lang="en-US" altLang="zh-CN" dirty="0" err="1" smtClean="0"/>
              <a:t>DDoS</a:t>
            </a:r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schemeClr val="accent6"/>
                </a:solidFill>
              </a:rPr>
              <a:t>Project</a:t>
            </a:r>
            <a:r>
              <a:rPr lang="en-US" altLang="zh-CN" dirty="0" smtClean="0">
                <a:solidFill>
                  <a:schemeClr val="bg1"/>
                </a:solidFill>
              </a:rPr>
              <a:t>s</a:t>
            </a:r>
            <a:endParaRPr lang="zh-CN" altLang="en-US" dirty="0">
              <a:solidFill>
                <a:schemeClr val="bg1"/>
              </a:solidFill>
            </a:endParaRPr>
          </a:p>
        </p:txBody>
      </p:sp>
      <p:sp>
        <p:nvSpPr>
          <p:cNvPr id="4" name="标题 1"/>
          <p:cNvSpPr txBox="1">
            <a:spLocks/>
          </p:cNvSpPr>
          <p:nvPr/>
        </p:nvSpPr>
        <p:spPr>
          <a:xfrm>
            <a:off x="3714744" y="273600"/>
            <a:ext cx="542925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#2</a:t>
            </a:r>
            <a:r>
              <a:rPr kumimoji="0" lang="en-US" altLang="zh-CN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</a:t>
            </a:r>
            <a:endParaRPr kumimoji="0" lang="zh-CN" altLang="en-US" sz="4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 descr="Kovalev_v_Szilagyi_2013_Fencing_WCH_SMS-IN_t19413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755294"/>
            <a:ext cx="9144000" cy="6102706"/>
          </a:xfrm>
          <a:prstGeom prst="rect">
            <a:avLst/>
          </a:prstGeom>
        </p:spPr>
      </p:pic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Catch Me If You Can: Meet the So Called Moving Target Defense</a:t>
            </a:r>
          </a:p>
          <a:p>
            <a:endParaRPr lang="en-US" altLang="zh-CN" dirty="0" smtClean="0"/>
          </a:p>
          <a:p>
            <a:r>
              <a:rPr lang="en-US" altLang="zh-CN" dirty="0" smtClean="0">
                <a:solidFill>
                  <a:schemeClr val="accent6"/>
                </a:solidFill>
              </a:rPr>
              <a:t>Reference</a:t>
            </a:r>
          </a:p>
          <a:p>
            <a:r>
              <a:rPr lang="en-US" sz="2000" dirty="0" smtClean="0"/>
              <a:t>SDN - Moving Target Defense Controller (POX) [video: </a:t>
            </a:r>
            <a:r>
              <a:rPr lang="en-US" sz="2000" dirty="0" smtClean="0">
                <a:hlinkClick r:id="rId3"/>
              </a:rPr>
              <a:t>https://www.youtube.com/watch?v=E4KqQkcJlqw</a:t>
            </a:r>
            <a:r>
              <a:rPr lang="en-US" sz="2000" dirty="0" smtClean="0"/>
              <a:t> ]</a:t>
            </a:r>
          </a:p>
          <a:p>
            <a:r>
              <a:rPr lang="en-US" sz="2000" dirty="0" err="1" smtClean="0"/>
              <a:t>OpenFlow</a:t>
            </a:r>
            <a:r>
              <a:rPr lang="en-US" sz="2000" dirty="0" smtClean="0"/>
              <a:t> Random Host Mutation: Transparent Moving Target Defense using Software Defined Networking, </a:t>
            </a:r>
            <a:r>
              <a:rPr lang="en-US" sz="2000" dirty="0" err="1" smtClean="0"/>
              <a:t>HotSDN</a:t>
            </a:r>
            <a:r>
              <a:rPr lang="en-US" sz="2000" dirty="0" smtClean="0"/>
              <a:t> 2014</a:t>
            </a:r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en-US" sz="2000" dirty="0" err="1" smtClean="0"/>
              <a:t>cn</a:t>
            </a:r>
            <a:r>
              <a:rPr lang="en-US" sz="2000" dirty="0" smtClean="0"/>
              <a:t> post: </a:t>
            </a:r>
            <a:r>
              <a:rPr lang="en-US" sz="2000" dirty="0" smtClean="0">
                <a:hlinkClick r:id="rId4"/>
              </a:rPr>
              <a:t>http://drops.wooyun.org/tips/4966</a:t>
            </a:r>
            <a:r>
              <a:rPr lang="en-US" sz="2000" dirty="0" smtClean="0"/>
              <a:t> </a:t>
            </a:r>
            <a:endParaRPr lang="en-US" sz="1600" dirty="0" smtClean="0"/>
          </a:p>
          <a:p>
            <a:r>
              <a:rPr lang="en-US" sz="2000" dirty="0" smtClean="0"/>
              <a:t>First ACM Workshop on Moving Target Defense (MTD 2014) </a:t>
            </a:r>
            <a:r>
              <a:rPr lang="en-US" sz="2000" dirty="0" smtClean="0">
                <a:hlinkClick r:id="rId5"/>
              </a:rPr>
              <a:t>http://csis.gmu.edu/MTD2014/</a:t>
            </a:r>
            <a:r>
              <a:rPr lang="en-US" sz="2000" dirty="0" smtClean="0"/>
              <a:t> </a:t>
            </a:r>
            <a:endParaRPr lang="en-US" altLang="zh-CN" dirty="0" smtClean="0">
              <a:solidFill>
                <a:schemeClr val="accent6"/>
              </a:solidFill>
            </a:endParaRPr>
          </a:p>
          <a:p>
            <a:pPr>
              <a:buNone/>
            </a:pPr>
            <a:r>
              <a:rPr lang="en-US" altLang="zh-CN" dirty="0" smtClean="0"/>
              <a:t>	</a:t>
            </a:r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schemeClr val="accent6"/>
                </a:solidFill>
              </a:rPr>
              <a:t>Project</a:t>
            </a:r>
            <a:r>
              <a:rPr lang="en-US" altLang="zh-CN" dirty="0" smtClean="0">
                <a:solidFill>
                  <a:schemeClr val="bg1"/>
                </a:solidFill>
              </a:rPr>
              <a:t>s</a:t>
            </a:r>
            <a:endParaRPr lang="zh-CN" altLang="en-US" dirty="0">
              <a:solidFill>
                <a:schemeClr val="bg1"/>
              </a:solidFill>
            </a:endParaRPr>
          </a:p>
        </p:txBody>
      </p:sp>
      <p:sp>
        <p:nvSpPr>
          <p:cNvPr id="4" name="标题 1"/>
          <p:cNvSpPr txBox="1">
            <a:spLocks/>
          </p:cNvSpPr>
          <p:nvPr/>
        </p:nvSpPr>
        <p:spPr>
          <a:xfrm>
            <a:off x="3714744" y="273600"/>
            <a:ext cx="542925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#2</a:t>
            </a:r>
            <a:r>
              <a:rPr kumimoji="0" lang="en-US" altLang="zh-CN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</a:t>
            </a:r>
            <a:endParaRPr kumimoji="0" lang="zh-CN" altLang="en-US" sz="4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 txBox="1">
            <a:spLocks/>
          </p:cNvSpPr>
          <p:nvPr/>
        </p:nvSpPr>
        <p:spPr>
          <a:xfrm>
            <a:off x="0" y="2786058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4400" b="1" dirty="0" smtClean="0">
                <a:solidFill>
                  <a:schemeClr val="accent6"/>
                </a:solidFill>
                <a:latin typeface="+mj-lt"/>
                <a:ea typeface="+mj-ea"/>
                <a:cs typeface="+mj-cs"/>
              </a:rPr>
              <a:t>t</a:t>
            </a:r>
            <a:r>
              <a:rPr kumimoji="0" lang="en-US" altLang="zh-CN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hanks &amp; welcome</a:t>
            </a:r>
            <a:endParaRPr kumimoji="0" lang="zh-CN" altLang="en-US" sz="4400" b="1" i="0" u="none" strike="noStrike" kern="1200" cap="none" spc="0" normalizeH="0" baseline="0" noProof="0" dirty="0">
              <a:ln>
                <a:noFill/>
              </a:ln>
              <a:solidFill>
                <a:schemeClr val="accent6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Open call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How you want to WOW this class?</a:t>
            </a:r>
            <a:endParaRPr lang="zh-CN" altLang="en-US" dirty="0"/>
          </a:p>
        </p:txBody>
      </p:sp>
      <p:sp>
        <p:nvSpPr>
          <p:cNvPr id="7" name="标题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altLang="zh-CN" dirty="0" smtClean="0">
                <a:solidFill>
                  <a:schemeClr val="accent6"/>
                </a:solidFill>
              </a:rPr>
              <a:t>Project</a:t>
            </a:r>
            <a:r>
              <a:rPr lang="en-US" altLang="zh-CN" dirty="0" smtClean="0">
                <a:solidFill>
                  <a:schemeClr val="bg1"/>
                </a:solidFill>
              </a:rPr>
              <a:t>s</a:t>
            </a:r>
            <a:endParaRPr lang="zh-CN" altLang="en-US" dirty="0">
              <a:solidFill>
                <a:schemeClr val="bg1"/>
              </a:solidFill>
            </a:endParaRPr>
          </a:p>
        </p:txBody>
      </p:sp>
      <p:sp>
        <p:nvSpPr>
          <p:cNvPr id="8" name="标题 1"/>
          <p:cNvSpPr txBox="1">
            <a:spLocks/>
          </p:cNvSpPr>
          <p:nvPr/>
        </p:nvSpPr>
        <p:spPr>
          <a:xfrm>
            <a:off x="3714744" y="273600"/>
            <a:ext cx="542925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#?</a:t>
            </a:r>
            <a:r>
              <a:rPr kumimoji="0" lang="en-US" altLang="zh-CN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</a:t>
            </a:r>
            <a:endParaRPr kumimoji="0" lang="zh-CN" altLang="en-US" sz="4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schemeClr val="accent6"/>
                </a:solidFill>
              </a:rPr>
              <a:t>Schedule</a:t>
            </a:r>
            <a:endParaRPr lang="zh-CN" altLang="en-US" dirty="0">
              <a:solidFill>
                <a:schemeClr val="accent6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714488"/>
            <a:ext cx="9144000" cy="4895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schemeClr val="accent6"/>
                </a:solidFill>
              </a:rPr>
              <a:t>Grading #1</a:t>
            </a:r>
            <a:endParaRPr lang="zh-CN" altLang="en-US" dirty="0">
              <a:solidFill>
                <a:schemeClr val="accent6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20%   Project #1</a:t>
            </a:r>
          </a:p>
          <a:p>
            <a:r>
              <a:rPr lang="en-US" altLang="zh-CN" dirty="0" smtClean="0"/>
              <a:t>30%   Project #2</a:t>
            </a:r>
          </a:p>
          <a:p>
            <a:r>
              <a:rPr lang="en-US" altLang="zh-CN" dirty="0" smtClean="0"/>
              <a:t>50%   Group Project</a:t>
            </a:r>
          </a:p>
          <a:p>
            <a:r>
              <a:rPr lang="en-US" altLang="zh-CN" dirty="0" smtClean="0"/>
              <a:t>10%+ Research-oriented project</a:t>
            </a:r>
          </a:p>
          <a:p>
            <a:r>
              <a:rPr lang="en-US" altLang="zh-CN" dirty="0" smtClean="0"/>
              <a:t>15%+ Research-paper—alike report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schemeClr val="accent6"/>
                </a:solidFill>
              </a:rPr>
              <a:t>Grading #2</a:t>
            </a:r>
            <a:endParaRPr lang="zh-CN" altLang="en-US" dirty="0">
              <a:solidFill>
                <a:schemeClr val="accent6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40%   Demo</a:t>
            </a:r>
          </a:p>
          <a:p>
            <a:r>
              <a:rPr lang="en-US" altLang="zh-CN" dirty="0" smtClean="0"/>
              <a:t>40%   Report</a:t>
            </a:r>
          </a:p>
          <a:p>
            <a:r>
              <a:rPr lang="en-US" altLang="zh-CN" dirty="0" smtClean="0"/>
              <a:t>20%   Presentation</a:t>
            </a:r>
          </a:p>
          <a:p>
            <a:r>
              <a:rPr lang="en-US" altLang="zh-CN" dirty="0" smtClean="0"/>
              <a:t>10%+ Research-oriented project</a:t>
            </a:r>
          </a:p>
          <a:p>
            <a:r>
              <a:rPr lang="en-US" altLang="zh-CN" dirty="0" smtClean="0"/>
              <a:t>15%+ Research-paper—alike report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 txBox="1">
            <a:spLocks/>
          </p:cNvSpPr>
          <p:nvPr/>
        </p:nvSpPr>
        <p:spPr>
          <a:xfrm>
            <a:off x="0" y="2786058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Who’s Who?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 txBox="1">
            <a:spLocks/>
          </p:cNvSpPr>
          <p:nvPr/>
        </p:nvSpPr>
        <p:spPr>
          <a:xfrm>
            <a:off x="0" y="2786058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Who’s Who?</a:t>
            </a:r>
          </a:p>
        </p:txBody>
      </p:sp>
      <p:sp>
        <p:nvSpPr>
          <p:cNvPr id="3" name="标题 1"/>
          <p:cNvSpPr txBox="1">
            <a:spLocks/>
          </p:cNvSpPr>
          <p:nvPr/>
        </p:nvSpPr>
        <p:spPr>
          <a:xfrm>
            <a:off x="0" y="3429000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altLang="zh-CN" sz="3200" dirty="0" err="1" smtClean="0"/>
              <a:t>qq</a:t>
            </a:r>
            <a:r>
              <a:rPr lang="en-US" altLang="zh-CN" sz="3200" dirty="0" smtClean="0"/>
              <a:t> group: 230078248</a:t>
            </a:r>
            <a:endParaRPr lang="zh-CN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 txBox="1">
            <a:spLocks/>
          </p:cNvSpPr>
          <p:nvPr/>
        </p:nvSpPr>
        <p:spPr>
          <a:xfrm>
            <a:off x="0" y="2786058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Ready?</a:t>
            </a:r>
            <a:endParaRPr kumimoji="0" lang="zh-CN" altLang="en-US" sz="4400" b="1" i="0" u="none" strike="noStrike" kern="1200" cap="none" spc="0" normalizeH="0" baseline="0" noProof="0" dirty="0">
              <a:ln>
                <a:noFill/>
              </a:ln>
              <a:solidFill>
                <a:schemeClr val="accent6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 txBox="1">
            <a:spLocks/>
          </p:cNvSpPr>
          <p:nvPr/>
        </p:nvSpPr>
        <p:spPr>
          <a:xfrm>
            <a:off x="0" y="2786058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Project</a:t>
            </a:r>
            <a:r>
              <a:rPr kumimoji="0" lang="en-US" altLang="zh-CN" sz="4400" b="1" i="0" u="none" strike="noStrike" kern="1200" cap="none" spc="0" normalizeH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Intro</a:t>
            </a:r>
            <a:endParaRPr kumimoji="0" lang="zh-CN" altLang="en-US" sz="4400" b="1" i="0" u="none" strike="noStrike" kern="1200" cap="none" spc="0" normalizeH="0" baseline="0" noProof="0" dirty="0">
              <a:ln>
                <a:noFill/>
              </a:ln>
              <a:solidFill>
                <a:schemeClr val="accent6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schemeClr val="accent6"/>
                </a:solidFill>
              </a:rPr>
              <a:t>RFID Authentication</a:t>
            </a:r>
            <a:endParaRPr lang="zh-CN" altLang="en-US" dirty="0">
              <a:solidFill>
                <a:schemeClr val="accent6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zh-CN" dirty="0" smtClean="0"/>
              <a:t>  ID, key                      a set of (ID, key)</a:t>
            </a:r>
            <a:endParaRPr lang="zh-CN" altLang="en-US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</p:txBody>
      </p:sp>
      <p:sp>
        <p:nvSpPr>
          <p:cNvPr id="4" name="椭圆 3"/>
          <p:cNvSpPr/>
          <p:nvPr/>
        </p:nvSpPr>
        <p:spPr>
          <a:xfrm>
            <a:off x="1214414" y="2071678"/>
            <a:ext cx="928694" cy="5715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Tag</a:t>
            </a:r>
            <a:endParaRPr lang="zh-CN" altLang="en-US" dirty="0"/>
          </a:p>
        </p:txBody>
      </p:sp>
      <p:sp>
        <p:nvSpPr>
          <p:cNvPr id="5" name="圆角矩形 4"/>
          <p:cNvSpPr/>
          <p:nvPr/>
        </p:nvSpPr>
        <p:spPr>
          <a:xfrm>
            <a:off x="6429388" y="2071678"/>
            <a:ext cx="1357322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Reader/</a:t>
            </a:r>
          </a:p>
          <a:p>
            <a:pPr algn="ctr"/>
            <a:r>
              <a:rPr lang="en-US" altLang="zh-CN" dirty="0" smtClean="0"/>
              <a:t>Server</a:t>
            </a:r>
          </a:p>
        </p:txBody>
      </p:sp>
      <p:cxnSp>
        <p:nvCxnSpPr>
          <p:cNvPr id="7" name="直接箭头连接符 6"/>
          <p:cNvCxnSpPr/>
          <p:nvPr/>
        </p:nvCxnSpPr>
        <p:spPr>
          <a:xfrm rot="10800000">
            <a:off x="2214546" y="3143221"/>
            <a:ext cx="4071968" cy="167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2214546" y="2714620"/>
            <a:ext cx="40719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dirty="0" smtClean="0"/>
              <a:t>auth command</a:t>
            </a:r>
            <a:endParaRPr lang="zh-CN" altLang="en-US" dirty="0"/>
          </a:p>
        </p:txBody>
      </p:sp>
      <p:cxnSp>
        <p:nvCxnSpPr>
          <p:cNvPr id="18" name="直接箭头连接符 17"/>
          <p:cNvCxnSpPr/>
          <p:nvPr/>
        </p:nvCxnSpPr>
        <p:spPr>
          <a:xfrm rot="10800000">
            <a:off x="2214546" y="3714752"/>
            <a:ext cx="4071968" cy="1678"/>
          </a:xfrm>
          <a:prstGeom prst="straightConnector1">
            <a:avLst/>
          </a:prstGeom>
          <a:ln w="38100"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214546" y="3286151"/>
            <a:ext cx="40719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dirty="0" smtClean="0"/>
              <a:t>Enc(ID, key)</a:t>
            </a:r>
            <a:endParaRPr lang="zh-CN" alt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6286512" y="3857628"/>
            <a:ext cx="28574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encrypt every ID</a:t>
            </a:r>
          </a:p>
          <a:p>
            <a:r>
              <a:rPr lang="en-US" altLang="zh-CN" dirty="0" smtClean="0"/>
              <a:t>compare with received</a:t>
            </a:r>
          </a:p>
          <a:p>
            <a:r>
              <a:rPr lang="en-US" altLang="zh-CN" dirty="0" smtClean="0"/>
              <a:t>auth if match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schemeClr val="accent6"/>
                </a:solidFill>
              </a:rPr>
              <a:t>RFID </a:t>
            </a:r>
            <a:r>
              <a:rPr lang="en-US" altLang="zh-CN" dirty="0" err="1" smtClean="0">
                <a:solidFill>
                  <a:schemeClr val="accent6"/>
                </a:solidFill>
              </a:rPr>
              <a:t>PathChecker</a:t>
            </a:r>
            <a:endParaRPr lang="zh-CN" altLang="en-US" dirty="0">
              <a:solidFill>
                <a:schemeClr val="accent6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RFID-enabled supply chain</a:t>
            </a:r>
          </a:p>
          <a:p>
            <a:r>
              <a:rPr lang="en-US" altLang="zh-CN" dirty="0" smtClean="0"/>
              <a:t>Tagged products have specified paths</a:t>
            </a:r>
          </a:p>
          <a:p>
            <a:r>
              <a:rPr lang="en-US" altLang="zh-CN" dirty="0" smtClean="0"/>
              <a:t>Injected counterfeits detour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Goal: lightweight </a:t>
            </a:r>
            <a:r>
              <a:rPr lang="en-US" altLang="zh-CN" dirty="0" err="1" smtClean="0"/>
              <a:t>PathChecker</a:t>
            </a:r>
            <a:endParaRPr lang="en-US" altLang="zh-CN" dirty="0" smtClean="0"/>
          </a:p>
          <a:p>
            <a:pPr>
              <a:buNone/>
            </a:pPr>
            <a:r>
              <a:rPr lang="en-US" altLang="zh-CN" dirty="0" smtClean="0"/>
              <a:t>	write path-related secrets to tags;</a:t>
            </a:r>
          </a:p>
          <a:p>
            <a:pPr>
              <a:buNone/>
            </a:pPr>
            <a:r>
              <a:rPr lang="en-US" altLang="zh-CN" dirty="0" smtClean="0"/>
              <a:t>	readers can independently verify;</a:t>
            </a:r>
          </a:p>
          <a:p>
            <a:pPr>
              <a:buNone/>
            </a:pPr>
            <a:r>
              <a:rPr lang="en-US" altLang="zh-CN" dirty="0" smtClean="0"/>
              <a:t>	readers require as fewer secrets as possible;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schemeClr val="accent6"/>
                </a:solidFill>
              </a:rPr>
              <a:t>Instructor</a:t>
            </a:r>
            <a:endParaRPr lang="zh-CN" altLang="en-US" dirty="0">
              <a:solidFill>
                <a:schemeClr val="accent6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altLang="zh-CN" dirty="0" smtClean="0"/>
              <a:t>Kai Bu </a:t>
            </a:r>
            <a:r>
              <a:rPr lang="zh-CN" altLang="en-US" dirty="0" smtClean="0">
                <a:latin typeface="华文楷体" pitchFamily="2" charset="-122"/>
                <a:ea typeface="华文楷体" pitchFamily="2" charset="-122"/>
              </a:rPr>
              <a:t>卜凯</a:t>
            </a:r>
            <a:endParaRPr lang="en-US" altLang="zh-CN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buNone/>
            </a:pPr>
            <a:r>
              <a:rPr lang="en-US" altLang="zh-CN" dirty="0" smtClean="0"/>
              <a:t>Assistant Professor, College of CS, ZJU</a:t>
            </a:r>
          </a:p>
          <a:p>
            <a:pPr>
              <a:buNone/>
            </a:pPr>
            <a:r>
              <a:rPr lang="en-US" altLang="zh-CN" dirty="0" smtClean="0"/>
              <a:t>Ph.D. from Hong Kong </a:t>
            </a:r>
            <a:r>
              <a:rPr lang="en-US" altLang="zh-CN" dirty="0" err="1" smtClean="0"/>
              <a:t>PolyU</a:t>
            </a:r>
            <a:r>
              <a:rPr lang="en-US" altLang="zh-CN" dirty="0" smtClean="0"/>
              <a:t>, 2013</a:t>
            </a:r>
          </a:p>
          <a:p>
            <a:pPr>
              <a:buNone/>
            </a:pPr>
            <a:endParaRPr lang="en-US" altLang="zh-CN" dirty="0" smtClean="0"/>
          </a:p>
          <a:p>
            <a:pPr>
              <a:buNone/>
            </a:pPr>
            <a:r>
              <a:rPr lang="en-US" altLang="zh-CN" dirty="0" smtClean="0"/>
              <a:t>Research Interests</a:t>
            </a:r>
          </a:p>
          <a:p>
            <a:pPr>
              <a:buNone/>
            </a:pPr>
            <a:r>
              <a:rPr lang="en-US" altLang="zh-CN" dirty="0" smtClean="0"/>
              <a:t>	networking and security</a:t>
            </a:r>
          </a:p>
          <a:p>
            <a:pPr>
              <a:buNone/>
            </a:pPr>
            <a:r>
              <a:rPr lang="en-US" altLang="zh-CN" dirty="0" smtClean="0"/>
              <a:t>	(RFID, Software-Defined Networking…)</a:t>
            </a:r>
          </a:p>
          <a:p>
            <a:pPr>
              <a:buNone/>
            </a:pPr>
            <a:endParaRPr lang="en-US" altLang="zh-CN" dirty="0" smtClean="0"/>
          </a:p>
          <a:p>
            <a:pPr>
              <a:buNone/>
            </a:pPr>
            <a:r>
              <a:rPr lang="en-US" altLang="zh-CN" dirty="0" smtClean="0">
                <a:hlinkClick r:id="rId2"/>
              </a:rPr>
              <a:t>http://list.zju.edu.cn/kaibu/</a:t>
            </a:r>
            <a:r>
              <a:rPr lang="en-US" altLang="zh-CN" dirty="0" smtClean="0"/>
              <a:t> 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schemeClr val="accent6"/>
                </a:solidFill>
              </a:rPr>
              <a:t>RFID </a:t>
            </a:r>
            <a:r>
              <a:rPr lang="en-US" altLang="zh-CN" dirty="0" err="1" smtClean="0">
                <a:solidFill>
                  <a:schemeClr val="accent6"/>
                </a:solidFill>
              </a:rPr>
              <a:t>PathChecker</a:t>
            </a:r>
            <a:endParaRPr lang="zh-CN" altLang="en-US" dirty="0">
              <a:solidFill>
                <a:schemeClr val="accent6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zh-CN" dirty="0" smtClean="0"/>
              <a:t>ref@WiSec’12</a:t>
            </a:r>
          </a:p>
          <a:p>
            <a:r>
              <a:rPr lang="en-US" altLang="zh-CN" dirty="0" smtClean="0"/>
              <a:t>CHECKER: On-site Checking in RFID-based Supply Chains</a:t>
            </a:r>
          </a:p>
          <a:p>
            <a:pPr>
              <a:buNone/>
            </a:pPr>
            <a:r>
              <a:rPr lang="en-US" altLang="zh-CN" dirty="0" smtClean="0"/>
              <a:t>	K. </a:t>
            </a:r>
            <a:r>
              <a:rPr lang="en-US" altLang="zh-CN" dirty="0" err="1" smtClean="0"/>
              <a:t>Elkhiyaoui</a:t>
            </a:r>
            <a:r>
              <a:rPr lang="en-US" altLang="zh-CN" dirty="0" smtClean="0"/>
              <a:t>, E. Blass, R. </a:t>
            </a:r>
            <a:r>
              <a:rPr lang="en-US" altLang="zh-CN" dirty="0" err="1" smtClean="0"/>
              <a:t>Molva</a:t>
            </a:r>
            <a:endParaRPr lang="en-US" altLang="zh-CN" dirty="0" smtClean="0"/>
          </a:p>
          <a:p>
            <a:r>
              <a:rPr lang="en-US" altLang="zh-CN" dirty="0" smtClean="0"/>
              <a:t>Tagged products have specified paths</a:t>
            </a:r>
          </a:p>
          <a:p>
            <a:r>
              <a:rPr lang="en-US" altLang="zh-CN" dirty="0" smtClean="0"/>
              <a:t>Tag stores an ID and its signature</a:t>
            </a:r>
          </a:p>
          <a:p>
            <a:r>
              <a:rPr lang="en-US" altLang="zh-CN" dirty="0" smtClean="0"/>
              <a:t>Secret key to sign ID is an encoding of the path that the tag went through</a:t>
            </a:r>
          </a:p>
          <a:p>
            <a:r>
              <a:rPr lang="en-US" altLang="zh-CN" dirty="0" smtClean="0"/>
              <a:t>By verifying the signature in the tag, each reader thus validates the path taken that far, and by signing the ID the reader updates the path encoding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schemeClr val="accent6"/>
                </a:solidFill>
              </a:rPr>
              <a:t>Malicious SDN Forwarding</a:t>
            </a:r>
            <a:endParaRPr lang="zh-CN" altLang="en-US" dirty="0">
              <a:solidFill>
                <a:schemeClr val="accent6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err="1" smtClean="0"/>
              <a:t>MiniNet</a:t>
            </a:r>
            <a:r>
              <a:rPr lang="en-US" altLang="zh-CN" dirty="0" smtClean="0"/>
              <a:t>: constructing network</a:t>
            </a:r>
          </a:p>
          <a:p>
            <a:pPr>
              <a:buNone/>
            </a:pPr>
            <a:r>
              <a:rPr lang="en-US" altLang="zh-CN" dirty="0" smtClean="0"/>
              <a:t>	Controller: Floodlight, </a:t>
            </a:r>
            <a:r>
              <a:rPr lang="en-US" altLang="zh-CN" dirty="0" err="1" smtClean="0"/>
              <a:t>Ryu</a:t>
            </a:r>
            <a:r>
              <a:rPr lang="en-US" altLang="zh-CN" dirty="0" smtClean="0"/>
              <a:t>, etc.</a:t>
            </a:r>
          </a:p>
          <a:p>
            <a:pPr>
              <a:buNone/>
            </a:pPr>
            <a:r>
              <a:rPr lang="en-US" altLang="zh-CN" dirty="0" smtClean="0"/>
              <a:t>	Switch: OVS</a:t>
            </a:r>
          </a:p>
          <a:p>
            <a:r>
              <a:rPr lang="en-US" altLang="zh-CN" dirty="0" smtClean="0"/>
              <a:t>Detect malicious forwarding/switch</a:t>
            </a:r>
            <a:r>
              <a:rPr lang="zh-CN" altLang="en-US" dirty="0" smtClean="0"/>
              <a:t> </a:t>
            </a:r>
            <a:r>
              <a:rPr lang="en-US" altLang="zh-CN" dirty="0" smtClean="0"/>
              <a:t>using same-path flow statistics variation</a:t>
            </a:r>
          </a:p>
          <a:p>
            <a:r>
              <a:rPr lang="en-US" altLang="zh-CN" dirty="0" err="1" smtClean="0"/>
              <a:t>ref@NDSS</a:t>
            </a:r>
            <a:r>
              <a:rPr lang="en-US" altLang="zh-CN" dirty="0" smtClean="0"/>
              <a:t>: SPHINX: Detecting Security Attacks in Software-Defined Networks</a:t>
            </a:r>
          </a:p>
          <a:p>
            <a:pPr>
              <a:buNone/>
            </a:pPr>
            <a:r>
              <a:rPr lang="en-US" altLang="zh-CN" sz="2800" dirty="0" smtClean="0"/>
              <a:t>	M. </a:t>
            </a:r>
            <a:r>
              <a:rPr lang="en-US" altLang="zh-CN" sz="2800" dirty="0" err="1" smtClean="0"/>
              <a:t>Dhawan</a:t>
            </a:r>
            <a:r>
              <a:rPr lang="en-US" altLang="zh-CN" sz="2800" dirty="0" smtClean="0"/>
              <a:t>, R. </a:t>
            </a:r>
            <a:r>
              <a:rPr lang="en-US" altLang="zh-CN" sz="2800" dirty="0" err="1" smtClean="0"/>
              <a:t>Podda</a:t>
            </a:r>
            <a:r>
              <a:rPr lang="en-US" altLang="zh-CN" sz="2800" dirty="0" smtClean="0"/>
              <a:t>, K. </a:t>
            </a:r>
            <a:r>
              <a:rPr lang="en-US" altLang="zh-CN" sz="2800" dirty="0" err="1" smtClean="0"/>
              <a:t>Mahajan</a:t>
            </a:r>
            <a:r>
              <a:rPr lang="en-US" altLang="zh-CN" sz="2800" dirty="0" smtClean="0"/>
              <a:t>, V. Mann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en-US" altLang="zh-CN" sz="4000" dirty="0" err="1" smtClean="0">
                <a:solidFill>
                  <a:schemeClr val="bg1"/>
                </a:solidFill>
                <a:ea typeface="Verdana" pitchFamily="34" charset="0"/>
              </a:rPr>
              <a:t>Gotta</a:t>
            </a:r>
            <a:r>
              <a:rPr lang="en-US" altLang="zh-CN" sz="4000" dirty="0" smtClean="0">
                <a:solidFill>
                  <a:schemeClr val="bg1"/>
                </a:solidFill>
              </a:rPr>
              <a:t> Tell You Switches Only Once</a:t>
            </a:r>
            <a:br>
              <a:rPr lang="en-US" altLang="zh-CN" sz="4000" dirty="0" smtClean="0">
                <a:solidFill>
                  <a:schemeClr val="bg1"/>
                </a:solidFill>
              </a:rPr>
            </a:br>
            <a:r>
              <a:rPr lang="en-US" altLang="zh-CN" sz="4000" dirty="0" smtClean="0">
                <a:solidFill>
                  <a:schemeClr val="bg1"/>
                </a:solidFill>
              </a:rPr>
              <a:t>Toward Bandwidth-Efficient</a:t>
            </a:r>
            <a:br>
              <a:rPr lang="en-US" altLang="zh-CN" sz="4000" dirty="0" smtClean="0">
                <a:solidFill>
                  <a:schemeClr val="bg1"/>
                </a:solidFill>
              </a:rPr>
            </a:br>
            <a:r>
              <a:rPr lang="en-US" altLang="zh-CN" sz="4000" dirty="0" smtClean="0">
                <a:solidFill>
                  <a:schemeClr val="bg1"/>
                </a:solidFill>
              </a:rPr>
              <a:t>Flow Setup for </a:t>
            </a:r>
            <a:r>
              <a:rPr lang="en-US" altLang="zh-CN" sz="4000" b="1" dirty="0" smtClean="0">
                <a:solidFill>
                  <a:schemeClr val="accent6">
                    <a:lumMod val="75000"/>
                  </a:schemeClr>
                </a:solidFill>
              </a:rPr>
              <a:t>SDN</a:t>
            </a:r>
            <a:r>
              <a:rPr lang="en-US" altLang="zh-CN" sz="4000" dirty="0" smtClean="0"/>
              <a:t/>
            </a:r>
            <a:br>
              <a:rPr lang="en-US" altLang="zh-CN" sz="4000" dirty="0" smtClean="0"/>
            </a:br>
            <a:endParaRPr lang="zh-CN" altLang="en-US" sz="4000" dirty="0">
              <a:solidFill>
                <a:srgbClr val="FFC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715008" y="3357562"/>
            <a:ext cx="34289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chemeClr val="accent6">
                    <a:lumMod val="75000"/>
                  </a:schemeClr>
                </a:solidFill>
              </a:rPr>
              <a:t>S</a:t>
            </a:r>
            <a:r>
              <a:rPr lang="en-US" altLang="zh-CN" sz="1600" dirty="0" smtClean="0"/>
              <a:t>oftware-</a:t>
            </a:r>
            <a:r>
              <a:rPr lang="en-US" altLang="zh-CN" sz="1600" b="1" dirty="0" smtClean="0">
                <a:solidFill>
                  <a:schemeClr val="accent6">
                    <a:lumMod val="75000"/>
                  </a:schemeClr>
                </a:solidFill>
              </a:rPr>
              <a:t>D</a:t>
            </a:r>
            <a:r>
              <a:rPr lang="en-US" altLang="zh-CN" sz="1600" dirty="0" smtClean="0"/>
              <a:t>efined </a:t>
            </a:r>
            <a:r>
              <a:rPr lang="en-US" altLang="zh-CN" sz="1600" b="1" dirty="0" smtClean="0">
                <a:solidFill>
                  <a:schemeClr val="accent6">
                    <a:lumMod val="75000"/>
                  </a:schemeClr>
                </a:solidFill>
              </a:rPr>
              <a:t>N</a:t>
            </a:r>
            <a:r>
              <a:rPr lang="en-US" altLang="zh-CN" sz="1600" dirty="0" smtClean="0"/>
              <a:t>etworking</a:t>
            </a:r>
            <a:endParaRPr lang="zh-CN" alt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5000636"/>
            <a:ext cx="11525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86050" y="5000636"/>
            <a:ext cx="11525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7752" y="5000636"/>
            <a:ext cx="11525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云形 8"/>
          <p:cNvSpPr/>
          <p:nvPr/>
        </p:nvSpPr>
        <p:spPr>
          <a:xfrm>
            <a:off x="0" y="3786190"/>
            <a:ext cx="6786610" cy="2857520"/>
          </a:xfrm>
          <a:prstGeom prst="cloud">
            <a:avLst/>
          </a:prstGeom>
          <a:noFill/>
          <a:ln>
            <a:solidFill>
              <a:srgbClr val="00B0F0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圆角矩形 12"/>
          <p:cNvSpPr/>
          <p:nvPr/>
        </p:nvSpPr>
        <p:spPr>
          <a:xfrm>
            <a:off x="1000100" y="4643446"/>
            <a:ext cx="285752" cy="285752"/>
          </a:xfrm>
          <a:prstGeom prst="roundRect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圆角矩形 13"/>
          <p:cNvSpPr/>
          <p:nvPr/>
        </p:nvSpPr>
        <p:spPr>
          <a:xfrm>
            <a:off x="1285852" y="4643446"/>
            <a:ext cx="285752" cy="285752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圆角矩形 14"/>
          <p:cNvSpPr/>
          <p:nvPr/>
        </p:nvSpPr>
        <p:spPr>
          <a:xfrm>
            <a:off x="1571604" y="4643446"/>
            <a:ext cx="285752" cy="285752"/>
          </a:xfrm>
          <a:prstGeom prst="roundRect">
            <a:avLst/>
          </a:prstGeom>
          <a:solidFill>
            <a:srgbClr val="FF66FF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圆角矩形 10"/>
          <p:cNvSpPr/>
          <p:nvPr/>
        </p:nvSpPr>
        <p:spPr>
          <a:xfrm>
            <a:off x="3071802" y="4643446"/>
            <a:ext cx="285752" cy="285752"/>
          </a:xfrm>
          <a:prstGeom prst="roundRect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圆角矩形 11"/>
          <p:cNvSpPr/>
          <p:nvPr/>
        </p:nvSpPr>
        <p:spPr>
          <a:xfrm>
            <a:off x="3357554" y="4643446"/>
            <a:ext cx="285752" cy="285752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圆角矩形 15"/>
          <p:cNvSpPr/>
          <p:nvPr/>
        </p:nvSpPr>
        <p:spPr>
          <a:xfrm>
            <a:off x="3643306" y="4643446"/>
            <a:ext cx="285752" cy="285752"/>
          </a:xfrm>
          <a:prstGeom prst="roundRect">
            <a:avLst/>
          </a:prstGeom>
          <a:solidFill>
            <a:srgbClr val="FF66FF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圆角矩形 16"/>
          <p:cNvSpPr/>
          <p:nvPr/>
        </p:nvSpPr>
        <p:spPr>
          <a:xfrm>
            <a:off x="5143504" y="4643446"/>
            <a:ext cx="285752" cy="285752"/>
          </a:xfrm>
          <a:prstGeom prst="roundRect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圆角矩形 17"/>
          <p:cNvSpPr/>
          <p:nvPr/>
        </p:nvSpPr>
        <p:spPr>
          <a:xfrm>
            <a:off x="5429256" y="4643446"/>
            <a:ext cx="285752" cy="285752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圆角矩形 18"/>
          <p:cNvSpPr/>
          <p:nvPr/>
        </p:nvSpPr>
        <p:spPr>
          <a:xfrm>
            <a:off x="5715008" y="4643446"/>
            <a:ext cx="285752" cy="285752"/>
          </a:xfrm>
          <a:prstGeom prst="roundRect">
            <a:avLst/>
          </a:prstGeom>
          <a:solidFill>
            <a:srgbClr val="FF66FF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标题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en-US" altLang="zh-CN" sz="4000" dirty="0" err="1" smtClean="0">
                <a:solidFill>
                  <a:schemeClr val="bg1"/>
                </a:solidFill>
                <a:ea typeface="Verdana" pitchFamily="34" charset="0"/>
              </a:rPr>
              <a:t>Gotta</a:t>
            </a:r>
            <a:r>
              <a:rPr lang="en-US" altLang="zh-CN" sz="4000" dirty="0" smtClean="0">
                <a:solidFill>
                  <a:schemeClr val="bg1"/>
                </a:solidFill>
              </a:rPr>
              <a:t> Tell You Switches Only Once</a:t>
            </a:r>
            <a:br>
              <a:rPr lang="en-US" altLang="zh-CN" sz="4000" dirty="0" smtClean="0">
                <a:solidFill>
                  <a:schemeClr val="bg1"/>
                </a:solidFill>
              </a:rPr>
            </a:br>
            <a:r>
              <a:rPr lang="en-US" altLang="zh-CN" sz="4000" dirty="0" smtClean="0">
                <a:solidFill>
                  <a:schemeClr val="bg1"/>
                </a:solidFill>
              </a:rPr>
              <a:t>Toward Bandwidth-Efficient</a:t>
            </a:r>
            <a:br>
              <a:rPr lang="en-US" altLang="zh-CN" sz="4000" dirty="0" smtClean="0">
                <a:solidFill>
                  <a:schemeClr val="bg1"/>
                </a:solidFill>
              </a:rPr>
            </a:br>
            <a:r>
              <a:rPr lang="en-US" altLang="zh-CN" sz="4000" dirty="0" smtClean="0">
                <a:solidFill>
                  <a:schemeClr val="bg1"/>
                </a:solidFill>
              </a:rPr>
              <a:t>Flow Setup for </a:t>
            </a:r>
            <a:r>
              <a:rPr lang="en-US" altLang="zh-CN" sz="4000" b="1" dirty="0" smtClean="0">
                <a:solidFill>
                  <a:schemeClr val="accent6">
                    <a:lumMod val="75000"/>
                  </a:schemeClr>
                </a:solidFill>
              </a:rPr>
              <a:t>SDN</a:t>
            </a:r>
            <a:r>
              <a:rPr lang="en-US" altLang="zh-CN" sz="4000" dirty="0" smtClean="0"/>
              <a:t/>
            </a:r>
            <a:br>
              <a:rPr lang="en-US" altLang="zh-CN" sz="4000" dirty="0" smtClean="0"/>
            </a:br>
            <a:endParaRPr lang="zh-CN" altLang="en-US" sz="4000" dirty="0">
              <a:solidFill>
                <a:srgbClr val="FFC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715008" y="3357562"/>
            <a:ext cx="34289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chemeClr val="accent6">
                    <a:lumMod val="75000"/>
                  </a:schemeClr>
                </a:solidFill>
              </a:rPr>
              <a:t>S</a:t>
            </a:r>
            <a:r>
              <a:rPr lang="en-US" altLang="zh-CN" sz="1600" dirty="0" smtClean="0"/>
              <a:t>oftware-</a:t>
            </a:r>
            <a:r>
              <a:rPr lang="en-US" altLang="zh-CN" sz="1600" b="1" dirty="0" smtClean="0">
                <a:solidFill>
                  <a:schemeClr val="accent6">
                    <a:lumMod val="75000"/>
                  </a:schemeClr>
                </a:solidFill>
              </a:rPr>
              <a:t>D</a:t>
            </a:r>
            <a:r>
              <a:rPr lang="en-US" altLang="zh-CN" sz="1600" dirty="0" smtClean="0"/>
              <a:t>efined </a:t>
            </a:r>
            <a:r>
              <a:rPr lang="en-US" altLang="zh-CN" sz="1600" b="1" dirty="0" smtClean="0">
                <a:solidFill>
                  <a:schemeClr val="accent6">
                    <a:lumMod val="75000"/>
                  </a:schemeClr>
                </a:solidFill>
              </a:rPr>
              <a:t>N</a:t>
            </a:r>
            <a:r>
              <a:rPr lang="en-US" altLang="zh-CN" sz="1600" dirty="0" smtClean="0"/>
              <a:t>etworking</a:t>
            </a:r>
            <a:endParaRPr lang="zh-CN" alt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en-US" altLang="zh-CN" sz="4000" dirty="0" err="1" smtClean="0">
                <a:solidFill>
                  <a:schemeClr val="bg1"/>
                </a:solidFill>
                <a:ea typeface="Verdana" pitchFamily="34" charset="0"/>
              </a:rPr>
              <a:t>Gotta</a:t>
            </a:r>
            <a:r>
              <a:rPr lang="en-US" altLang="zh-CN" sz="4000" dirty="0" smtClean="0">
                <a:solidFill>
                  <a:schemeClr val="bg1"/>
                </a:solidFill>
              </a:rPr>
              <a:t> Tell You Switches Only Once</a:t>
            </a:r>
            <a:br>
              <a:rPr lang="en-US" altLang="zh-CN" sz="4000" dirty="0" smtClean="0">
                <a:solidFill>
                  <a:schemeClr val="bg1"/>
                </a:solidFill>
              </a:rPr>
            </a:br>
            <a:r>
              <a:rPr lang="en-US" altLang="zh-CN" sz="4000" dirty="0" smtClean="0">
                <a:solidFill>
                  <a:schemeClr val="bg1"/>
                </a:solidFill>
              </a:rPr>
              <a:t>Toward Bandwidth-Efficient</a:t>
            </a:r>
            <a:br>
              <a:rPr lang="en-US" altLang="zh-CN" sz="4000" dirty="0" smtClean="0">
                <a:solidFill>
                  <a:schemeClr val="bg1"/>
                </a:solidFill>
              </a:rPr>
            </a:br>
            <a:r>
              <a:rPr lang="en-US" altLang="zh-CN" sz="4000" dirty="0" smtClean="0">
                <a:solidFill>
                  <a:schemeClr val="bg1"/>
                </a:solidFill>
              </a:rPr>
              <a:t>Flow Setup for </a:t>
            </a:r>
            <a:r>
              <a:rPr lang="en-US" altLang="zh-CN" sz="4000" b="1" dirty="0" smtClean="0">
                <a:solidFill>
                  <a:schemeClr val="accent6">
                    <a:lumMod val="75000"/>
                  </a:schemeClr>
                </a:solidFill>
              </a:rPr>
              <a:t>SDN</a:t>
            </a:r>
            <a:r>
              <a:rPr lang="en-US" altLang="zh-CN" sz="4000" dirty="0" smtClean="0"/>
              <a:t/>
            </a:r>
            <a:br>
              <a:rPr lang="en-US" altLang="zh-CN" sz="4000" dirty="0" smtClean="0"/>
            </a:br>
            <a:endParaRPr lang="zh-CN" altLang="en-US" sz="4000" dirty="0">
              <a:solidFill>
                <a:srgbClr val="FFC000"/>
              </a:solidFill>
            </a:endParaRPr>
          </a:p>
        </p:txBody>
      </p:sp>
      <p:sp>
        <p:nvSpPr>
          <p:cNvPr id="22" name="圆角矩形 21"/>
          <p:cNvSpPr/>
          <p:nvPr/>
        </p:nvSpPr>
        <p:spPr>
          <a:xfrm>
            <a:off x="2214546" y="1142984"/>
            <a:ext cx="2428892" cy="1285884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5000636"/>
            <a:ext cx="11525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86050" y="5000636"/>
            <a:ext cx="11525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7752" y="5000636"/>
            <a:ext cx="11525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云形 8"/>
          <p:cNvSpPr/>
          <p:nvPr/>
        </p:nvSpPr>
        <p:spPr>
          <a:xfrm>
            <a:off x="0" y="3786190"/>
            <a:ext cx="6786610" cy="2857520"/>
          </a:xfrm>
          <a:prstGeom prst="cloud">
            <a:avLst/>
          </a:prstGeom>
          <a:noFill/>
          <a:ln>
            <a:solidFill>
              <a:srgbClr val="00B0F0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圆角矩形 12"/>
          <p:cNvSpPr/>
          <p:nvPr/>
        </p:nvSpPr>
        <p:spPr>
          <a:xfrm>
            <a:off x="1000100" y="4643446"/>
            <a:ext cx="285752" cy="285752"/>
          </a:xfrm>
          <a:prstGeom prst="roundRect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圆角矩形 13"/>
          <p:cNvSpPr/>
          <p:nvPr/>
        </p:nvSpPr>
        <p:spPr>
          <a:xfrm>
            <a:off x="1285852" y="4643446"/>
            <a:ext cx="285752" cy="285752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圆角矩形 14"/>
          <p:cNvSpPr/>
          <p:nvPr/>
        </p:nvSpPr>
        <p:spPr>
          <a:xfrm>
            <a:off x="1571604" y="4643446"/>
            <a:ext cx="285752" cy="285752"/>
          </a:xfrm>
          <a:prstGeom prst="roundRect">
            <a:avLst/>
          </a:prstGeom>
          <a:solidFill>
            <a:srgbClr val="FF66FF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圆角矩形 10"/>
          <p:cNvSpPr/>
          <p:nvPr/>
        </p:nvSpPr>
        <p:spPr>
          <a:xfrm>
            <a:off x="3071802" y="4643446"/>
            <a:ext cx="285752" cy="285752"/>
          </a:xfrm>
          <a:prstGeom prst="roundRect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圆角矩形 11"/>
          <p:cNvSpPr/>
          <p:nvPr/>
        </p:nvSpPr>
        <p:spPr>
          <a:xfrm>
            <a:off x="3357554" y="4643446"/>
            <a:ext cx="285752" cy="285752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圆角矩形 15"/>
          <p:cNvSpPr/>
          <p:nvPr/>
        </p:nvSpPr>
        <p:spPr>
          <a:xfrm>
            <a:off x="3643306" y="4643446"/>
            <a:ext cx="285752" cy="285752"/>
          </a:xfrm>
          <a:prstGeom prst="roundRect">
            <a:avLst/>
          </a:prstGeom>
          <a:solidFill>
            <a:srgbClr val="FF66FF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圆角矩形 16"/>
          <p:cNvSpPr/>
          <p:nvPr/>
        </p:nvSpPr>
        <p:spPr>
          <a:xfrm>
            <a:off x="5143504" y="4643446"/>
            <a:ext cx="285752" cy="285752"/>
          </a:xfrm>
          <a:prstGeom prst="roundRect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圆角矩形 17"/>
          <p:cNvSpPr/>
          <p:nvPr/>
        </p:nvSpPr>
        <p:spPr>
          <a:xfrm>
            <a:off x="5429256" y="4643446"/>
            <a:ext cx="285752" cy="285752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圆角矩形 18"/>
          <p:cNvSpPr/>
          <p:nvPr/>
        </p:nvSpPr>
        <p:spPr>
          <a:xfrm>
            <a:off x="5715008" y="4643446"/>
            <a:ext cx="285752" cy="285752"/>
          </a:xfrm>
          <a:prstGeom prst="roundRect">
            <a:avLst/>
          </a:prstGeom>
          <a:solidFill>
            <a:srgbClr val="FF66FF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圆角矩形 22"/>
          <p:cNvSpPr/>
          <p:nvPr/>
        </p:nvSpPr>
        <p:spPr>
          <a:xfrm>
            <a:off x="2571736" y="1714488"/>
            <a:ext cx="571504" cy="571504"/>
          </a:xfrm>
          <a:prstGeom prst="roundRect">
            <a:avLst/>
          </a:prstGeom>
          <a:solidFill>
            <a:srgbClr val="00B0F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App</a:t>
            </a:r>
            <a:endParaRPr lang="zh-CN" altLang="en-US" sz="1200" b="1" dirty="0">
              <a:latin typeface="Verdana" pitchFamily="34" charset="0"/>
              <a:cs typeface="Verdana" pitchFamily="34" charset="0"/>
            </a:endParaRPr>
          </a:p>
        </p:txBody>
      </p:sp>
      <p:sp>
        <p:nvSpPr>
          <p:cNvPr id="24" name="圆角矩形 23"/>
          <p:cNvSpPr/>
          <p:nvPr/>
        </p:nvSpPr>
        <p:spPr>
          <a:xfrm>
            <a:off x="3143240" y="1714488"/>
            <a:ext cx="571504" cy="571504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App</a:t>
            </a:r>
            <a:endParaRPr lang="zh-CN" altLang="en-US" sz="1200" b="1" dirty="0" smtClean="0">
              <a:latin typeface="Verdana" pitchFamily="34" charset="0"/>
              <a:cs typeface="Verdana" pitchFamily="34" charset="0"/>
            </a:endParaRPr>
          </a:p>
        </p:txBody>
      </p:sp>
      <p:sp>
        <p:nvSpPr>
          <p:cNvPr id="25" name="圆角矩形 24"/>
          <p:cNvSpPr/>
          <p:nvPr/>
        </p:nvSpPr>
        <p:spPr>
          <a:xfrm>
            <a:off x="3714744" y="1714488"/>
            <a:ext cx="571504" cy="571504"/>
          </a:xfrm>
          <a:prstGeom prst="roundRect">
            <a:avLst/>
          </a:prstGeom>
          <a:solidFill>
            <a:srgbClr val="FF66FF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App</a:t>
            </a:r>
            <a:endParaRPr lang="zh-CN" altLang="en-US" sz="1200" b="1" dirty="0" smtClean="0">
              <a:latin typeface="Verdana" pitchFamily="34" charset="0"/>
              <a:cs typeface="Verdana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643042" y="500042"/>
            <a:ext cx="13244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Controller</a:t>
            </a:r>
            <a:endParaRPr lang="zh-CN" altLang="en-US" dirty="0">
              <a:solidFill>
                <a:schemeClr val="bg1"/>
              </a:solidFill>
              <a:latin typeface="Verdana" pitchFamily="34" charset="0"/>
              <a:cs typeface="Verdana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688244" y="1142984"/>
            <a:ext cx="1481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Controller</a:t>
            </a:r>
            <a:endParaRPr lang="zh-CN" altLang="en-US" b="1" dirty="0">
              <a:solidFill>
                <a:schemeClr val="bg1"/>
              </a:solidFill>
              <a:latin typeface="Verdana" pitchFamily="34" charset="0"/>
              <a:cs typeface="Verdana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715008" y="3357562"/>
            <a:ext cx="34289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chemeClr val="accent6">
                    <a:lumMod val="75000"/>
                  </a:schemeClr>
                </a:solidFill>
              </a:rPr>
              <a:t>S</a:t>
            </a:r>
            <a:r>
              <a:rPr lang="en-US" altLang="zh-CN" sz="1600" dirty="0" smtClean="0"/>
              <a:t>oftware-</a:t>
            </a:r>
            <a:r>
              <a:rPr lang="en-US" altLang="zh-CN" sz="1600" b="1" dirty="0" smtClean="0">
                <a:solidFill>
                  <a:schemeClr val="accent6">
                    <a:lumMod val="75000"/>
                  </a:schemeClr>
                </a:solidFill>
              </a:rPr>
              <a:t>D</a:t>
            </a:r>
            <a:r>
              <a:rPr lang="en-US" altLang="zh-CN" sz="1600" dirty="0" smtClean="0"/>
              <a:t>efined </a:t>
            </a:r>
            <a:r>
              <a:rPr lang="en-US" altLang="zh-CN" sz="1600" b="1" dirty="0" smtClean="0">
                <a:solidFill>
                  <a:schemeClr val="accent6">
                    <a:lumMod val="75000"/>
                  </a:schemeClr>
                </a:solidFill>
              </a:rPr>
              <a:t>N</a:t>
            </a:r>
            <a:r>
              <a:rPr lang="en-US" altLang="zh-CN" sz="1600" dirty="0" smtClean="0"/>
              <a:t>etworking</a:t>
            </a:r>
            <a:endParaRPr lang="zh-CN" alt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04533E-6 L 0.17813 -0.3864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9" y="-193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3.33333E-6 L 0.20208 -0.38681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1" y="-194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3.33333E-6 L 0.23368 -0.38681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7" y="-194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3.33333E-6 L -0.04062 -0.38681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" y="-194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3.33333E-6 L -0.00885 -0.38681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" y="-194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3.33333E-6 L 0.02292 -0.38681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" y="-194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3.33333E-6 L -0.25139 -0.38681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6" y="-194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3.33333E-6 L -0.21962 -0.38681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0" y="-194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3.33333E-6 L -0.18785 -0.38681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4" y="-194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1" grpId="0" animBg="1"/>
      <p:bldP spid="12" grpId="0" animBg="1"/>
      <p:bldP spid="16" grpId="0" animBg="1"/>
      <p:bldP spid="17" grpId="0" animBg="1"/>
      <p:bldP spid="18" grpId="0" animBg="1"/>
      <p:bldP spid="19" grpId="0" animBg="1"/>
      <p:bldP spid="23" grpId="0" animBg="1"/>
      <p:bldP spid="24" grpId="0" animBg="1"/>
      <p:bldP spid="25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en-US" altLang="zh-CN" sz="4000" dirty="0" err="1" smtClean="0">
                <a:solidFill>
                  <a:schemeClr val="bg1"/>
                </a:solidFill>
                <a:ea typeface="Verdana" pitchFamily="34" charset="0"/>
              </a:rPr>
              <a:t>Gotta</a:t>
            </a:r>
            <a:r>
              <a:rPr lang="en-US" altLang="zh-CN" sz="4000" dirty="0" smtClean="0">
                <a:solidFill>
                  <a:schemeClr val="bg1"/>
                </a:solidFill>
              </a:rPr>
              <a:t> Tell You Switches Only Once</a:t>
            </a:r>
            <a:br>
              <a:rPr lang="en-US" altLang="zh-CN" sz="4000" dirty="0" smtClean="0">
                <a:solidFill>
                  <a:schemeClr val="bg1"/>
                </a:solidFill>
              </a:rPr>
            </a:br>
            <a:r>
              <a:rPr lang="en-US" altLang="zh-CN" sz="4000" dirty="0" smtClean="0">
                <a:solidFill>
                  <a:schemeClr val="bg1"/>
                </a:solidFill>
              </a:rPr>
              <a:t>Toward Bandwidth-Efficient</a:t>
            </a:r>
            <a:br>
              <a:rPr lang="en-US" altLang="zh-CN" sz="4000" dirty="0" smtClean="0">
                <a:solidFill>
                  <a:schemeClr val="bg1"/>
                </a:solidFill>
              </a:rPr>
            </a:br>
            <a:r>
              <a:rPr lang="en-US" altLang="zh-CN" sz="4000" dirty="0" smtClean="0">
                <a:solidFill>
                  <a:schemeClr val="bg1"/>
                </a:solidFill>
              </a:rPr>
              <a:t>Flow Setup for </a:t>
            </a:r>
            <a:r>
              <a:rPr lang="en-US" altLang="zh-CN" sz="4000" b="1" dirty="0" smtClean="0">
                <a:solidFill>
                  <a:schemeClr val="accent6">
                    <a:lumMod val="75000"/>
                  </a:schemeClr>
                </a:solidFill>
              </a:rPr>
              <a:t>SDN</a:t>
            </a:r>
            <a:r>
              <a:rPr lang="en-US" altLang="zh-CN" sz="4000" dirty="0" smtClean="0"/>
              <a:t/>
            </a:r>
            <a:br>
              <a:rPr lang="en-US" altLang="zh-CN" sz="4000" dirty="0" smtClean="0"/>
            </a:br>
            <a:endParaRPr lang="zh-CN" altLang="en-US" sz="4000" dirty="0">
              <a:solidFill>
                <a:srgbClr val="FFC000"/>
              </a:solidFill>
            </a:endParaRPr>
          </a:p>
        </p:txBody>
      </p:sp>
      <p:sp>
        <p:nvSpPr>
          <p:cNvPr id="22" name="圆角矩形 21"/>
          <p:cNvSpPr/>
          <p:nvPr/>
        </p:nvSpPr>
        <p:spPr>
          <a:xfrm>
            <a:off x="2214546" y="1142984"/>
            <a:ext cx="2428892" cy="1285884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TextBox 2"/>
          <p:cNvSpPr txBox="1"/>
          <p:nvPr/>
        </p:nvSpPr>
        <p:spPr>
          <a:xfrm>
            <a:off x="5643570" y="3357562"/>
            <a:ext cx="37430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Forwarding</a:t>
            </a:r>
            <a:endParaRPr lang="zh-CN" altLang="en-US" sz="3600" dirty="0">
              <a:latin typeface="Verdana" pitchFamily="34" charset="0"/>
              <a:cs typeface="Verdana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5000636"/>
            <a:ext cx="11525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86050" y="5000636"/>
            <a:ext cx="11525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7752" y="5000636"/>
            <a:ext cx="11525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云形 8"/>
          <p:cNvSpPr/>
          <p:nvPr/>
        </p:nvSpPr>
        <p:spPr>
          <a:xfrm>
            <a:off x="0" y="3786190"/>
            <a:ext cx="6786610" cy="2857520"/>
          </a:xfrm>
          <a:prstGeom prst="cloud">
            <a:avLst/>
          </a:prstGeom>
          <a:noFill/>
          <a:ln>
            <a:solidFill>
              <a:srgbClr val="00B0F0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圆角矩形 23"/>
          <p:cNvSpPr/>
          <p:nvPr/>
        </p:nvSpPr>
        <p:spPr>
          <a:xfrm>
            <a:off x="3144377" y="1714488"/>
            <a:ext cx="571504" cy="571504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App</a:t>
            </a:r>
            <a:endParaRPr lang="zh-CN" altLang="en-US" sz="1200" b="1" dirty="0" smtClean="0">
              <a:latin typeface="Verdana" pitchFamily="34" charset="0"/>
              <a:cs typeface="Verdana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643042" y="500042"/>
            <a:ext cx="13244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Controller</a:t>
            </a:r>
            <a:endParaRPr lang="zh-CN" altLang="en-US" dirty="0">
              <a:solidFill>
                <a:schemeClr val="bg1"/>
              </a:solidFill>
              <a:latin typeface="Verdana" pitchFamily="34" charset="0"/>
              <a:cs typeface="Verdana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688244" y="1142984"/>
            <a:ext cx="1481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Controller</a:t>
            </a:r>
            <a:endParaRPr lang="zh-CN" altLang="en-US" b="1" dirty="0">
              <a:solidFill>
                <a:schemeClr val="bg1"/>
              </a:solidFill>
              <a:latin typeface="Verdana" pitchFamily="34" charset="0"/>
              <a:cs typeface="Verdana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000364" y="1714488"/>
            <a:ext cx="8595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2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Routing</a:t>
            </a:r>
            <a:endParaRPr lang="zh-CN" altLang="en-US" sz="1200" b="1" dirty="0">
              <a:solidFill>
                <a:schemeClr val="bg1"/>
              </a:solidFill>
              <a:latin typeface="Verdana" pitchFamily="34" charset="0"/>
              <a:cs typeface="Verdana" pitchFamily="34" charset="0"/>
            </a:endParaRPr>
          </a:p>
        </p:txBody>
      </p:sp>
      <p:cxnSp>
        <p:nvCxnSpPr>
          <p:cNvPr id="19" name="直接箭头连接符 18"/>
          <p:cNvCxnSpPr>
            <a:stCxn id="9" idx="2"/>
          </p:cNvCxnSpPr>
          <p:nvPr/>
        </p:nvCxnSpPr>
        <p:spPr>
          <a:xfrm rot="10800000" flipH="1" flipV="1">
            <a:off x="21050" y="5214950"/>
            <a:ext cx="693297" cy="1588"/>
          </a:xfrm>
          <a:prstGeom prst="straightConnector1">
            <a:avLst/>
          </a:prstGeom>
          <a:ln w="57150">
            <a:solidFill>
              <a:srgbClr val="FF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0" y="5214950"/>
            <a:ext cx="6591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flow</a:t>
            </a:r>
            <a:endParaRPr lang="zh-CN" altLang="en-US" dirty="0">
              <a:latin typeface="Verdana" pitchFamily="34" charset="0"/>
              <a:cs typeface="Verdana" pitchFamily="34" charset="0"/>
            </a:endParaRPr>
          </a:p>
        </p:txBody>
      </p:sp>
      <p:cxnSp>
        <p:nvCxnSpPr>
          <p:cNvPr id="45" name="直接箭头连接符 44"/>
          <p:cNvCxnSpPr/>
          <p:nvPr/>
        </p:nvCxnSpPr>
        <p:spPr>
          <a:xfrm rot="5400000" flipH="1" flipV="1">
            <a:off x="714348" y="2500306"/>
            <a:ext cx="2786082" cy="221457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5" name="图片 64" descr="question-mark-4-128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472" y="4643446"/>
            <a:ext cx="433382" cy="433382"/>
          </a:xfrm>
          <a:prstGeom prst="rect">
            <a:avLst/>
          </a:prstGeom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</p:pic>
      <p:sp>
        <p:nvSpPr>
          <p:cNvPr id="66" name="TextBox 65"/>
          <p:cNvSpPr txBox="1"/>
          <p:nvPr/>
        </p:nvSpPr>
        <p:spPr>
          <a:xfrm rot="18636639">
            <a:off x="1176663" y="3335354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PacketIn</a:t>
            </a:r>
            <a:endParaRPr lang="zh-CN" altLang="en-US" dirty="0">
              <a:latin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66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en-US" altLang="zh-CN" sz="4000" dirty="0" err="1" smtClean="0">
                <a:solidFill>
                  <a:schemeClr val="bg1"/>
                </a:solidFill>
                <a:ea typeface="Verdana" pitchFamily="34" charset="0"/>
              </a:rPr>
              <a:t>Gotta</a:t>
            </a:r>
            <a:r>
              <a:rPr lang="en-US" altLang="zh-CN" sz="4000" dirty="0" smtClean="0">
                <a:solidFill>
                  <a:schemeClr val="bg1"/>
                </a:solidFill>
              </a:rPr>
              <a:t> Tell You Switches Only Once</a:t>
            </a:r>
            <a:br>
              <a:rPr lang="en-US" altLang="zh-CN" sz="4000" dirty="0" smtClean="0">
                <a:solidFill>
                  <a:schemeClr val="bg1"/>
                </a:solidFill>
              </a:rPr>
            </a:br>
            <a:r>
              <a:rPr lang="en-US" altLang="zh-CN" sz="4000" dirty="0" smtClean="0">
                <a:solidFill>
                  <a:schemeClr val="bg1"/>
                </a:solidFill>
              </a:rPr>
              <a:t>Toward Bandwidth-Efficient</a:t>
            </a:r>
            <a:br>
              <a:rPr lang="en-US" altLang="zh-CN" sz="4000" dirty="0" smtClean="0">
                <a:solidFill>
                  <a:schemeClr val="bg1"/>
                </a:solidFill>
              </a:rPr>
            </a:br>
            <a:r>
              <a:rPr lang="en-US" altLang="zh-CN" sz="4000" dirty="0" smtClean="0">
                <a:solidFill>
                  <a:schemeClr val="bg1"/>
                </a:solidFill>
              </a:rPr>
              <a:t>Flow Setup for </a:t>
            </a:r>
            <a:r>
              <a:rPr lang="en-US" altLang="zh-CN" sz="4000" b="1" dirty="0" smtClean="0">
                <a:solidFill>
                  <a:schemeClr val="accent6">
                    <a:lumMod val="75000"/>
                  </a:schemeClr>
                </a:solidFill>
              </a:rPr>
              <a:t>SDN</a:t>
            </a:r>
            <a:r>
              <a:rPr lang="en-US" altLang="zh-CN" sz="4000" dirty="0" smtClean="0"/>
              <a:t/>
            </a:r>
            <a:br>
              <a:rPr lang="en-US" altLang="zh-CN" sz="4000" dirty="0" smtClean="0"/>
            </a:br>
            <a:endParaRPr lang="zh-CN" altLang="en-US" sz="4000" dirty="0">
              <a:solidFill>
                <a:srgbClr val="FFC000"/>
              </a:solidFill>
            </a:endParaRPr>
          </a:p>
        </p:txBody>
      </p:sp>
      <p:sp>
        <p:nvSpPr>
          <p:cNvPr id="22" name="圆角矩形 21"/>
          <p:cNvSpPr/>
          <p:nvPr/>
        </p:nvSpPr>
        <p:spPr>
          <a:xfrm>
            <a:off x="2214546" y="1142984"/>
            <a:ext cx="2428892" cy="1285884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5000636"/>
            <a:ext cx="11525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86050" y="5000636"/>
            <a:ext cx="11525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7752" y="5000636"/>
            <a:ext cx="11525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云形 8"/>
          <p:cNvSpPr/>
          <p:nvPr/>
        </p:nvSpPr>
        <p:spPr>
          <a:xfrm>
            <a:off x="0" y="3786190"/>
            <a:ext cx="6786610" cy="2857520"/>
          </a:xfrm>
          <a:prstGeom prst="cloud">
            <a:avLst/>
          </a:prstGeom>
          <a:noFill/>
          <a:ln>
            <a:solidFill>
              <a:srgbClr val="00B0F0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圆角矩形 23"/>
          <p:cNvSpPr/>
          <p:nvPr/>
        </p:nvSpPr>
        <p:spPr>
          <a:xfrm>
            <a:off x="3144377" y="1714488"/>
            <a:ext cx="571504" cy="571504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App</a:t>
            </a:r>
            <a:endParaRPr lang="zh-CN" altLang="en-US" sz="1200" b="1" dirty="0" smtClean="0">
              <a:latin typeface="Verdana" pitchFamily="34" charset="0"/>
              <a:cs typeface="Verdana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643042" y="500042"/>
            <a:ext cx="13244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Controller</a:t>
            </a:r>
            <a:endParaRPr lang="zh-CN" altLang="en-US" dirty="0">
              <a:solidFill>
                <a:schemeClr val="bg1"/>
              </a:solidFill>
              <a:latin typeface="Verdana" pitchFamily="34" charset="0"/>
              <a:cs typeface="Verdana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688244" y="1142984"/>
            <a:ext cx="1481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Controller</a:t>
            </a:r>
            <a:endParaRPr lang="zh-CN" altLang="en-US" b="1" dirty="0">
              <a:solidFill>
                <a:schemeClr val="bg1"/>
              </a:solidFill>
              <a:latin typeface="Verdana" pitchFamily="34" charset="0"/>
              <a:cs typeface="Verdana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000364" y="1714488"/>
            <a:ext cx="8595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2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Routing</a:t>
            </a:r>
            <a:endParaRPr lang="zh-CN" altLang="en-US" sz="1200" b="1" dirty="0">
              <a:solidFill>
                <a:schemeClr val="bg1"/>
              </a:solidFill>
              <a:latin typeface="Verdana" pitchFamily="34" charset="0"/>
              <a:cs typeface="Verdana" pitchFamily="34" charset="0"/>
            </a:endParaRPr>
          </a:p>
        </p:txBody>
      </p:sp>
      <p:cxnSp>
        <p:nvCxnSpPr>
          <p:cNvPr id="19" name="直接箭头连接符 18"/>
          <p:cNvCxnSpPr>
            <a:stCxn id="9" idx="2"/>
          </p:cNvCxnSpPr>
          <p:nvPr/>
        </p:nvCxnSpPr>
        <p:spPr>
          <a:xfrm rot="10800000" flipH="1" flipV="1">
            <a:off x="21050" y="5214950"/>
            <a:ext cx="693297" cy="1588"/>
          </a:xfrm>
          <a:prstGeom prst="straightConnector1">
            <a:avLst/>
          </a:prstGeom>
          <a:ln w="57150">
            <a:solidFill>
              <a:srgbClr val="FF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0" y="5214950"/>
            <a:ext cx="6591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flow</a:t>
            </a:r>
            <a:endParaRPr lang="zh-CN" altLang="en-US" dirty="0">
              <a:latin typeface="Verdana" pitchFamily="34" charset="0"/>
              <a:cs typeface="Verdana" pitchFamily="34" charset="0"/>
            </a:endParaRPr>
          </a:p>
        </p:txBody>
      </p:sp>
      <p:cxnSp>
        <p:nvCxnSpPr>
          <p:cNvPr id="38" name="直接箭头连接符 37"/>
          <p:cNvCxnSpPr/>
          <p:nvPr/>
        </p:nvCxnSpPr>
        <p:spPr>
          <a:xfrm>
            <a:off x="1785918" y="5214950"/>
            <a:ext cx="4786346" cy="10965"/>
          </a:xfrm>
          <a:prstGeom prst="straightConnector1">
            <a:avLst/>
          </a:prstGeom>
          <a:ln w="57150">
            <a:solidFill>
              <a:srgbClr val="FF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接箭头连接符 44"/>
          <p:cNvCxnSpPr/>
          <p:nvPr/>
        </p:nvCxnSpPr>
        <p:spPr>
          <a:xfrm rot="5400000" flipH="1" flipV="1">
            <a:off x="714348" y="2500306"/>
            <a:ext cx="2786082" cy="221457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接箭头连接符 51"/>
          <p:cNvCxnSpPr>
            <a:endCxn id="6" idx="0"/>
          </p:cNvCxnSpPr>
          <p:nvPr/>
        </p:nvCxnSpPr>
        <p:spPr>
          <a:xfrm rot="5400000">
            <a:off x="2038332" y="3609976"/>
            <a:ext cx="2714642" cy="66679"/>
          </a:xfrm>
          <a:prstGeom prst="straightConnector1">
            <a:avLst/>
          </a:prstGeom>
          <a:ln w="5715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接箭头连接符 55"/>
          <p:cNvCxnSpPr>
            <a:stCxn id="24" idx="2"/>
            <a:endCxn id="7" idx="0"/>
          </p:cNvCxnSpPr>
          <p:nvPr/>
        </p:nvCxnSpPr>
        <p:spPr>
          <a:xfrm rot="16200000" flipH="1">
            <a:off x="3074750" y="2641371"/>
            <a:ext cx="2714644" cy="2003886"/>
          </a:xfrm>
          <a:prstGeom prst="straightConnector1">
            <a:avLst/>
          </a:prstGeom>
          <a:ln w="5715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接箭头连接符 57"/>
          <p:cNvCxnSpPr>
            <a:stCxn id="24" idx="2"/>
            <a:endCxn id="1026" idx="0"/>
          </p:cNvCxnSpPr>
          <p:nvPr/>
        </p:nvCxnSpPr>
        <p:spPr>
          <a:xfrm rot="5400000">
            <a:off x="1003048" y="2573555"/>
            <a:ext cx="2714644" cy="2139518"/>
          </a:xfrm>
          <a:prstGeom prst="straightConnector1">
            <a:avLst/>
          </a:prstGeom>
          <a:ln w="5715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" name="图片 24" descr="check-mark-3-6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2910" y="4643446"/>
            <a:ext cx="466724" cy="466724"/>
          </a:xfrm>
          <a:prstGeom prst="rect">
            <a:avLst/>
          </a:prstGeom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</p:pic>
      <p:sp>
        <p:nvSpPr>
          <p:cNvPr id="27" name="TextBox 26"/>
          <p:cNvSpPr txBox="1"/>
          <p:nvPr/>
        </p:nvSpPr>
        <p:spPr>
          <a:xfrm rot="18636639">
            <a:off x="1176663" y="3335354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PacketIn</a:t>
            </a:r>
            <a:endParaRPr lang="zh-CN" altLang="en-US" dirty="0">
              <a:latin typeface="Verdana" pitchFamily="34" charset="0"/>
              <a:cs typeface="Verdana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786050" y="3286124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FlowMod</a:t>
            </a:r>
            <a:endParaRPr lang="zh-CN" altLang="en-US" dirty="0">
              <a:latin typeface="Verdana" pitchFamily="34" charset="0"/>
              <a:cs typeface="Verdana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643570" y="3357562"/>
            <a:ext cx="37430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Forwarding</a:t>
            </a:r>
            <a:endParaRPr lang="zh-CN" altLang="en-US" sz="3600" dirty="0">
              <a:latin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en-US" altLang="zh-CN" sz="4000" dirty="0" err="1" smtClean="0">
                <a:solidFill>
                  <a:schemeClr val="bg1"/>
                </a:solidFill>
                <a:ea typeface="Verdana" pitchFamily="34" charset="0"/>
              </a:rPr>
              <a:t>Gotta</a:t>
            </a:r>
            <a:r>
              <a:rPr lang="en-US" altLang="zh-CN" sz="4000" dirty="0" smtClean="0">
                <a:solidFill>
                  <a:schemeClr val="bg1"/>
                </a:solidFill>
              </a:rPr>
              <a:t> Tell You Switches Only Once</a:t>
            </a:r>
            <a:br>
              <a:rPr lang="en-US" altLang="zh-CN" sz="4000" dirty="0" smtClean="0">
                <a:solidFill>
                  <a:schemeClr val="bg1"/>
                </a:solidFill>
              </a:rPr>
            </a:br>
            <a:r>
              <a:rPr lang="en-US" altLang="zh-CN" sz="4000" dirty="0" smtClean="0">
                <a:solidFill>
                  <a:schemeClr val="bg1"/>
                </a:solidFill>
              </a:rPr>
              <a:t>Toward Bandwidth-Efficient</a:t>
            </a:r>
            <a:br>
              <a:rPr lang="en-US" altLang="zh-CN" sz="4000" dirty="0" smtClean="0">
                <a:solidFill>
                  <a:schemeClr val="bg1"/>
                </a:solidFill>
              </a:rPr>
            </a:br>
            <a:r>
              <a:rPr lang="en-US" altLang="zh-CN" sz="4000" dirty="0" smtClean="0">
                <a:solidFill>
                  <a:schemeClr val="bg1"/>
                </a:solidFill>
              </a:rPr>
              <a:t>Flow Setup for </a:t>
            </a:r>
            <a:r>
              <a:rPr lang="en-US" altLang="zh-CN" sz="4000" b="1" dirty="0" smtClean="0">
                <a:solidFill>
                  <a:schemeClr val="accent6">
                    <a:lumMod val="75000"/>
                  </a:schemeClr>
                </a:solidFill>
              </a:rPr>
              <a:t>SDN</a:t>
            </a:r>
            <a:r>
              <a:rPr lang="en-US" altLang="zh-CN" sz="4000" dirty="0" smtClean="0"/>
              <a:t/>
            </a:r>
            <a:br>
              <a:rPr lang="en-US" altLang="zh-CN" sz="4000" dirty="0" smtClean="0"/>
            </a:br>
            <a:endParaRPr lang="zh-CN" altLang="en-US" sz="4000" dirty="0">
              <a:solidFill>
                <a:srgbClr val="FFC000"/>
              </a:solidFill>
            </a:endParaRPr>
          </a:p>
        </p:txBody>
      </p:sp>
      <p:sp>
        <p:nvSpPr>
          <p:cNvPr id="22" name="圆角矩形 21"/>
          <p:cNvSpPr/>
          <p:nvPr/>
        </p:nvSpPr>
        <p:spPr>
          <a:xfrm>
            <a:off x="2214546" y="1142984"/>
            <a:ext cx="2428892" cy="1285884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5000636"/>
            <a:ext cx="11525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86050" y="5000636"/>
            <a:ext cx="11525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7752" y="5000636"/>
            <a:ext cx="11525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云形 8"/>
          <p:cNvSpPr/>
          <p:nvPr/>
        </p:nvSpPr>
        <p:spPr>
          <a:xfrm>
            <a:off x="0" y="3786190"/>
            <a:ext cx="6786610" cy="2857520"/>
          </a:xfrm>
          <a:prstGeom prst="cloud">
            <a:avLst/>
          </a:prstGeom>
          <a:noFill/>
          <a:ln>
            <a:solidFill>
              <a:srgbClr val="00B0F0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圆角矩形 23"/>
          <p:cNvSpPr/>
          <p:nvPr/>
        </p:nvSpPr>
        <p:spPr>
          <a:xfrm>
            <a:off x="3144377" y="1714488"/>
            <a:ext cx="571504" cy="571504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App</a:t>
            </a:r>
            <a:endParaRPr lang="zh-CN" altLang="en-US" sz="1200" b="1" dirty="0" smtClean="0">
              <a:latin typeface="Verdana" pitchFamily="34" charset="0"/>
              <a:cs typeface="Verdana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643042" y="500042"/>
            <a:ext cx="13244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Controller</a:t>
            </a:r>
            <a:endParaRPr lang="zh-CN" altLang="en-US" dirty="0">
              <a:solidFill>
                <a:schemeClr val="bg1"/>
              </a:solidFill>
              <a:latin typeface="Verdana" pitchFamily="34" charset="0"/>
              <a:cs typeface="Verdana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688244" y="1142984"/>
            <a:ext cx="1481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Controller</a:t>
            </a:r>
            <a:endParaRPr lang="zh-CN" altLang="en-US" b="1" dirty="0">
              <a:solidFill>
                <a:schemeClr val="bg1"/>
              </a:solidFill>
              <a:latin typeface="Verdana" pitchFamily="34" charset="0"/>
              <a:cs typeface="Verdana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000364" y="1714488"/>
            <a:ext cx="8595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2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Routing</a:t>
            </a:r>
            <a:endParaRPr lang="zh-CN" altLang="en-US" sz="1200" b="1" dirty="0">
              <a:solidFill>
                <a:schemeClr val="bg1"/>
              </a:solidFill>
              <a:latin typeface="Verdana" pitchFamily="34" charset="0"/>
              <a:cs typeface="Verdana" pitchFamily="34" charset="0"/>
            </a:endParaRPr>
          </a:p>
        </p:txBody>
      </p:sp>
      <p:cxnSp>
        <p:nvCxnSpPr>
          <p:cNvPr id="19" name="直接箭头连接符 18"/>
          <p:cNvCxnSpPr>
            <a:stCxn id="9" idx="2"/>
          </p:cNvCxnSpPr>
          <p:nvPr/>
        </p:nvCxnSpPr>
        <p:spPr>
          <a:xfrm rot="10800000" flipH="1" flipV="1">
            <a:off x="21050" y="5214950"/>
            <a:ext cx="693297" cy="1588"/>
          </a:xfrm>
          <a:prstGeom prst="straightConnector1">
            <a:avLst/>
          </a:prstGeom>
          <a:ln w="57150">
            <a:solidFill>
              <a:srgbClr val="FF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0" y="5214950"/>
            <a:ext cx="6591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flow</a:t>
            </a:r>
            <a:endParaRPr lang="zh-CN" altLang="en-US" dirty="0">
              <a:latin typeface="Verdana" pitchFamily="34" charset="0"/>
              <a:cs typeface="Verdana" pitchFamily="34" charset="0"/>
            </a:endParaRPr>
          </a:p>
        </p:txBody>
      </p:sp>
      <p:cxnSp>
        <p:nvCxnSpPr>
          <p:cNvPr id="38" name="直接箭头连接符 37"/>
          <p:cNvCxnSpPr/>
          <p:nvPr/>
        </p:nvCxnSpPr>
        <p:spPr>
          <a:xfrm>
            <a:off x="1785918" y="5214950"/>
            <a:ext cx="4786346" cy="10965"/>
          </a:xfrm>
          <a:prstGeom prst="straightConnector1">
            <a:avLst/>
          </a:prstGeom>
          <a:ln w="57150">
            <a:solidFill>
              <a:srgbClr val="FF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接箭头连接符 44"/>
          <p:cNvCxnSpPr/>
          <p:nvPr/>
        </p:nvCxnSpPr>
        <p:spPr>
          <a:xfrm rot="5400000" flipH="1" flipV="1">
            <a:off x="714348" y="2500306"/>
            <a:ext cx="2786082" cy="221457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接箭头连接符 51"/>
          <p:cNvCxnSpPr>
            <a:endCxn id="6" idx="0"/>
          </p:cNvCxnSpPr>
          <p:nvPr/>
        </p:nvCxnSpPr>
        <p:spPr>
          <a:xfrm rot="5400000">
            <a:off x="2038332" y="3609976"/>
            <a:ext cx="2714642" cy="66679"/>
          </a:xfrm>
          <a:prstGeom prst="straightConnector1">
            <a:avLst/>
          </a:prstGeom>
          <a:ln w="5715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接箭头连接符 55"/>
          <p:cNvCxnSpPr>
            <a:stCxn id="24" idx="2"/>
            <a:endCxn id="7" idx="0"/>
          </p:cNvCxnSpPr>
          <p:nvPr/>
        </p:nvCxnSpPr>
        <p:spPr>
          <a:xfrm rot="16200000" flipH="1">
            <a:off x="3074750" y="2641371"/>
            <a:ext cx="2714644" cy="2003886"/>
          </a:xfrm>
          <a:prstGeom prst="straightConnector1">
            <a:avLst/>
          </a:prstGeom>
          <a:ln w="5715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接箭头连接符 57"/>
          <p:cNvCxnSpPr>
            <a:stCxn id="24" idx="2"/>
            <a:endCxn id="1026" idx="0"/>
          </p:cNvCxnSpPr>
          <p:nvPr/>
        </p:nvCxnSpPr>
        <p:spPr>
          <a:xfrm rot="5400000">
            <a:off x="1003048" y="2573555"/>
            <a:ext cx="2714644" cy="2139518"/>
          </a:xfrm>
          <a:prstGeom prst="straightConnector1">
            <a:avLst/>
          </a:prstGeom>
          <a:ln w="5715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" name="图片 24" descr="check-mark-3-6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2910" y="4643446"/>
            <a:ext cx="466724" cy="466724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 rot="18636639">
            <a:off x="1176663" y="3335354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PacketIn</a:t>
            </a:r>
            <a:endParaRPr lang="zh-CN" altLang="en-US" dirty="0">
              <a:latin typeface="Verdana" pitchFamily="34" charset="0"/>
              <a:cs typeface="Verdana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786050" y="3286124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FlowMod</a:t>
            </a:r>
            <a:endParaRPr lang="zh-CN" altLang="en-US" dirty="0">
              <a:latin typeface="Verdana" pitchFamily="34" charset="0"/>
              <a:cs typeface="Verdana" pitchFamily="34" charset="0"/>
            </a:endParaRPr>
          </a:p>
        </p:txBody>
      </p:sp>
      <p:cxnSp>
        <p:nvCxnSpPr>
          <p:cNvPr id="29" name="直接箭头连接符 28"/>
          <p:cNvCxnSpPr/>
          <p:nvPr/>
        </p:nvCxnSpPr>
        <p:spPr>
          <a:xfrm rot="5400000">
            <a:off x="3786185" y="2214557"/>
            <a:ext cx="1357320" cy="1214443"/>
          </a:xfrm>
          <a:prstGeom prst="straightConnector1">
            <a:avLst/>
          </a:prstGeom>
          <a:ln w="57150">
            <a:solidFill>
              <a:srgbClr val="FFC000"/>
            </a:solidFill>
            <a:tailEnd type="arrow"/>
          </a:ln>
          <a:effectLst>
            <a:glow rad="635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619200" y="5500702"/>
            <a:ext cx="18096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p1,</a:t>
            </a:r>
          </a:p>
          <a:p>
            <a:r>
              <a:rPr lang="en-US" altLang="zh-CN" dirty="0" err="1" smtClean="0">
                <a:ea typeface="Verdana" pitchFamily="34" charset="0"/>
                <a:cs typeface="Verdana" pitchFamily="34" charset="0"/>
              </a:rPr>
              <a:t>src_ip</a:t>
            </a:r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=10.20.*.*,</a:t>
            </a:r>
          </a:p>
          <a:p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fwd(sw2)</a:t>
            </a:r>
            <a:endParaRPr lang="zh-CN" altLang="en-US" dirty="0">
              <a:cs typeface="Verdana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700000" y="5500702"/>
            <a:ext cx="18096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p2,</a:t>
            </a:r>
          </a:p>
          <a:p>
            <a:r>
              <a:rPr lang="en-US" altLang="zh-CN" dirty="0" err="1" smtClean="0">
                <a:ea typeface="Verdana" pitchFamily="34" charset="0"/>
                <a:cs typeface="Verdana" pitchFamily="34" charset="0"/>
              </a:rPr>
              <a:t>src_ip</a:t>
            </a:r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=10.20.*.*,</a:t>
            </a:r>
          </a:p>
          <a:p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fwd(sw3)</a:t>
            </a:r>
            <a:endParaRPr lang="zh-CN" altLang="en-US" dirty="0">
              <a:cs typeface="Verdana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4752000" y="5500702"/>
            <a:ext cx="18096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p3,</a:t>
            </a:r>
          </a:p>
          <a:p>
            <a:r>
              <a:rPr lang="en-US" altLang="zh-CN" dirty="0" err="1" smtClean="0">
                <a:ea typeface="Verdana" pitchFamily="34" charset="0"/>
                <a:cs typeface="Verdana" pitchFamily="34" charset="0"/>
              </a:rPr>
              <a:t>src_ip</a:t>
            </a:r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=10.20.*.*,</a:t>
            </a:r>
          </a:p>
          <a:p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fwd(out)</a:t>
            </a:r>
            <a:endParaRPr lang="zh-CN" altLang="en-US" dirty="0">
              <a:cs typeface="Verdana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500166" y="4714884"/>
            <a:ext cx="55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sw1</a:t>
            </a:r>
            <a:endParaRPr lang="zh-CN" alt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3500430" y="4714884"/>
            <a:ext cx="55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sw2</a:t>
            </a:r>
            <a:endParaRPr lang="zh-CN" alt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5572132" y="4714884"/>
            <a:ext cx="55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sw3</a:t>
            </a:r>
            <a:endParaRPr lang="zh-CN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643570" y="3357562"/>
            <a:ext cx="374301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Forwarding</a:t>
            </a:r>
          </a:p>
          <a:p>
            <a:r>
              <a:rPr lang="en-US" altLang="zh-CN" sz="3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flow table</a:t>
            </a:r>
          </a:p>
        </p:txBody>
      </p:sp>
      <p:graphicFrame>
        <p:nvGraphicFramePr>
          <p:cNvPr id="23" name="表格 22"/>
          <p:cNvGraphicFramePr>
            <a:graphicFrameLocks noGrp="1"/>
          </p:cNvGraphicFramePr>
          <p:nvPr/>
        </p:nvGraphicFramePr>
        <p:xfrm>
          <a:off x="4286248" y="285728"/>
          <a:ext cx="4572032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7256"/>
                <a:gridCol w="928694"/>
                <a:gridCol w="1785950"/>
                <a:gridCol w="1000132"/>
              </a:tblGrid>
              <a:tr h="370840">
                <a:tc rowSpan="2">
                  <a:txBody>
                    <a:bodyPr/>
                    <a:lstStyle/>
                    <a:p>
                      <a:r>
                        <a:rPr lang="en-US" altLang="zh-CN" dirty="0" smtClean="0">
                          <a:latin typeface="Calibri" pitchFamily="34" charset="0"/>
                        </a:rPr>
                        <a:t>Switch</a:t>
                      </a:r>
                      <a:endParaRPr lang="zh-CN" altLang="en-US" dirty="0">
                        <a:latin typeface="Calibri" pitchFamily="34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altLang="zh-CN" dirty="0" smtClean="0">
                          <a:latin typeface="Calibri" pitchFamily="34" charset="0"/>
                        </a:rPr>
                        <a:t>Rule</a:t>
                      </a:r>
                      <a:endParaRPr lang="zh-CN" altLang="en-US" dirty="0">
                        <a:latin typeface="Calibri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>
                          <a:latin typeface="Calibri" pitchFamily="34" charset="0"/>
                        </a:rPr>
                        <a:t>Priority</a:t>
                      </a:r>
                      <a:endParaRPr lang="zh-CN" altLang="en-U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>
                          <a:latin typeface="Calibri" pitchFamily="34" charset="0"/>
                        </a:rPr>
                        <a:t>Matching</a:t>
                      </a:r>
                      <a:endParaRPr lang="zh-CN" altLang="en-U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>
                          <a:latin typeface="Calibri" pitchFamily="34" charset="0"/>
                        </a:rPr>
                        <a:t>Action</a:t>
                      </a:r>
                      <a:endParaRPr lang="zh-CN" altLang="en-US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 smtClean="0">
                          <a:latin typeface="Calibri" pitchFamily="34" charset="0"/>
                        </a:rPr>
                        <a:t>sw1</a:t>
                      </a:r>
                      <a:endParaRPr lang="zh-CN" altLang="en-U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>
                          <a:latin typeface="Calibri" pitchFamily="34" charset="0"/>
                        </a:rPr>
                        <a:t>p1</a:t>
                      </a:r>
                      <a:endParaRPr lang="zh-CN" altLang="en-U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err="1" smtClean="0">
                          <a:latin typeface="Calibri" pitchFamily="34" charset="0"/>
                        </a:rPr>
                        <a:t>src_ip</a:t>
                      </a:r>
                      <a:r>
                        <a:rPr lang="en-US" altLang="zh-CN" dirty="0" smtClean="0">
                          <a:latin typeface="Calibri" pitchFamily="34" charset="0"/>
                        </a:rPr>
                        <a:t>=10.20.*.*</a:t>
                      </a:r>
                      <a:endParaRPr lang="zh-CN" altLang="en-U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>
                          <a:latin typeface="Calibri" pitchFamily="34" charset="0"/>
                        </a:rPr>
                        <a:t>fwd(sw2)</a:t>
                      </a:r>
                      <a:endParaRPr lang="zh-CN" altLang="en-US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 smtClean="0">
                          <a:latin typeface="Calibri" pitchFamily="34" charset="0"/>
                        </a:rPr>
                        <a:t>sw2</a:t>
                      </a:r>
                      <a:endParaRPr lang="zh-CN" altLang="en-U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>
                          <a:latin typeface="Calibri" pitchFamily="34" charset="0"/>
                        </a:rPr>
                        <a:t>P2</a:t>
                      </a:r>
                      <a:endParaRPr lang="zh-CN" altLang="en-U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err="1" smtClean="0">
                          <a:latin typeface="Calibri" pitchFamily="34" charset="0"/>
                        </a:rPr>
                        <a:t>src_ip</a:t>
                      </a:r>
                      <a:r>
                        <a:rPr lang="en-US" altLang="zh-CN" dirty="0" smtClean="0">
                          <a:latin typeface="Calibri" pitchFamily="34" charset="0"/>
                        </a:rPr>
                        <a:t>=10.20.*.*</a:t>
                      </a:r>
                      <a:endParaRPr lang="zh-CN" altLang="en-US" dirty="0" smtClean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smtClean="0">
                          <a:latin typeface="Calibri" pitchFamily="34" charset="0"/>
                        </a:rPr>
                        <a:t>fwd(sw3)</a:t>
                      </a:r>
                      <a:endParaRPr lang="zh-CN" altLang="en-US" dirty="0" smtClean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 smtClean="0">
                          <a:latin typeface="Calibri" pitchFamily="34" charset="0"/>
                        </a:rPr>
                        <a:t>sw3</a:t>
                      </a:r>
                      <a:endParaRPr lang="zh-CN" altLang="en-U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>
                          <a:latin typeface="Calibri" pitchFamily="34" charset="0"/>
                        </a:rPr>
                        <a:t>p3</a:t>
                      </a:r>
                      <a:endParaRPr lang="zh-CN" altLang="en-U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err="1" smtClean="0">
                          <a:latin typeface="Calibri" pitchFamily="34" charset="0"/>
                        </a:rPr>
                        <a:t>src_ip</a:t>
                      </a:r>
                      <a:r>
                        <a:rPr lang="en-US" altLang="zh-CN" dirty="0" smtClean="0">
                          <a:latin typeface="Calibri" pitchFamily="34" charset="0"/>
                        </a:rPr>
                        <a:t>=10.20.*.*</a:t>
                      </a:r>
                      <a:endParaRPr lang="zh-CN" altLang="en-US" dirty="0" smtClean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smtClean="0">
                          <a:latin typeface="Calibri" pitchFamily="34" charset="0"/>
                        </a:rPr>
                        <a:t>fwd(out)</a:t>
                      </a:r>
                      <a:endParaRPr lang="zh-CN" altLang="en-US" dirty="0" smtClean="0">
                        <a:latin typeface="Calibri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en-US" altLang="zh-CN" sz="4000" dirty="0" err="1" smtClean="0">
                <a:solidFill>
                  <a:schemeClr val="bg1"/>
                </a:solidFill>
                <a:ea typeface="Verdana" pitchFamily="34" charset="0"/>
              </a:rPr>
              <a:t>Gotta</a:t>
            </a:r>
            <a:r>
              <a:rPr lang="en-US" altLang="zh-CN" sz="4000" dirty="0" smtClean="0">
                <a:solidFill>
                  <a:schemeClr val="bg1"/>
                </a:solidFill>
              </a:rPr>
              <a:t> Tell You Switches Only Once</a:t>
            </a:r>
            <a:br>
              <a:rPr lang="en-US" altLang="zh-CN" sz="4000" dirty="0" smtClean="0">
                <a:solidFill>
                  <a:schemeClr val="bg1"/>
                </a:solidFill>
              </a:rPr>
            </a:br>
            <a:r>
              <a:rPr lang="en-US" altLang="zh-CN" sz="4000" dirty="0" smtClean="0">
                <a:solidFill>
                  <a:schemeClr val="bg1"/>
                </a:solidFill>
              </a:rPr>
              <a:t>Toward Bandwidth-Efficient</a:t>
            </a:r>
            <a:br>
              <a:rPr lang="en-US" altLang="zh-CN" sz="4000" dirty="0" smtClean="0">
                <a:solidFill>
                  <a:schemeClr val="bg1"/>
                </a:solidFill>
              </a:rPr>
            </a:br>
            <a:r>
              <a:rPr lang="en-US" altLang="zh-CN" sz="4000" dirty="0" smtClean="0">
                <a:solidFill>
                  <a:schemeClr val="bg1"/>
                </a:solidFill>
              </a:rPr>
              <a:t>Flow Setup for </a:t>
            </a:r>
            <a:r>
              <a:rPr lang="en-US" altLang="zh-CN" sz="4000" b="1" dirty="0" smtClean="0">
                <a:solidFill>
                  <a:schemeClr val="accent6">
                    <a:lumMod val="75000"/>
                  </a:schemeClr>
                </a:solidFill>
              </a:rPr>
              <a:t>SDN</a:t>
            </a:r>
            <a:r>
              <a:rPr lang="en-US" altLang="zh-CN" sz="4000" dirty="0" smtClean="0"/>
              <a:t/>
            </a:r>
            <a:br>
              <a:rPr lang="en-US" altLang="zh-CN" sz="4000" dirty="0" smtClean="0"/>
            </a:br>
            <a:endParaRPr lang="zh-CN" altLang="en-US" sz="4000" dirty="0">
              <a:solidFill>
                <a:srgbClr val="FFC000"/>
              </a:solidFill>
            </a:endParaRPr>
          </a:p>
        </p:txBody>
      </p:sp>
      <p:sp>
        <p:nvSpPr>
          <p:cNvPr id="22" name="圆角矩形 21"/>
          <p:cNvSpPr/>
          <p:nvPr/>
        </p:nvSpPr>
        <p:spPr>
          <a:xfrm>
            <a:off x="2214546" y="1142984"/>
            <a:ext cx="2428892" cy="1285884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5000636"/>
            <a:ext cx="11525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86050" y="5000636"/>
            <a:ext cx="11525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7752" y="5000636"/>
            <a:ext cx="11525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云形 8"/>
          <p:cNvSpPr/>
          <p:nvPr/>
        </p:nvSpPr>
        <p:spPr>
          <a:xfrm>
            <a:off x="0" y="3786190"/>
            <a:ext cx="6786610" cy="2857520"/>
          </a:xfrm>
          <a:prstGeom prst="cloud">
            <a:avLst/>
          </a:prstGeom>
          <a:noFill/>
          <a:ln>
            <a:solidFill>
              <a:srgbClr val="00B0F0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圆角矩形 23"/>
          <p:cNvSpPr/>
          <p:nvPr/>
        </p:nvSpPr>
        <p:spPr>
          <a:xfrm>
            <a:off x="3144377" y="1714488"/>
            <a:ext cx="571504" cy="571504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App</a:t>
            </a:r>
            <a:endParaRPr lang="zh-CN" altLang="en-US" sz="1200" b="1" dirty="0" smtClean="0">
              <a:latin typeface="Verdana" pitchFamily="34" charset="0"/>
              <a:cs typeface="Verdana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643042" y="500042"/>
            <a:ext cx="13244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Controller</a:t>
            </a:r>
            <a:endParaRPr lang="zh-CN" altLang="en-US" dirty="0">
              <a:solidFill>
                <a:schemeClr val="bg1"/>
              </a:solidFill>
              <a:latin typeface="Verdana" pitchFamily="34" charset="0"/>
              <a:cs typeface="Verdana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688244" y="1142984"/>
            <a:ext cx="1481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Controller</a:t>
            </a:r>
            <a:endParaRPr lang="zh-CN" altLang="en-US" b="1" dirty="0">
              <a:solidFill>
                <a:schemeClr val="bg1"/>
              </a:solidFill>
              <a:latin typeface="Verdana" pitchFamily="34" charset="0"/>
              <a:cs typeface="Verdana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000364" y="1714488"/>
            <a:ext cx="8595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2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Routing</a:t>
            </a:r>
            <a:endParaRPr lang="zh-CN" altLang="en-US" sz="1200" b="1" dirty="0">
              <a:solidFill>
                <a:schemeClr val="bg1"/>
              </a:solidFill>
              <a:latin typeface="Verdana" pitchFamily="34" charset="0"/>
              <a:cs typeface="Verdana" pitchFamily="34" charset="0"/>
            </a:endParaRPr>
          </a:p>
        </p:txBody>
      </p:sp>
      <p:cxnSp>
        <p:nvCxnSpPr>
          <p:cNvPr id="19" name="直接箭头连接符 18"/>
          <p:cNvCxnSpPr>
            <a:stCxn id="9" idx="2"/>
          </p:cNvCxnSpPr>
          <p:nvPr/>
        </p:nvCxnSpPr>
        <p:spPr>
          <a:xfrm rot="10800000" flipH="1" flipV="1">
            <a:off x="21050" y="5214950"/>
            <a:ext cx="693297" cy="1588"/>
          </a:xfrm>
          <a:prstGeom prst="straightConnector1">
            <a:avLst/>
          </a:prstGeom>
          <a:ln w="57150">
            <a:solidFill>
              <a:srgbClr val="FF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0" y="5214950"/>
            <a:ext cx="6591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flow</a:t>
            </a:r>
            <a:endParaRPr lang="zh-CN" altLang="en-US" dirty="0">
              <a:latin typeface="Verdana" pitchFamily="34" charset="0"/>
              <a:cs typeface="Verdana" pitchFamily="34" charset="0"/>
            </a:endParaRPr>
          </a:p>
        </p:txBody>
      </p:sp>
      <p:cxnSp>
        <p:nvCxnSpPr>
          <p:cNvPr id="38" name="直接箭头连接符 37"/>
          <p:cNvCxnSpPr/>
          <p:nvPr/>
        </p:nvCxnSpPr>
        <p:spPr>
          <a:xfrm>
            <a:off x="1785918" y="5214950"/>
            <a:ext cx="4786346" cy="10965"/>
          </a:xfrm>
          <a:prstGeom prst="straightConnector1">
            <a:avLst/>
          </a:prstGeom>
          <a:ln w="57150">
            <a:solidFill>
              <a:srgbClr val="FF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接箭头连接符 44"/>
          <p:cNvCxnSpPr/>
          <p:nvPr/>
        </p:nvCxnSpPr>
        <p:spPr>
          <a:xfrm rot="5400000" flipH="1" flipV="1">
            <a:off x="714348" y="2500306"/>
            <a:ext cx="2786082" cy="221457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接箭头连接符 51"/>
          <p:cNvCxnSpPr>
            <a:endCxn id="6" idx="0"/>
          </p:cNvCxnSpPr>
          <p:nvPr/>
        </p:nvCxnSpPr>
        <p:spPr>
          <a:xfrm rot="5400000">
            <a:off x="2038332" y="3609976"/>
            <a:ext cx="2714642" cy="66679"/>
          </a:xfrm>
          <a:prstGeom prst="straightConnector1">
            <a:avLst/>
          </a:prstGeom>
          <a:ln w="5715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接箭头连接符 55"/>
          <p:cNvCxnSpPr>
            <a:stCxn id="24" idx="2"/>
            <a:endCxn id="7" idx="0"/>
          </p:cNvCxnSpPr>
          <p:nvPr/>
        </p:nvCxnSpPr>
        <p:spPr>
          <a:xfrm rot="16200000" flipH="1">
            <a:off x="3074750" y="2641371"/>
            <a:ext cx="2714644" cy="2003886"/>
          </a:xfrm>
          <a:prstGeom prst="straightConnector1">
            <a:avLst/>
          </a:prstGeom>
          <a:ln w="5715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接箭头连接符 57"/>
          <p:cNvCxnSpPr>
            <a:stCxn id="24" idx="2"/>
            <a:endCxn id="1026" idx="0"/>
          </p:cNvCxnSpPr>
          <p:nvPr/>
        </p:nvCxnSpPr>
        <p:spPr>
          <a:xfrm rot="5400000">
            <a:off x="1003048" y="2573555"/>
            <a:ext cx="2714644" cy="2139518"/>
          </a:xfrm>
          <a:prstGeom prst="straightConnector1">
            <a:avLst/>
          </a:prstGeom>
          <a:ln w="5715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" name="图片 24" descr="check-mark-3-6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2910" y="4643446"/>
            <a:ext cx="466724" cy="466724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 rot="18636639">
            <a:off x="1176663" y="3335354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PacketIn</a:t>
            </a:r>
            <a:endParaRPr lang="zh-CN" altLang="en-US" dirty="0">
              <a:latin typeface="Verdana" pitchFamily="34" charset="0"/>
              <a:cs typeface="Verdana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786050" y="3286124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FlowMod</a:t>
            </a:r>
            <a:endParaRPr lang="zh-CN" altLang="en-US" dirty="0">
              <a:latin typeface="Verdana" pitchFamily="34" charset="0"/>
              <a:cs typeface="Verdana" pitchFamily="34" charset="0"/>
            </a:endParaRPr>
          </a:p>
        </p:txBody>
      </p:sp>
      <p:graphicFrame>
        <p:nvGraphicFramePr>
          <p:cNvPr id="23" name="表格 22"/>
          <p:cNvGraphicFramePr>
            <a:graphicFrameLocks noGrp="1"/>
          </p:cNvGraphicFramePr>
          <p:nvPr/>
        </p:nvGraphicFramePr>
        <p:xfrm>
          <a:off x="4286248" y="285728"/>
          <a:ext cx="4572032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7256"/>
                <a:gridCol w="928694"/>
                <a:gridCol w="1785950"/>
                <a:gridCol w="1000132"/>
              </a:tblGrid>
              <a:tr h="370840">
                <a:tc rowSpan="2">
                  <a:txBody>
                    <a:bodyPr/>
                    <a:lstStyle/>
                    <a:p>
                      <a:r>
                        <a:rPr lang="en-US" altLang="zh-CN" dirty="0" smtClean="0">
                          <a:latin typeface="Calibri" pitchFamily="34" charset="0"/>
                        </a:rPr>
                        <a:t>Switch</a:t>
                      </a:r>
                      <a:endParaRPr lang="zh-CN" altLang="en-US" dirty="0">
                        <a:latin typeface="Calibri" pitchFamily="34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altLang="zh-CN" dirty="0" smtClean="0">
                          <a:latin typeface="Calibri" pitchFamily="34" charset="0"/>
                        </a:rPr>
                        <a:t>Rule</a:t>
                      </a:r>
                      <a:endParaRPr lang="zh-CN" altLang="en-US" dirty="0">
                        <a:latin typeface="Calibri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>
                          <a:latin typeface="Calibri" pitchFamily="34" charset="0"/>
                        </a:rPr>
                        <a:t>Priority</a:t>
                      </a:r>
                      <a:endParaRPr lang="zh-CN" altLang="en-U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>
                          <a:latin typeface="Calibri" pitchFamily="34" charset="0"/>
                        </a:rPr>
                        <a:t>Matching</a:t>
                      </a:r>
                      <a:endParaRPr lang="zh-CN" altLang="en-U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>
                          <a:latin typeface="Calibri" pitchFamily="34" charset="0"/>
                        </a:rPr>
                        <a:t>Action</a:t>
                      </a:r>
                      <a:endParaRPr lang="zh-CN" altLang="en-US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 smtClean="0">
                          <a:latin typeface="Calibri" pitchFamily="34" charset="0"/>
                        </a:rPr>
                        <a:t>sw1</a:t>
                      </a:r>
                      <a:endParaRPr lang="zh-CN" altLang="en-U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>
                          <a:latin typeface="Calibri" pitchFamily="34" charset="0"/>
                        </a:rPr>
                        <a:t>p1</a:t>
                      </a:r>
                      <a:endParaRPr lang="zh-CN" altLang="en-U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err="1" smtClean="0">
                          <a:latin typeface="Calibri" pitchFamily="34" charset="0"/>
                        </a:rPr>
                        <a:t>src_ip</a:t>
                      </a:r>
                      <a:r>
                        <a:rPr lang="en-US" altLang="zh-CN" dirty="0" smtClean="0">
                          <a:latin typeface="Calibri" pitchFamily="34" charset="0"/>
                        </a:rPr>
                        <a:t>=10.20.*.*</a:t>
                      </a:r>
                      <a:endParaRPr lang="zh-CN" altLang="en-U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>
                          <a:latin typeface="Calibri" pitchFamily="34" charset="0"/>
                        </a:rPr>
                        <a:t>fwd(sw2)</a:t>
                      </a:r>
                      <a:endParaRPr lang="zh-CN" altLang="en-US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 smtClean="0">
                          <a:latin typeface="Calibri" pitchFamily="34" charset="0"/>
                        </a:rPr>
                        <a:t>sw2</a:t>
                      </a:r>
                      <a:endParaRPr lang="zh-CN" altLang="en-U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>
                          <a:latin typeface="Calibri" pitchFamily="34" charset="0"/>
                        </a:rPr>
                        <a:t>P2</a:t>
                      </a:r>
                      <a:endParaRPr lang="zh-CN" altLang="en-U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err="1" smtClean="0">
                          <a:latin typeface="Calibri" pitchFamily="34" charset="0"/>
                        </a:rPr>
                        <a:t>src_ip</a:t>
                      </a:r>
                      <a:r>
                        <a:rPr lang="en-US" altLang="zh-CN" dirty="0" smtClean="0">
                          <a:latin typeface="Calibri" pitchFamily="34" charset="0"/>
                        </a:rPr>
                        <a:t>=10.20.*.*</a:t>
                      </a:r>
                      <a:endParaRPr lang="zh-CN" altLang="en-US" dirty="0" smtClean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smtClean="0">
                          <a:latin typeface="Calibri" pitchFamily="34" charset="0"/>
                        </a:rPr>
                        <a:t>fwd(sw3)</a:t>
                      </a:r>
                      <a:endParaRPr lang="zh-CN" altLang="en-US" dirty="0" smtClean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 smtClean="0">
                          <a:latin typeface="Calibri" pitchFamily="34" charset="0"/>
                        </a:rPr>
                        <a:t>sw3</a:t>
                      </a:r>
                      <a:endParaRPr lang="zh-CN" altLang="en-U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>
                          <a:latin typeface="Calibri" pitchFamily="34" charset="0"/>
                        </a:rPr>
                        <a:t>p3</a:t>
                      </a:r>
                      <a:endParaRPr lang="zh-CN" altLang="en-U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err="1" smtClean="0">
                          <a:latin typeface="Calibri" pitchFamily="34" charset="0"/>
                        </a:rPr>
                        <a:t>src_ip</a:t>
                      </a:r>
                      <a:r>
                        <a:rPr lang="en-US" altLang="zh-CN" dirty="0" smtClean="0">
                          <a:latin typeface="Calibri" pitchFamily="34" charset="0"/>
                        </a:rPr>
                        <a:t>=10.20.*.*</a:t>
                      </a:r>
                      <a:endParaRPr lang="zh-CN" altLang="en-US" dirty="0" smtClean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smtClean="0">
                          <a:latin typeface="Calibri" pitchFamily="34" charset="0"/>
                        </a:rPr>
                        <a:t>fwd(out)</a:t>
                      </a:r>
                      <a:endParaRPr lang="zh-CN" altLang="en-US" dirty="0" smtClean="0">
                        <a:latin typeface="Calibri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29" name="直接箭头连接符 28"/>
          <p:cNvCxnSpPr/>
          <p:nvPr/>
        </p:nvCxnSpPr>
        <p:spPr>
          <a:xfrm rot="5400000">
            <a:off x="3786185" y="2214557"/>
            <a:ext cx="1357320" cy="1214443"/>
          </a:xfrm>
          <a:prstGeom prst="straightConnector1">
            <a:avLst/>
          </a:prstGeom>
          <a:ln w="57150">
            <a:solidFill>
              <a:srgbClr val="FFC000"/>
            </a:solidFill>
            <a:tailEnd type="arrow"/>
          </a:ln>
          <a:effectLst>
            <a:glow rad="635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619200" y="5500702"/>
            <a:ext cx="18096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p1,</a:t>
            </a:r>
          </a:p>
          <a:p>
            <a:r>
              <a:rPr lang="en-US" altLang="zh-CN" dirty="0" err="1" smtClean="0">
                <a:ea typeface="Verdana" pitchFamily="34" charset="0"/>
                <a:cs typeface="Verdana" pitchFamily="34" charset="0"/>
              </a:rPr>
              <a:t>src_ip</a:t>
            </a:r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=10.20.*.*,</a:t>
            </a:r>
          </a:p>
          <a:p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fwd(sw2)</a:t>
            </a:r>
            <a:endParaRPr lang="zh-CN" altLang="en-US" dirty="0">
              <a:cs typeface="Verdana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700000" y="5500702"/>
            <a:ext cx="18096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p2,</a:t>
            </a:r>
          </a:p>
          <a:p>
            <a:r>
              <a:rPr lang="en-US" altLang="zh-CN" dirty="0" err="1" smtClean="0">
                <a:ea typeface="Verdana" pitchFamily="34" charset="0"/>
                <a:cs typeface="Verdana" pitchFamily="34" charset="0"/>
              </a:rPr>
              <a:t>src_ip</a:t>
            </a:r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=10.20.*.*,</a:t>
            </a:r>
          </a:p>
          <a:p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fwd(sw3)</a:t>
            </a:r>
            <a:endParaRPr lang="zh-CN" altLang="en-US" dirty="0">
              <a:cs typeface="Verdana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4752000" y="5500702"/>
            <a:ext cx="18096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p3,</a:t>
            </a:r>
          </a:p>
          <a:p>
            <a:r>
              <a:rPr lang="en-US" altLang="zh-CN" dirty="0" err="1" smtClean="0">
                <a:ea typeface="Verdana" pitchFamily="34" charset="0"/>
                <a:cs typeface="Verdana" pitchFamily="34" charset="0"/>
              </a:rPr>
              <a:t>src_ip</a:t>
            </a:r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=10.20.*.*,</a:t>
            </a:r>
          </a:p>
          <a:p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fwd(out)</a:t>
            </a:r>
            <a:endParaRPr lang="zh-CN" altLang="en-US" dirty="0">
              <a:cs typeface="Verdana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500166" y="4714884"/>
            <a:ext cx="55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sw1</a:t>
            </a:r>
            <a:endParaRPr lang="zh-CN" alt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3500430" y="4714884"/>
            <a:ext cx="55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sw2</a:t>
            </a:r>
            <a:endParaRPr lang="zh-CN" alt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5572132" y="4714884"/>
            <a:ext cx="55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sw3</a:t>
            </a:r>
            <a:endParaRPr lang="zh-CN" altLang="en-US" dirty="0"/>
          </a:p>
        </p:txBody>
      </p:sp>
      <p:sp>
        <p:nvSpPr>
          <p:cNvPr id="32" name="矩形 31"/>
          <p:cNvSpPr/>
          <p:nvPr/>
        </p:nvSpPr>
        <p:spPr>
          <a:xfrm>
            <a:off x="5143504" y="1000108"/>
            <a:ext cx="3714776" cy="428628"/>
          </a:xfrm>
          <a:prstGeom prst="rect">
            <a:avLst/>
          </a:prstGeom>
          <a:noFill/>
          <a:ln w="38100">
            <a:solidFill>
              <a:srgbClr val="FFC000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TextBox 2"/>
          <p:cNvSpPr txBox="1"/>
          <p:nvPr/>
        </p:nvSpPr>
        <p:spPr>
          <a:xfrm>
            <a:off x="5643570" y="3357562"/>
            <a:ext cx="374301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Forwarding</a:t>
            </a:r>
          </a:p>
          <a:p>
            <a:r>
              <a:rPr lang="en-US" altLang="zh-CN" sz="3600" b="1" dirty="0" smtClean="0">
                <a:solidFill>
                  <a:schemeClr val="bg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flow table</a:t>
            </a:r>
          </a:p>
          <a:p>
            <a:r>
              <a:rPr lang="en-US" altLang="zh-CN" sz="3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rule</a:t>
            </a:r>
            <a:endParaRPr lang="zh-CN" altLang="en-US" sz="3600" dirty="0">
              <a:latin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en-US" altLang="zh-CN" sz="4000" dirty="0" err="1" smtClean="0">
                <a:solidFill>
                  <a:schemeClr val="bg1"/>
                </a:solidFill>
                <a:ea typeface="Verdana" pitchFamily="34" charset="0"/>
              </a:rPr>
              <a:t>Gotta</a:t>
            </a:r>
            <a:r>
              <a:rPr lang="en-US" altLang="zh-CN" sz="4000" dirty="0" smtClean="0">
                <a:solidFill>
                  <a:schemeClr val="bg1"/>
                </a:solidFill>
              </a:rPr>
              <a:t> Tell You Switches Only Once</a:t>
            </a:r>
            <a:br>
              <a:rPr lang="en-US" altLang="zh-CN" sz="4000" dirty="0" smtClean="0">
                <a:solidFill>
                  <a:schemeClr val="bg1"/>
                </a:solidFill>
              </a:rPr>
            </a:br>
            <a:r>
              <a:rPr lang="en-US" altLang="zh-CN" sz="4000" dirty="0" smtClean="0">
                <a:solidFill>
                  <a:schemeClr val="bg1"/>
                </a:solidFill>
              </a:rPr>
              <a:t>Toward Bandwidth-Efficient</a:t>
            </a:r>
            <a:br>
              <a:rPr lang="en-US" altLang="zh-CN" sz="4000" dirty="0" smtClean="0">
                <a:solidFill>
                  <a:schemeClr val="bg1"/>
                </a:solidFill>
              </a:rPr>
            </a:br>
            <a:r>
              <a:rPr lang="en-US" altLang="zh-CN" sz="4000" dirty="0" smtClean="0">
                <a:solidFill>
                  <a:schemeClr val="bg1"/>
                </a:solidFill>
              </a:rPr>
              <a:t>Flow Setup for </a:t>
            </a:r>
            <a:r>
              <a:rPr lang="en-US" altLang="zh-CN" sz="4000" b="1" dirty="0" smtClean="0">
                <a:solidFill>
                  <a:schemeClr val="accent6">
                    <a:lumMod val="75000"/>
                  </a:schemeClr>
                </a:solidFill>
              </a:rPr>
              <a:t>SDN</a:t>
            </a:r>
            <a:r>
              <a:rPr lang="en-US" altLang="zh-CN" sz="4000" dirty="0" smtClean="0"/>
              <a:t/>
            </a:r>
            <a:br>
              <a:rPr lang="en-US" altLang="zh-CN" sz="4000" dirty="0" smtClean="0"/>
            </a:br>
            <a:endParaRPr lang="zh-CN" altLang="en-US" sz="4000" dirty="0">
              <a:solidFill>
                <a:srgbClr val="FFC000"/>
              </a:solidFill>
            </a:endParaRPr>
          </a:p>
        </p:txBody>
      </p:sp>
      <p:sp>
        <p:nvSpPr>
          <p:cNvPr id="22" name="圆角矩形 21"/>
          <p:cNvSpPr/>
          <p:nvPr/>
        </p:nvSpPr>
        <p:spPr>
          <a:xfrm>
            <a:off x="2214546" y="1142984"/>
            <a:ext cx="2428892" cy="1285884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5000636"/>
            <a:ext cx="11525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86050" y="5000636"/>
            <a:ext cx="11525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7752" y="5000636"/>
            <a:ext cx="11525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云形 8"/>
          <p:cNvSpPr/>
          <p:nvPr/>
        </p:nvSpPr>
        <p:spPr>
          <a:xfrm>
            <a:off x="0" y="3786190"/>
            <a:ext cx="6786610" cy="2857520"/>
          </a:xfrm>
          <a:prstGeom prst="cloud">
            <a:avLst/>
          </a:prstGeom>
          <a:noFill/>
          <a:ln>
            <a:solidFill>
              <a:srgbClr val="00B0F0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圆角矩形 23"/>
          <p:cNvSpPr/>
          <p:nvPr/>
        </p:nvSpPr>
        <p:spPr>
          <a:xfrm>
            <a:off x="3144377" y="1714488"/>
            <a:ext cx="571504" cy="571504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App</a:t>
            </a:r>
            <a:endParaRPr lang="zh-CN" altLang="en-US" sz="1200" b="1" dirty="0" smtClean="0">
              <a:latin typeface="Verdana" pitchFamily="34" charset="0"/>
              <a:cs typeface="Verdana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643042" y="500042"/>
            <a:ext cx="13244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Controller</a:t>
            </a:r>
            <a:endParaRPr lang="zh-CN" altLang="en-US" dirty="0">
              <a:solidFill>
                <a:schemeClr val="bg1"/>
              </a:solidFill>
              <a:latin typeface="Verdana" pitchFamily="34" charset="0"/>
              <a:cs typeface="Verdana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688244" y="1142984"/>
            <a:ext cx="1481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Controller</a:t>
            </a:r>
            <a:endParaRPr lang="zh-CN" altLang="en-US" b="1" dirty="0">
              <a:solidFill>
                <a:schemeClr val="bg1"/>
              </a:solidFill>
              <a:latin typeface="Verdana" pitchFamily="34" charset="0"/>
              <a:cs typeface="Verdana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000364" y="1714488"/>
            <a:ext cx="8595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2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Routing</a:t>
            </a:r>
            <a:endParaRPr lang="zh-CN" altLang="en-US" sz="1200" b="1" dirty="0">
              <a:solidFill>
                <a:schemeClr val="bg1"/>
              </a:solidFill>
              <a:latin typeface="Verdana" pitchFamily="34" charset="0"/>
              <a:cs typeface="Verdana" pitchFamily="34" charset="0"/>
            </a:endParaRPr>
          </a:p>
        </p:txBody>
      </p:sp>
      <p:cxnSp>
        <p:nvCxnSpPr>
          <p:cNvPr id="19" name="直接箭头连接符 18"/>
          <p:cNvCxnSpPr>
            <a:stCxn id="9" idx="2"/>
          </p:cNvCxnSpPr>
          <p:nvPr/>
        </p:nvCxnSpPr>
        <p:spPr>
          <a:xfrm rot="10800000" flipH="1" flipV="1">
            <a:off x="21050" y="5214950"/>
            <a:ext cx="693297" cy="1588"/>
          </a:xfrm>
          <a:prstGeom prst="straightConnector1">
            <a:avLst/>
          </a:prstGeom>
          <a:ln w="57150">
            <a:solidFill>
              <a:srgbClr val="FF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0" y="5214950"/>
            <a:ext cx="6591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flow</a:t>
            </a:r>
            <a:endParaRPr lang="zh-CN" altLang="en-US" dirty="0">
              <a:latin typeface="Verdana" pitchFamily="34" charset="0"/>
              <a:cs typeface="Verdana" pitchFamily="34" charset="0"/>
            </a:endParaRPr>
          </a:p>
        </p:txBody>
      </p:sp>
      <p:cxnSp>
        <p:nvCxnSpPr>
          <p:cNvPr id="38" name="直接箭头连接符 37"/>
          <p:cNvCxnSpPr/>
          <p:nvPr/>
        </p:nvCxnSpPr>
        <p:spPr>
          <a:xfrm>
            <a:off x="1785918" y="5214950"/>
            <a:ext cx="4786346" cy="10965"/>
          </a:xfrm>
          <a:prstGeom prst="straightConnector1">
            <a:avLst/>
          </a:prstGeom>
          <a:ln w="57150">
            <a:solidFill>
              <a:srgbClr val="FF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接箭头连接符 44"/>
          <p:cNvCxnSpPr/>
          <p:nvPr/>
        </p:nvCxnSpPr>
        <p:spPr>
          <a:xfrm rot="5400000" flipH="1" flipV="1">
            <a:off x="714348" y="2500306"/>
            <a:ext cx="2786082" cy="221457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接箭头连接符 51"/>
          <p:cNvCxnSpPr>
            <a:endCxn id="6" idx="0"/>
          </p:cNvCxnSpPr>
          <p:nvPr/>
        </p:nvCxnSpPr>
        <p:spPr>
          <a:xfrm rot="5400000">
            <a:off x="2038332" y="3609976"/>
            <a:ext cx="2714642" cy="66679"/>
          </a:xfrm>
          <a:prstGeom prst="straightConnector1">
            <a:avLst/>
          </a:prstGeom>
          <a:ln w="5715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接箭头连接符 55"/>
          <p:cNvCxnSpPr>
            <a:stCxn id="24" idx="2"/>
            <a:endCxn id="7" idx="0"/>
          </p:cNvCxnSpPr>
          <p:nvPr/>
        </p:nvCxnSpPr>
        <p:spPr>
          <a:xfrm rot="16200000" flipH="1">
            <a:off x="3074750" y="2641371"/>
            <a:ext cx="2714644" cy="2003886"/>
          </a:xfrm>
          <a:prstGeom prst="straightConnector1">
            <a:avLst/>
          </a:prstGeom>
          <a:ln w="5715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接箭头连接符 57"/>
          <p:cNvCxnSpPr>
            <a:stCxn id="24" idx="2"/>
            <a:endCxn id="1026" idx="0"/>
          </p:cNvCxnSpPr>
          <p:nvPr/>
        </p:nvCxnSpPr>
        <p:spPr>
          <a:xfrm rot="5400000">
            <a:off x="1003048" y="2573555"/>
            <a:ext cx="2714644" cy="2139518"/>
          </a:xfrm>
          <a:prstGeom prst="straightConnector1">
            <a:avLst/>
          </a:prstGeom>
          <a:ln w="5715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" name="图片 24" descr="check-mark-3-6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2910" y="4643446"/>
            <a:ext cx="466724" cy="466724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 rot="18636639">
            <a:off x="1176663" y="3335354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PacketIn</a:t>
            </a:r>
            <a:endParaRPr lang="zh-CN" altLang="en-US" dirty="0">
              <a:latin typeface="Verdana" pitchFamily="34" charset="0"/>
              <a:cs typeface="Verdana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786050" y="3286124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FlowMod</a:t>
            </a:r>
            <a:endParaRPr lang="zh-CN" altLang="en-US" dirty="0">
              <a:latin typeface="Verdana" pitchFamily="34" charset="0"/>
              <a:cs typeface="Verdana" pitchFamily="34" charset="0"/>
            </a:endParaRPr>
          </a:p>
        </p:txBody>
      </p:sp>
      <p:graphicFrame>
        <p:nvGraphicFramePr>
          <p:cNvPr id="23" name="表格 22"/>
          <p:cNvGraphicFramePr>
            <a:graphicFrameLocks noGrp="1"/>
          </p:cNvGraphicFramePr>
          <p:nvPr/>
        </p:nvGraphicFramePr>
        <p:xfrm>
          <a:off x="4286248" y="285728"/>
          <a:ext cx="4572032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7256"/>
                <a:gridCol w="928694"/>
                <a:gridCol w="1785950"/>
                <a:gridCol w="1000132"/>
              </a:tblGrid>
              <a:tr h="370840">
                <a:tc rowSpan="2">
                  <a:txBody>
                    <a:bodyPr/>
                    <a:lstStyle/>
                    <a:p>
                      <a:r>
                        <a:rPr lang="en-US" altLang="zh-CN" dirty="0" smtClean="0">
                          <a:latin typeface="Calibri" pitchFamily="34" charset="0"/>
                        </a:rPr>
                        <a:t>Switch</a:t>
                      </a:r>
                      <a:endParaRPr lang="zh-CN" altLang="en-US" dirty="0">
                        <a:latin typeface="Calibri" pitchFamily="34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altLang="zh-CN" dirty="0" smtClean="0">
                          <a:latin typeface="Calibri" pitchFamily="34" charset="0"/>
                        </a:rPr>
                        <a:t>Rule</a:t>
                      </a:r>
                      <a:endParaRPr lang="zh-CN" altLang="en-US" dirty="0">
                        <a:latin typeface="Calibri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>
                          <a:latin typeface="Calibri" pitchFamily="34" charset="0"/>
                        </a:rPr>
                        <a:t>Priority</a:t>
                      </a:r>
                      <a:endParaRPr lang="zh-CN" altLang="en-U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>
                          <a:latin typeface="Calibri" pitchFamily="34" charset="0"/>
                        </a:rPr>
                        <a:t>Matching</a:t>
                      </a:r>
                      <a:endParaRPr lang="zh-CN" altLang="en-U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>
                          <a:latin typeface="Calibri" pitchFamily="34" charset="0"/>
                        </a:rPr>
                        <a:t>Action</a:t>
                      </a:r>
                      <a:endParaRPr lang="zh-CN" altLang="en-US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 smtClean="0">
                          <a:latin typeface="Calibri" pitchFamily="34" charset="0"/>
                        </a:rPr>
                        <a:t>sw1</a:t>
                      </a:r>
                      <a:endParaRPr lang="zh-CN" altLang="en-U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>
                          <a:latin typeface="Calibri" pitchFamily="34" charset="0"/>
                        </a:rPr>
                        <a:t>p1</a:t>
                      </a:r>
                      <a:endParaRPr lang="zh-CN" altLang="en-U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err="1" smtClean="0">
                          <a:latin typeface="Calibri" pitchFamily="34" charset="0"/>
                        </a:rPr>
                        <a:t>src_ip</a:t>
                      </a:r>
                      <a:r>
                        <a:rPr lang="en-US" altLang="zh-CN" dirty="0" smtClean="0">
                          <a:latin typeface="Calibri" pitchFamily="34" charset="0"/>
                        </a:rPr>
                        <a:t>=10.20.*.*</a:t>
                      </a:r>
                      <a:endParaRPr lang="zh-CN" altLang="en-U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>
                          <a:latin typeface="Calibri" pitchFamily="34" charset="0"/>
                        </a:rPr>
                        <a:t>fwd(sw2)</a:t>
                      </a:r>
                      <a:endParaRPr lang="zh-CN" altLang="en-US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 smtClean="0">
                          <a:latin typeface="Calibri" pitchFamily="34" charset="0"/>
                        </a:rPr>
                        <a:t>sw2</a:t>
                      </a:r>
                      <a:endParaRPr lang="zh-CN" altLang="en-U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>
                          <a:latin typeface="Calibri" pitchFamily="34" charset="0"/>
                        </a:rPr>
                        <a:t>P2</a:t>
                      </a:r>
                      <a:endParaRPr lang="zh-CN" altLang="en-U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err="1" smtClean="0">
                          <a:latin typeface="Calibri" pitchFamily="34" charset="0"/>
                        </a:rPr>
                        <a:t>src_ip</a:t>
                      </a:r>
                      <a:r>
                        <a:rPr lang="en-US" altLang="zh-CN" dirty="0" smtClean="0">
                          <a:latin typeface="Calibri" pitchFamily="34" charset="0"/>
                        </a:rPr>
                        <a:t>=10.20.*.*</a:t>
                      </a:r>
                      <a:endParaRPr lang="zh-CN" altLang="en-US" dirty="0" smtClean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smtClean="0">
                          <a:latin typeface="Calibri" pitchFamily="34" charset="0"/>
                        </a:rPr>
                        <a:t>fwd(sw3)</a:t>
                      </a:r>
                      <a:endParaRPr lang="zh-CN" altLang="en-US" dirty="0" smtClean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 smtClean="0">
                          <a:latin typeface="Calibri" pitchFamily="34" charset="0"/>
                        </a:rPr>
                        <a:t>sw3</a:t>
                      </a:r>
                      <a:endParaRPr lang="zh-CN" altLang="en-U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>
                          <a:latin typeface="Calibri" pitchFamily="34" charset="0"/>
                        </a:rPr>
                        <a:t>p3</a:t>
                      </a:r>
                      <a:endParaRPr lang="zh-CN" altLang="en-U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err="1" smtClean="0">
                          <a:latin typeface="Calibri" pitchFamily="34" charset="0"/>
                        </a:rPr>
                        <a:t>src_ip</a:t>
                      </a:r>
                      <a:r>
                        <a:rPr lang="en-US" altLang="zh-CN" dirty="0" smtClean="0">
                          <a:latin typeface="Calibri" pitchFamily="34" charset="0"/>
                        </a:rPr>
                        <a:t>=10.20.*.*</a:t>
                      </a:r>
                      <a:endParaRPr lang="zh-CN" altLang="en-US" dirty="0" smtClean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smtClean="0">
                          <a:latin typeface="Calibri" pitchFamily="34" charset="0"/>
                        </a:rPr>
                        <a:t>fwd(out)</a:t>
                      </a:r>
                      <a:endParaRPr lang="zh-CN" altLang="en-US" dirty="0" smtClean="0">
                        <a:latin typeface="Calibri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29" name="直接箭头连接符 28"/>
          <p:cNvCxnSpPr/>
          <p:nvPr/>
        </p:nvCxnSpPr>
        <p:spPr>
          <a:xfrm rot="5400000">
            <a:off x="3786185" y="2214557"/>
            <a:ext cx="1357320" cy="1214443"/>
          </a:xfrm>
          <a:prstGeom prst="straightConnector1">
            <a:avLst/>
          </a:prstGeom>
          <a:ln w="57150">
            <a:solidFill>
              <a:srgbClr val="FFC000"/>
            </a:solidFill>
            <a:tailEnd type="arrow"/>
          </a:ln>
          <a:effectLst>
            <a:glow rad="635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619200" y="5500702"/>
            <a:ext cx="18096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p1,</a:t>
            </a:r>
          </a:p>
          <a:p>
            <a:r>
              <a:rPr lang="en-US" altLang="zh-CN" dirty="0" err="1" smtClean="0">
                <a:ea typeface="Verdana" pitchFamily="34" charset="0"/>
                <a:cs typeface="Verdana" pitchFamily="34" charset="0"/>
              </a:rPr>
              <a:t>src_ip</a:t>
            </a:r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=10.20.*.*,</a:t>
            </a:r>
          </a:p>
          <a:p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fwd(sw2)</a:t>
            </a:r>
            <a:endParaRPr lang="zh-CN" altLang="en-US" dirty="0">
              <a:cs typeface="Verdana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700000" y="5500702"/>
            <a:ext cx="18096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p2,</a:t>
            </a:r>
          </a:p>
          <a:p>
            <a:r>
              <a:rPr lang="en-US" altLang="zh-CN" dirty="0" err="1" smtClean="0">
                <a:ea typeface="Verdana" pitchFamily="34" charset="0"/>
                <a:cs typeface="Verdana" pitchFamily="34" charset="0"/>
              </a:rPr>
              <a:t>src_ip</a:t>
            </a:r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=10.20.*.*,</a:t>
            </a:r>
          </a:p>
          <a:p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fwd(sw3)</a:t>
            </a:r>
            <a:endParaRPr lang="zh-CN" altLang="en-US" dirty="0">
              <a:cs typeface="Verdana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4752000" y="5500702"/>
            <a:ext cx="18096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p3,</a:t>
            </a:r>
          </a:p>
          <a:p>
            <a:r>
              <a:rPr lang="en-US" altLang="zh-CN" dirty="0" err="1" smtClean="0">
                <a:ea typeface="Verdana" pitchFamily="34" charset="0"/>
                <a:cs typeface="Verdana" pitchFamily="34" charset="0"/>
              </a:rPr>
              <a:t>src_ip</a:t>
            </a:r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=10.20.*.*,</a:t>
            </a:r>
          </a:p>
          <a:p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fwd(out)</a:t>
            </a:r>
            <a:endParaRPr lang="zh-CN" altLang="en-US" dirty="0">
              <a:cs typeface="Verdana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500166" y="4714884"/>
            <a:ext cx="55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sw1</a:t>
            </a:r>
            <a:endParaRPr lang="zh-CN" alt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3500430" y="4714884"/>
            <a:ext cx="55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sw2</a:t>
            </a:r>
            <a:endParaRPr lang="zh-CN" alt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5572132" y="4714884"/>
            <a:ext cx="55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sw3</a:t>
            </a:r>
            <a:endParaRPr lang="zh-CN" altLang="en-US" dirty="0"/>
          </a:p>
        </p:txBody>
      </p:sp>
      <p:sp>
        <p:nvSpPr>
          <p:cNvPr id="32" name="矩形 31"/>
          <p:cNvSpPr/>
          <p:nvPr/>
        </p:nvSpPr>
        <p:spPr>
          <a:xfrm>
            <a:off x="5143504" y="1000108"/>
            <a:ext cx="3714776" cy="428628"/>
          </a:xfrm>
          <a:prstGeom prst="rect">
            <a:avLst/>
          </a:prstGeom>
          <a:noFill/>
          <a:ln w="38100">
            <a:solidFill>
              <a:srgbClr val="FFC000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3" name="矩形 32"/>
          <p:cNvSpPr/>
          <p:nvPr/>
        </p:nvSpPr>
        <p:spPr>
          <a:xfrm>
            <a:off x="7358082" y="857232"/>
            <a:ext cx="428628" cy="714380"/>
          </a:xfrm>
          <a:prstGeom prst="rect">
            <a:avLst/>
          </a:prstGeom>
          <a:noFill/>
          <a:ln w="38100">
            <a:solidFill>
              <a:srgbClr val="FF0000"/>
            </a:solidFill>
          </a:ln>
          <a:effectLst>
            <a:glow rad="228600">
              <a:srgbClr val="FF0000">
                <a:alpha val="4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4" name="TextBox 33"/>
          <p:cNvSpPr txBox="1"/>
          <p:nvPr/>
        </p:nvSpPr>
        <p:spPr>
          <a:xfrm>
            <a:off x="5643570" y="3357562"/>
            <a:ext cx="374301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Forwarding</a:t>
            </a:r>
          </a:p>
          <a:p>
            <a:r>
              <a:rPr lang="en-US" altLang="zh-CN" sz="3600" b="1" dirty="0" smtClean="0">
                <a:solidFill>
                  <a:schemeClr val="bg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flow table</a:t>
            </a:r>
          </a:p>
          <a:p>
            <a:r>
              <a:rPr lang="en-US" altLang="zh-CN" sz="3600" b="1" dirty="0" smtClean="0">
                <a:solidFill>
                  <a:schemeClr val="bg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rule</a:t>
            </a:r>
          </a:p>
          <a:p>
            <a:r>
              <a:rPr lang="en-US" altLang="zh-CN" sz="3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wildcard</a:t>
            </a:r>
            <a:endParaRPr lang="zh-CN" altLang="en-US" sz="3600" dirty="0">
              <a:latin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 txBox="1">
            <a:spLocks/>
          </p:cNvSpPr>
          <p:nvPr/>
        </p:nvSpPr>
        <p:spPr>
          <a:xfrm>
            <a:off x="0" y="2786058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What do u think</a:t>
            </a:r>
            <a:r>
              <a:rPr kumimoji="0" lang="en-US" altLang="zh-CN" sz="4400" b="1" i="0" u="none" strike="noStrike" kern="1200" cap="none" spc="0" normalizeH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of</a:t>
            </a:r>
            <a:endParaRPr lang="en-US" altLang="zh-CN" sz="4400" b="1" dirty="0">
              <a:solidFill>
                <a:schemeClr val="accent6"/>
              </a:solidFill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information security?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en-US" altLang="zh-CN" sz="4000" dirty="0" err="1" smtClean="0">
                <a:solidFill>
                  <a:schemeClr val="bg1"/>
                </a:solidFill>
                <a:ea typeface="Verdana" pitchFamily="34" charset="0"/>
              </a:rPr>
              <a:t>Gotta</a:t>
            </a:r>
            <a:r>
              <a:rPr lang="en-US" altLang="zh-CN" sz="4000" dirty="0" smtClean="0">
                <a:solidFill>
                  <a:schemeClr val="bg1"/>
                </a:solidFill>
              </a:rPr>
              <a:t> Tell You Switches Only Once</a:t>
            </a:r>
            <a:br>
              <a:rPr lang="en-US" altLang="zh-CN" sz="4000" dirty="0" smtClean="0">
                <a:solidFill>
                  <a:schemeClr val="bg1"/>
                </a:solidFill>
              </a:rPr>
            </a:br>
            <a:r>
              <a:rPr lang="en-US" altLang="zh-CN" sz="4000" dirty="0" smtClean="0">
                <a:solidFill>
                  <a:schemeClr val="bg1"/>
                </a:solidFill>
              </a:rPr>
              <a:t>Toward Bandwidth-Efficient</a:t>
            </a:r>
            <a:br>
              <a:rPr lang="en-US" altLang="zh-CN" sz="4000" dirty="0" smtClean="0">
                <a:solidFill>
                  <a:schemeClr val="bg1"/>
                </a:solidFill>
              </a:rPr>
            </a:br>
            <a:r>
              <a:rPr lang="en-US" altLang="zh-CN" sz="4000" dirty="0" smtClean="0">
                <a:solidFill>
                  <a:schemeClr val="bg1"/>
                </a:solidFill>
              </a:rPr>
              <a:t>Flow Setup for </a:t>
            </a:r>
            <a:r>
              <a:rPr lang="en-US" altLang="zh-CN" sz="4000" b="1" dirty="0" smtClean="0">
                <a:solidFill>
                  <a:schemeClr val="accent6">
                    <a:lumMod val="75000"/>
                  </a:schemeClr>
                </a:solidFill>
              </a:rPr>
              <a:t>SDN</a:t>
            </a:r>
            <a:r>
              <a:rPr lang="en-US" altLang="zh-CN" sz="4000" dirty="0" smtClean="0"/>
              <a:t/>
            </a:r>
            <a:br>
              <a:rPr lang="en-US" altLang="zh-CN" sz="4000" dirty="0" smtClean="0"/>
            </a:br>
            <a:endParaRPr lang="zh-CN" altLang="en-US" sz="4000" dirty="0">
              <a:solidFill>
                <a:srgbClr val="FFC000"/>
              </a:solidFill>
            </a:endParaRPr>
          </a:p>
        </p:txBody>
      </p:sp>
      <p:sp>
        <p:nvSpPr>
          <p:cNvPr id="22" name="圆角矩形 21"/>
          <p:cNvSpPr/>
          <p:nvPr/>
        </p:nvSpPr>
        <p:spPr>
          <a:xfrm>
            <a:off x="2214546" y="1142984"/>
            <a:ext cx="2428892" cy="1285884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5000636"/>
            <a:ext cx="11525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86050" y="5000636"/>
            <a:ext cx="11525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7752" y="5000636"/>
            <a:ext cx="11525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云形 8"/>
          <p:cNvSpPr/>
          <p:nvPr/>
        </p:nvSpPr>
        <p:spPr>
          <a:xfrm>
            <a:off x="0" y="3786190"/>
            <a:ext cx="6786610" cy="2857520"/>
          </a:xfrm>
          <a:prstGeom prst="cloud">
            <a:avLst/>
          </a:prstGeom>
          <a:noFill/>
          <a:ln>
            <a:solidFill>
              <a:srgbClr val="00B0F0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圆角矩形 23"/>
          <p:cNvSpPr/>
          <p:nvPr/>
        </p:nvSpPr>
        <p:spPr>
          <a:xfrm>
            <a:off x="3144377" y="1714488"/>
            <a:ext cx="571504" cy="571504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App</a:t>
            </a:r>
            <a:endParaRPr lang="zh-CN" altLang="en-US" sz="1200" b="1" dirty="0" smtClean="0">
              <a:latin typeface="Verdana" pitchFamily="34" charset="0"/>
              <a:cs typeface="Verdana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643042" y="500042"/>
            <a:ext cx="13244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Controller</a:t>
            </a:r>
            <a:endParaRPr lang="zh-CN" altLang="en-US" dirty="0">
              <a:solidFill>
                <a:schemeClr val="bg1"/>
              </a:solidFill>
              <a:latin typeface="Verdana" pitchFamily="34" charset="0"/>
              <a:cs typeface="Verdana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688244" y="1142984"/>
            <a:ext cx="1481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Controller</a:t>
            </a:r>
            <a:endParaRPr lang="zh-CN" altLang="en-US" b="1" dirty="0">
              <a:solidFill>
                <a:schemeClr val="bg1"/>
              </a:solidFill>
              <a:latin typeface="Verdana" pitchFamily="34" charset="0"/>
              <a:cs typeface="Verdana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000364" y="1714488"/>
            <a:ext cx="8595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2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Routing</a:t>
            </a:r>
            <a:endParaRPr lang="zh-CN" altLang="en-US" sz="1200" b="1" dirty="0">
              <a:solidFill>
                <a:schemeClr val="bg1"/>
              </a:solidFill>
              <a:latin typeface="Verdana" pitchFamily="34" charset="0"/>
              <a:cs typeface="Verdana" pitchFamily="34" charset="0"/>
            </a:endParaRPr>
          </a:p>
        </p:txBody>
      </p:sp>
      <p:cxnSp>
        <p:nvCxnSpPr>
          <p:cNvPr id="19" name="直接箭头连接符 18"/>
          <p:cNvCxnSpPr>
            <a:stCxn id="9" idx="2"/>
          </p:cNvCxnSpPr>
          <p:nvPr/>
        </p:nvCxnSpPr>
        <p:spPr>
          <a:xfrm rot="10800000" flipH="1" flipV="1">
            <a:off x="21050" y="5214950"/>
            <a:ext cx="693297" cy="1588"/>
          </a:xfrm>
          <a:prstGeom prst="straightConnector1">
            <a:avLst/>
          </a:prstGeom>
          <a:ln w="57150">
            <a:solidFill>
              <a:srgbClr val="FF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0" y="5214950"/>
            <a:ext cx="6591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flow</a:t>
            </a:r>
            <a:endParaRPr lang="zh-CN" altLang="en-US" dirty="0">
              <a:latin typeface="Verdana" pitchFamily="34" charset="0"/>
              <a:cs typeface="Verdana" pitchFamily="34" charset="0"/>
            </a:endParaRPr>
          </a:p>
        </p:txBody>
      </p:sp>
      <p:cxnSp>
        <p:nvCxnSpPr>
          <p:cNvPr id="38" name="直接箭头连接符 37"/>
          <p:cNvCxnSpPr/>
          <p:nvPr/>
        </p:nvCxnSpPr>
        <p:spPr>
          <a:xfrm>
            <a:off x="1785918" y="5214950"/>
            <a:ext cx="4786346" cy="10965"/>
          </a:xfrm>
          <a:prstGeom prst="straightConnector1">
            <a:avLst/>
          </a:prstGeom>
          <a:ln w="57150">
            <a:solidFill>
              <a:srgbClr val="FF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接箭头连接符 44"/>
          <p:cNvCxnSpPr/>
          <p:nvPr/>
        </p:nvCxnSpPr>
        <p:spPr>
          <a:xfrm rot="5400000" flipH="1" flipV="1">
            <a:off x="714348" y="2500306"/>
            <a:ext cx="2786082" cy="221457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接箭头连接符 51"/>
          <p:cNvCxnSpPr>
            <a:endCxn id="6" idx="0"/>
          </p:cNvCxnSpPr>
          <p:nvPr/>
        </p:nvCxnSpPr>
        <p:spPr>
          <a:xfrm rot="5400000">
            <a:off x="2038332" y="3609976"/>
            <a:ext cx="2714642" cy="66679"/>
          </a:xfrm>
          <a:prstGeom prst="straightConnector1">
            <a:avLst/>
          </a:prstGeom>
          <a:ln w="5715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接箭头连接符 55"/>
          <p:cNvCxnSpPr>
            <a:stCxn id="24" idx="2"/>
            <a:endCxn id="7" idx="0"/>
          </p:cNvCxnSpPr>
          <p:nvPr/>
        </p:nvCxnSpPr>
        <p:spPr>
          <a:xfrm rot="16200000" flipH="1">
            <a:off x="3074750" y="2641371"/>
            <a:ext cx="2714644" cy="2003886"/>
          </a:xfrm>
          <a:prstGeom prst="straightConnector1">
            <a:avLst/>
          </a:prstGeom>
          <a:ln w="5715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接箭头连接符 57"/>
          <p:cNvCxnSpPr>
            <a:stCxn id="24" idx="2"/>
            <a:endCxn id="1026" idx="0"/>
          </p:cNvCxnSpPr>
          <p:nvPr/>
        </p:nvCxnSpPr>
        <p:spPr>
          <a:xfrm rot="5400000">
            <a:off x="1003048" y="2573555"/>
            <a:ext cx="2714644" cy="2139518"/>
          </a:xfrm>
          <a:prstGeom prst="straightConnector1">
            <a:avLst/>
          </a:prstGeom>
          <a:ln w="5715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" name="图片 24" descr="check-mark-3-6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2910" y="4643446"/>
            <a:ext cx="466724" cy="466724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 rot="18636639">
            <a:off x="1176663" y="3335354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PacketIn</a:t>
            </a:r>
            <a:endParaRPr lang="zh-CN" altLang="en-US" dirty="0">
              <a:latin typeface="Verdana" pitchFamily="34" charset="0"/>
              <a:cs typeface="Verdana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786050" y="3286124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FlowMod</a:t>
            </a:r>
            <a:endParaRPr lang="zh-CN" altLang="en-US" dirty="0">
              <a:latin typeface="Verdana" pitchFamily="34" charset="0"/>
              <a:cs typeface="Verdana" pitchFamily="34" charset="0"/>
            </a:endParaRPr>
          </a:p>
        </p:txBody>
      </p:sp>
      <p:graphicFrame>
        <p:nvGraphicFramePr>
          <p:cNvPr id="23" name="表格 22"/>
          <p:cNvGraphicFramePr>
            <a:graphicFrameLocks noGrp="1"/>
          </p:cNvGraphicFramePr>
          <p:nvPr/>
        </p:nvGraphicFramePr>
        <p:xfrm>
          <a:off x="4286248" y="285728"/>
          <a:ext cx="4572032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7256"/>
                <a:gridCol w="928694"/>
                <a:gridCol w="1785950"/>
                <a:gridCol w="1000132"/>
              </a:tblGrid>
              <a:tr h="370840">
                <a:tc rowSpan="2">
                  <a:txBody>
                    <a:bodyPr/>
                    <a:lstStyle/>
                    <a:p>
                      <a:r>
                        <a:rPr lang="en-US" altLang="zh-CN" dirty="0" smtClean="0">
                          <a:latin typeface="Calibri" pitchFamily="34" charset="0"/>
                        </a:rPr>
                        <a:t>Switch</a:t>
                      </a:r>
                      <a:endParaRPr lang="zh-CN" altLang="en-US" dirty="0">
                        <a:latin typeface="Calibri" pitchFamily="34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altLang="zh-CN" dirty="0" smtClean="0">
                          <a:latin typeface="Calibri" pitchFamily="34" charset="0"/>
                        </a:rPr>
                        <a:t>Rule</a:t>
                      </a:r>
                      <a:endParaRPr lang="zh-CN" altLang="en-US" dirty="0">
                        <a:latin typeface="Calibri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>
                          <a:latin typeface="Calibri" pitchFamily="34" charset="0"/>
                        </a:rPr>
                        <a:t>Priority</a:t>
                      </a:r>
                      <a:endParaRPr lang="zh-CN" altLang="en-U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>
                          <a:latin typeface="Calibri" pitchFamily="34" charset="0"/>
                        </a:rPr>
                        <a:t>Matching</a:t>
                      </a:r>
                      <a:endParaRPr lang="zh-CN" altLang="en-U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>
                          <a:latin typeface="Calibri" pitchFamily="34" charset="0"/>
                        </a:rPr>
                        <a:t>Action</a:t>
                      </a:r>
                      <a:endParaRPr lang="zh-CN" altLang="en-US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 smtClean="0">
                          <a:latin typeface="Calibri" pitchFamily="34" charset="0"/>
                        </a:rPr>
                        <a:t>sw1</a:t>
                      </a:r>
                      <a:endParaRPr lang="zh-CN" altLang="en-U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>
                          <a:latin typeface="Calibri" pitchFamily="34" charset="0"/>
                        </a:rPr>
                        <a:t>p1</a:t>
                      </a:r>
                      <a:endParaRPr lang="zh-CN" altLang="en-U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err="1" smtClean="0">
                          <a:latin typeface="Calibri" pitchFamily="34" charset="0"/>
                        </a:rPr>
                        <a:t>src_ip</a:t>
                      </a:r>
                      <a:r>
                        <a:rPr lang="en-US" altLang="zh-CN" dirty="0" smtClean="0">
                          <a:latin typeface="Calibri" pitchFamily="34" charset="0"/>
                        </a:rPr>
                        <a:t>=10.20.*.*</a:t>
                      </a:r>
                      <a:endParaRPr lang="zh-CN" altLang="en-U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>
                          <a:latin typeface="Calibri" pitchFamily="34" charset="0"/>
                        </a:rPr>
                        <a:t>fwd(sw2)</a:t>
                      </a:r>
                      <a:endParaRPr lang="zh-CN" altLang="en-US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 smtClean="0">
                          <a:latin typeface="Calibri" pitchFamily="34" charset="0"/>
                        </a:rPr>
                        <a:t>sw2</a:t>
                      </a:r>
                      <a:endParaRPr lang="zh-CN" altLang="en-U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>
                          <a:latin typeface="Calibri" pitchFamily="34" charset="0"/>
                        </a:rPr>
                        <a:t>P2</a:t>
                      </a:r>
                      <a:endParaRPr lang="zh-CN" altLang="en-U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err="1" smtClean="0">
                          <a:latin typeface="Calibri" pitchFamily="34" charset="0"/>
                        </a:rPr>
                        <a:t>src_ip</a:t>
                      </a:r>
                      <a:r>
                        <a:rPr lang="en-US" altLang="zh-CN" dirty="0" smtClean="0">
                          <a:latin typeface="Calibri" pitchFamily="34" charset="0"/>
                        </a:rPr>
                        <a:t>=10.20.*.*</a:t>
                      </a:r>
                      <a:endParaRPr lang="zh-CN" altLang="en-US" dirty="0" smtClean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smtClean="0">
                          <a:latin typeface="Calibri" pitchFamily="34" charset="0"/>
                        </a:rPr>
                        <a:t>fwd(sw3)</a:t>
                      </a:r>
                      <a:endParaRPr lang="zh-CN" altLang="en-US" dirty="0" smtClean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 smtClean="0">
                          <a:latin typeface="Calibri" pitchFamily="34" charset="0"/>
                        </a:rPr>
                        <a:t>sw3</a:t>
                      </a:r>
                      <a:endParaRPr lang="zh-CN" altLang="en-U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>
                          <a:latin typeface="Calibri" pitchFamily="34" charset="0"/>
                        </a:rPr>
                        <a:t>p3</a:t>
                      </a:r>
                      <a:endParaRPr lang="zh-CN" altLang="en-U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err="1" smtClean="0">
                          <a:latin typeface="Calibri" pitchFamily="34" charset="0"/>
                        </a:rPr>
                        <a:t>src_ip</a:t>
                      </a:r>
                      <a:r>
                        <a:rPr lang="en-US" altLang="zh-CN" dirty="0" smtClean="0">
                          <a:latin typeface="Calibri" pitchFamily="34" charset="0"/>
                        </a:rPr>
                        <a:t>=10.20.*.*</a:t>
                      </a:r>
                      <a:endParaRPr lang="zh-CN" altLang="en-US" dirty="0" smtClean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smtClean="0">
                          <a:latin typeface="Calibri" pitchFamily="34" charset="0"/>
                        </a:rPr>
                        <a:t>fwd(out)</a:t>
                      </a:r>
                      <a:endParaRPr lang="zh-CN" altLang="en-US" dirty="0" smtClean="0">
                        <a:latin typeface="Calibri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29" name="直接箭头连接符 28"/>
          <p:cNvCxnSpPr/>
          <p:nvPr/>
        </p:nvCxnSpPr>
        <p:spPr>
          <a:xfrm rot="5400000">
            <a:off x="3786185" y="2214557"/>
            <a:ext cx="1357320" cy="1214443"/>
          </a:xfrm>
          <a:prstGeom prst="straightConnector1">
            <a:avLst/>
          </a:prstGeom>
          <a:ln w="57150">
            <a:solidFill>
              <a:srgbClr val="FFC000"/>
            </a:solidFill>
            <a:tailEnd type="arrow"/>
          </a:ln>
          <a:effectLst>
            <a:glow rad="635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619200" y="5500702"/>
            <a:ext cx="18096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p1,</a:t>
            </a:r>
          </a:p>
          <a:p>
            <a:r>
              <a:rPr lang="en-US" altLang="zh-CN" dirty="0" err="1" smtClean="0">
                <a:ea typeface="Verdana" pitchFamily="34" charset="0"/>
                <a:cs typeface="Verdana" pitchFamily="34" charset="0"/>
              </a:rPr>
              <a:t>src_ip</a:t>
            </a:r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=10.20.*.*,</a:t>
            </a:r>
          </a:p>
          <a:p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fwd(sw2)</a:t>
            </a:r>
            <a:endParaRPr lang="zh-CN" altLang="en-US" dirty="0">
              <a:cs typeface="Verdana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700000" y="5500702"/>
            <a:ext cx="18096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p2,</a:t>
            </a:r>
          </a:p>
          <a:p>
            <a:r>
              <a:rPr lang="en-US" altLang="zh-CN" dirty="0" err="1" smtClean="0">
                <a:ea typeface="Verdana" pitchFamily="34" charset="0"/>
                <a:cs typeface="Verdana" pitchFamily="34" charset="0"/>
              </a:rPr>
              <a:t>src_ip</a:t>
            </a:r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=10.20.*.*,</a:t>
            </a:r>
          </a:p>
          <a:p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fwd(sw3)</a:t>
            </a:r>
            <a:endParaRPr lang="zh-CN" altLang="en-US" dirty="0">
              <a:cs typeface="Verdana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4752000" y="5500702"/>
            <a:ext cx="18096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p3,</a:t>
            </a:r>
          </a:p>
          <a:p>
            <a:r>
              <a:rPr lang="en-US" altLang="zh-CN" dirty="0" err="1" smtClean="0">
                <a:ea typeface="Verdana" pitchFamily="34" charset="0"/>
                <a:cs typeface="Verdana" pitchFamily="34" charset="0"/>
              </a:rPr>
              <a:t>src_ip</a:t>
            </a:r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=10.20.*.*,</a:t>
            </a:r>
          </a:p>
          <a:p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fwd(out)</a:t>
            </a:r>
            <a:endParaRPr lang="zh-CN" altLang="en-US" dirty="0">
              <a:cs typeface="Verdana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500166" y="4714884"/>
            <a:ext cx="55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sw1</a:t>
            </a:r>
            <a:endParaRPr lang="zh-CN" alt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3500430" y="4714884"/>
            <a:ext cx="55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sw2</a:t>
            </a:r>
            <a:endParaRPr lang="zh-CN" alt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5572132" y="4714884"/>
            <a:ext cx="55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sw3</a:t>
            </a:r>
            <a:endParaRPr lang="zh-CN" altLang="en-US" dirty="0"/>
          </a:p>
        </p:txBody>
      </p:sp>
      <p:sp>
        <p:nvSpPr>
          <p:cNvPr id="32" name="矩形 31"/>
          <p:cNvSpPr/>
          <p:nvPr/>
        </p:nvSpPr>
        <p:spPr>
          <a:xfrm>
            <a:off x="5143504" y="1000108"/>
            <a:ext cx="3714776" cy="428628"/>
          </a:xfrm>
          <a:prstGeom prst="rect">
            <a:avLst/>
          </a:prstGeom>
          <a:noFill/>
          <a:ln w="38100">
            <a:solidFill>
              <a:srgbClr val="FFC000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3" name="矩形 32"/>
          <p:cNvSpPr/>
          <p:nvPr/>
        </p:nvSpPr>
        <p:spPr>
          <a:xfrm>
            <a:off x="7358082" y="857232"/>
            <a:ext cx="428628" cy="714380"/>
          </a:xfrm>
          <a:prstGeom prst="rect">
            <a:avLst/>
          </a:prstGeom>
          <a:noFill/>
          <a:ln w="38100">
            <a:solidFill>
              <a:srgbClr val="FF0000"/>
            </a:solidFill>
          </a:ln>
          <a:effectLst>
            <a:glow rad="228600">
              <a:srgbClr val="FF0000">
                <a:alpha val="4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4" name="矩形 33"/>
          <p:cNvSpPr/>
          <p:nvPr/>
        </p:nvSpPr>
        <p:spPr>
          <a:xfrm>
            <a:off x="5143504" y="857232"/>
            <a:ext cx="428628" cy="714380"/>
          </a:xfrm>
          <a:prstGeom prst="rect">
            <a:avLst/>
          </a:prstGeom>
          <a:noFill/>
          <a:ln w="38100">
            <a:solidFill>
              <a:srgbClr val="FF0000"/>
            </a:solidFill>
          </a:ln>
          <a:effectLst>
            <a:glow rad="228600">
              <a:srgbClr val="FF0000">
                <a:alpha val="4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5" name="TextBox 34"/>
          <p:cNvSpPr txBox="1"/>
          <p:nvPr/>
        </p:nvSpPr>
        <p:spPr>
          <a:xfrm>
            <a:off x="5643570" y="3357562"/>
            <a:ext cx="374301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Forwarding</a:t>
            </a:r>
          </a:p>
          <a:p>
            <a:r>
              <a:rPr lang="en-US" altLang="zh-CN" sz="3600" b="1" dirty="0" smtClean="0">
                <a:solidFill>
                  <a:schemeClr val="bg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flow table</a:t>
            </a:r>
          </a:p>
          <a:p>
            <a:r>
              <a:rPr lang="en-US" altLang="zh-CN" sz="3600" b="1" dirty="0" smtClean="0">
                <a:solidFill>
                  <a:schemeClr val="bg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rule</a:t>
            </a:r>
          </a:p>
          <a:p>
            <a:r>
              <a:rPr lang="en-US" altLang="zh-CN" sz="3600" b="1" dirty="0" smtClean="0">
                <a:solidFill>
                  <a:schemeClr val="bg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wildcard</a:t>
            </a:r>
          </a:p>
          <a:p>
            <a:r>
              <a:rPr lang="en-US" altLang="zh-CN" sz="3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priority</a:t>
            </a:r>
            <a:endParaRPr lang="zh-CN" altLang="en-US" sz="3600" dirty="0">
              <a:latin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en-US" altLang="zh-CN" sz="4000" dirty="0" err="1" smtClean="0">
                <a:solidFill>
                  <a:schemeClr val="bg1"/>
                </a:solidFill>
                <a:ea typeface="Verdana" pitchFamily="34" charset="0"/>
              </a:rPr>
              <a:t>Gotta</a:t>
            </a:r>
            <a:r>
              <a:rPr lang="en-US" altLang="zh-CN" sz="4000" dirty="0" smtClean="0">
                <a:solidFill>
                  <a:schemeClr val="bg1"/>
                </a:solidFill>
              </a:rPr>
              <a:t> Tell You Switches Only Once</a:t>
            </a:r>
            <a:br>
              <a:rPr lang="en-US" altLang="zh-CN" sz="4000" dirty="0" smtClean="0">
                <a:solidFill>
                  <a:schemeClr val="bg1"/>
                </a:solidFill>
              </a:rPr>
            </a:br>
            <a:r>
              <a:rPr lang="en-US" altLang="zh-CN" sz="4000" dirty="0" smtClean="0">
                <a:solidFill>
                  <a:schemeClr val="bg1"/>
                </a:solidFill>
              </a:rPr>
              <a:t>Toward Bandwidth-Efficient</a:t>
            </a:r>
            <a:br>
              <a:rPr lang="en-US" altLang="zh-CN" sz="4000" dirty="0" smtClean="0">
                <a:solidFill>
                  <a:schemeClr val="bg1"/>
                </a:solidFill>
              </a:rPr>
            </a:br>
            <a:r>
              <a:rPr lang="en-US" altLang="zh-CN" sz="4000" dirty="0" smtClean="0">
                <a:solidFill>
                  <a:schemeClr val="bg1"/>
                </a:solidFill>
              </a:rPr>
              <a:t>Flow Setup for </a:t>
            </a:r>
            <a:r>
              <a:rPr lang="en-US" altLang="zh-CN" sz="4000" b="1" dirty="0" smtClean="0">
                <a:solidFill>
                  <a:schemeClr val="accent6">
                    <a:lumMod val="75000"/>
                  </a:schemeClr>
                </a:solidFill>
              </a:rPr>
              <a:t>SDN</a:t>
            </a:r>
            <a:r>
              <a:rPr lang="en-US" altLang="zh-CN" sz="4000" dirty="0" smtClean="0"/>
              <a:t/>
            </a:r>
            <a:br>
              <a:rPr lang="en-US" altLang="zh-CN" sz="4000" dirty="0" smtClean="0"/>
            </a:br>
            <a:endParaRPr lang="zh-CN" altLang="en-US" sz="4000" dirty="0">
              <a:solidFill>
                <a:srgbClr val="FFC000"/>
              </a:solidFill>
            </a:endParaRPr>
          </a:p>
        </p:txBody>
      </p:sp>
      <p:sp>
        <p:nvSpPr>
          <p:cNvPr id="22" name="圆角矩形 21"/>
          <p:cNvSpPr/>
          <p:nvPr/>
        </p:nvSpPr>
        <p:spPr>
          <a:xfrm>
            <a:off x="2214546" y="1142984"/>
            <a:ext cx="2428892" cy="1285884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5000636"/>
            <a:ext cx="11525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86050" y="5000636"/>
            <a:ext cx="11525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7752" y="5000636"/>
            <a:ext cx="11525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云形 8"/>
          <p:cNvSpPr/>
          <p:nvPr/>
        </p:nvSpPr>
        <p:spPr>
          <a:xfrm>
            <a:off x="0" y="3786190"/>
            <a:ext cx="6786610" cy="2857520"/>
          </a:xfrm>
          <a:prstGeom prst="cloud">
            <a:avLst/>
          </a:prstGeom>
          <a:noFill/>
          <a:ln>
            <a:solidFill>
              <a:srgbClr val="00B0F0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圆角矩形 23"/>
          <p:cNvSpPr/>
          <p:nvPr/>
        </p:nvSpPr>
        <p:spPr>
          <a:xfrm>
            <a:off x="3144377" y="1714488"/>
            <a:ext cx="571504" cy="571504"/>
          </a:xfrm>
          <a:prstGeom prst="roundRect">
            <a:avLst/>
          </a:prstGeom>
          <a:solidFill>
            <a:srgbClr val="92D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App</a:t>
            </a:r>
            <a:endParaRPr lang="zh-CN" altLang="en-US" sz="1200" b="1" dirty="0" smtClean="0">
              <a:latin typeface="Verdana" pitchFamily="34" charset="0"/>
              <a:cs typeface="Verdana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643042" y="500042"/>
            <a:ext cx="13244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Controller</a:t>
            </a:r>
            <a:endParaRPr lang="zh-CN" altLang="en-US" dirty="0">
              <a:solidFill>
                <a:schemeClr val="bg1"/>
              </a:solidFill>
              <a:latin typeface="Verdana" pitchFamily="34" charset="0"/>
              <a:cs typeface="Verdana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688244" y="1142984"/>
            <a:ext cx="1481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Controller</a:t>
            </a:r>
            <a:endParaRPr lang="zh-CN" altLang="en-US" b="1" dirty="0">
              <a:solidFill>
                <a:schemeClr val="bg1"/>
              </a:solidFill>
              <a:latin typeface="Verdana" pitchFamily="34" charset="0"/>
              <a:cs typeface="Verdana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000364" y="1714488"/>
            <a:ext cx="8595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2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Routing</a:t>
            </a:r>
            <a:endParaRPr lang="zh-CN" altLang="en-US" sz="1200" b="1" dirty="0">
              <a:solidFill>
                <a:schemeClr val="bg1"/>
              </a:solidFill>
              <a:latin typeface="Verdana" pitchFamily="34" charset="0"/>
              <a:cs typeface="Verdana" pitchFamily="34" charset="0"/>
            </a:endParaRPr>
          </a:p>
        </p:txBody>
      </p:sp>
      <p:cxnSp>
        <p:nvCxnSpPr>
          <p:cNvPr id="19" name="直接箭头连接符 18"/>
          <p:cNvCxnSpPr>
            <a:stCxn id="9" idx="2"/>
          </p:cNvCxnSpPr>
          <p:nvPr/>
        </p:nvCxnSpPr>
        <p:spPr>
          <a:xfrm rot="10800000" flipH="1" flipV="1">
            <a:off x="21050" y="5214950"/>
            <a:ext cx="693297" cy="1588"/>
          </a:xfrm>
          <a:prstGeom prst="straightConnector1">
            <a:avLst/>
          </a:prstGeom>
          <a:ln w="57150">
            <a:solidFill>
              <a:srgbClr val="FF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0" y="5214950"/>
            <a:ext cx="6591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flow</a:t>
            </a:r>
            <a:endParaRPr lang="zh-CN" altLang="en-US" dirty="0">
              <a:latin typeface="Verdana" pitchFamily="34" charset="0"/>
              <a:cs typeface="Verdana" pitchFamily="34" charset="0"/>
            </a:endParaRPr>
          </a:p>
        </p:txBody>
      </p:sp>
      <p:cxnSp>
        <p:nvCxnSpPr>
          <p:cNvPr id="38" name="直接箭头连接符 37"/>
          <p:cNvCxnSpPr/>
          <p:nvPr/>
        </p:nvCxnSpPr>
        <p:spPr>
          <a:xfrm>
            <a:off x="1785918" y="5214950"/>
            <a:ext cx="4786346" cy="10965"/>
          </a:xfrm>
          <a:prstGeom prst="straightConnector1">
            <a:avLst/>
          </a:prstGeom>
          <a:ln w="57150">
            <a:solidFill>
              <a:srgbClr val="FF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接箭头连接符 44"/>
          <p:cNvCxnSpPr/>
          <p:nvPr/>
        </p:nvCxnSpPr>
        <p:spPr>
          <a:xfrm rot="5400000" flipH="1" flipV="1">
            <a:off x="714348" y="2500306"/>
            <a:ext cx="2786082" cy="221457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接箭头连接符 51"/>
          <p:cNvCxnSpPr>
            <a:endCxn id="6" idx="0"/>
          </p:cNvCxnSpPr>
          <p:nvPr/>
        </p:nvCxnSpPr>
        <p:spPr>
          <a:xfrm rot="5400000">
            <a:off x="2038332" y="3609976"/>
            <a:ext cx="2714642" cy="66679"/>
          </a:xfrm>
          <a:prstGeom prst="straightConnector1">
            <a:avLst/>
          </a:prstGeom>
          <a:ln w="5715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接箭头连接符 55"/>
          <p:cNvCxnSpPr>
            <a:stCxn id="24" idx="2"/>
            <a:endCxn id="7" idx="0"/>
          </p:cNvCxnSpPr>
          <p:nvPr/>
        </p:nvCxnSpPr>
        <p:spPr>
          <a:xfrm rot="16200000" flipH="1">
            <a:off x="3074750" y="2641371"/>
            <a:ext cx="2714644" cy="2003886"/>
          </a:xfrm>
          <a:prstGeom prst="straightConnector1">
            <a:avLst/>
          </a:prstGeom>
          <a:ln w="5715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接箭头连接符 57"/>
          <p:cNvCxnSpPr>
            <a:stCxn id="24" idx="2"/>
            <a:endCxn id="1026" idx="0"/>
          </p:cNvCxnSpPr>
          <p:nvPr/>
        </p:nvCxnSpPr>
        <p:spPr>
          <a:xfrm rot="5400000">
            <a:off x="1003048" y="2573555"/>
            <a:ext cx="2714644" cy="2139518"/>
          </a:xfrm>
          <a:prstGeom prst="straightConnector1">
            <a:avLst/>
          </a:prstGeom>
          <a:ln w="5715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" name="图片 24" descr="check-mark-3-6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2910" y="4643446"/>
            <a:ext cx="466724" cy="466724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 rot="18636639">
            <a:off x="1176663" y="3335354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PacketIn</a:t>
            </a:r>
            <a:endParaRPr lang="zh-CN" altLang="en-US" dirty="0">
              <a:latin typeface="Verdana" pitchFamily="34" charset="0"/>
              <a:cs typeface="Verdana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786050" y="3286124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FlowMod</a:t>
            </a:r>
            <a:endParaRPr lang="zh-CN" altLang="en-US" dirty="0">
              <a:latin typeface="Verdana" pitchFamily="34" charset="0"/>
              <a:cs typeface="Verdana" pitchFamily="34" charset="0"/>
            </a:endParaRPr>
          </a:p>
        </p:txBody>
      </p:sp>
      <p:graphicFrame>
        <p:nvGraphicFramePr>
          <p:cNvPr id="23" name="表格 22"/>
          <p:cNvGraphicFramePr>
            <a:graphicFrameLocks noGrp="1"/>
          </p:cNvGraphicFramePr>
          <p:nvPr/>
        </p:nvGraphicFramePr>
        <p:xfrm>
          <a:off x="4286248" y="285728"/>
          <a:ext cx="4572032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7256"/>
                <a:gridCol w="928694"/>
                <a:gridCol w="1785950"/>
                <a:gridCol w="1000132"/>
              </a:tblGrid>
              <a:tr h="370840">
                <a:tc rowSpan="2">
                  <a:txBody>
                    <a:bodyPr/>
                    <a:lstStyle/>
                    <a:p>
                      <a:r>
                        <a:rPr lang="en-US" altLang="zh-CN" dirty="0" smtClean="0">
                          <a:latin typeface="Calibri" pitchFamily="34" charset="0"/>
                        </a:rPr>
                        <a:t>Switch</a:t>
                      </a:r>
                      <a:endParaRPr lang="zh-CN" altLang="en-US" dirty="0">
                        <a:latin typeface="Calibri" pitchFamily="34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altLang="zh-CN" dirty="0" smtClean="0">
                          <a:latin typeface="Calibri" pitchFamily="34" charset="0"/>
                        </a:rPr>
                        <a:t>Rule</a:t>
                      </a:r>
                      <a:endParaRPr lang="zh-CN" altLang="en-US" dirty="0">
                        <a:latin typeface="Calibri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>
                          <a:latin typeface="Calibri" pitchFamily="34" charset="0"/>
                        </a:rPr>
                        <a:t>Priority</a:t>
                      </a:r>
                      <a:endParaRPr lang="zh-CN" altLang="en-U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>
                          <a:latin typeface="Calibri" pitchFamily="34" charset="0"/>
                        </a:rPr>
                        <a:t>Matching</a:t>
                      </a:r>
                      <a:endParaRPr lang="zh-CN" altLang="en-U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>
                          <a:latin typeface="Calibri" pitchFamily="34" charset="0"/>
                        </a:rPr>
                        <a:t>Action</a:t>
                      </a:r>
                      <a:endParaRPr lang="zh-CN" altLang="en-US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 smtClean="0">
                          <a:latin typeface="Calibri" pitchFamily="34" charset="0"/>
                        </a:rPr>
                        <a:t>sw1</a:t>
                      </a:r>
                      <a:endParaRPr lang="zh-CN" altLang="en-U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>
                          <a:latin typeface="Calibri" pitchFamily="34" charset="0"/>
                        </a:rPr>
                        <a:t>p1</a:t>
                      </a:r>
                      <a:endParaRPr lang="zh-CN" altLang="en-U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err="1" smtClean="0">
                          <a:latin typeface="Calibri" pitchFamily="34" charset="0"/>
                        </a:rPr>
                        <a:t>src_ip</a:t>
                      </a:r>
                      <a:r>
                        <a:rPr lang="en-US" altLang="zh-CN" dirty="0" smtClean="0">
                          <a:latin typeface="Calibri" pitchFamily="34" charset="0"/>
                        </a:rPr>
                        <a:t>=10.20.*.*</a:t>
                      </a:r>
                      <a:endParaRPr lang="zh-CN" altLang="en-U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>
                          <a:latin typeface="Calibri" pitchFamily="34" charset="0"/>
                        </a:rPr>
                        <a:t>fwd(sw2)</a:t>
                      </a:r>
                      <a:endParaRPr lang="zh-CN" altLang="en-US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 smtClean="0">
                          <a:latin typeface="Calibri" pitchFamily="34" charset="0"/>
                        </a:rPr>
                        <a:t>sw2</a:t>
                      </a:r>
                      <a:endParaRPr lang="zh-CN" altLang="en-U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>
                          <a:latin typeface="Calibri" pitchFamily="34" charset="0"/>
                        </a:rPr>
                        <a:t>P2</a:t>
                      </a:r>
                      <a:endParaRPr lang="zh-CN" altLang="en-U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err="1" smtClean="0">
                          <a:latin typeface="Calibri" pitchFamily="34" charset="0"/>
                        </a:rPr>
                        <a:t>src_ip</a:t>
                      </a:r>
                      <a:r>
                        <a:rPr lang="en-US" altLang="zh-CN" dirty="0" smtClean="0">
                          <a:latin typeface="Calibri" pitchFamily="34" charset="0"/>
                        </a:rPr>
                        <a:t>=10.20.*.*</a:t>
                      </a:r>
                      <a:endParaRPr lang="zh-CN" altLang="en-US" dirty="0" smtClean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smtClean="0">
                          <a:latin typeface="Calibri" pitchFamily="34" charset="0"/>
                        </a:rPr>
                        <a:t>fwd(sw3)</a:t>
                      </a:r>
                      <a:endParaRPr lang="zh-CN" altLang="en-US" dirty="0" smtClean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 smtClean="0">
                          <a:latin typeface="Calibri" pitchFamily="34" charset="0"/>
                        </a:rPr>
                        <a:t>sw3</a:t>
                      </a:r>
                      <a:endParaRPr lang="zh-CN" altLang="en-U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>
                          <a:latin typeface="Calibri" pitchFamily="34" charset="0"/>
                        </a:rPr>
                        <a:t>p3</a:t>
                      </a:r>
                      <a:endParaRPr lang="zh-CN" altLang="en-U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err="1" smtClean="0">
                          <a:latin typeface="Calibri" pitchFamily="34" charset="0"/>
                        </a:rPr>
                        <a:t>src_ip</a:t>
                      </a:r>
                      <a:r>
                        <a:rPr lang="en-US" altLang="zh-CN" dirty="0" smtClean="0">
                          <a:latin typeface="Calibri" pitchFamily="34" charset="0"/>
                        </a:rPr>
                        <a:t>=10.20.*.*</a:t>
                      </a:r>
                      <a:endParaRPr lang="zh-CN" altLang="en-US" dirty="0" smtClean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smtClean="0">
                          <a:latin typeface="Calibri" pitchFamily="34" charset="0"/>
                        </a:rPr>
                        <a:t>fwd(out)</a:t>
                      </a:r>
                      <a:endParaRPr lang="zh-CN" altLang="en-US" dirty="0" smtClean="0">
                        <a:latin typeface="Calibri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29" name="直接箭头连接符 28"/>
          <p:cNvCxnSpPr/>
          <p:nvPr/>
        </p:nvCxnSpPr>
        <p:spPr>
          <a:xfrm rot="5400000">
            <a:off x="3786185" y="2214557"/>
            <a:ext cx="1357320" cy="1214443"/>
          </a:xfrm>
          <a:prstGeom prst="straightConnector1">
            <a:avLst/>
          </a:prstGeom>
          <a:ln w="57150">
            <a:solidFill>
              <a:srgbClr val="FFC000"/>
            </a:solidFill>
            <a:tailEnd type="arrow"/>
          </a:ln>
          <a:effectLst>
            <a:glow rad="63500">
              <a:schemeClr val="accent6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619200" y="5500702"/>
            <a:ext cx="18096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p1,</a:t>
            </a:r>
          </a:p>
          <a:p>
            <a:r>
              <a:rPr lang="en-US" altLang="zh-CN" dirty="0" err="1" smtClean="0">
                <a:ea typeface="Verdana" pitchFamily="34" charset="0"/>
                <a:cs typeface="Verdana" pitchFamily="34" charset="0"/>
              </a:rPr>
              <a:t>src_ip</a:t>
            </a:r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=10.20.*.*,</a:t>
            </a:r>
          </a:p>
          <a:p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fwd(sw2)</a:t>
            </a:r>
            <a:endParaRPr lang="zh-CN" altLang="en-US" dirty="0">
              <a:cs typeface="Verdana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700000" y="5500702"/>
            <a:ext cx="18096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p2,</a:t>
            </a:r>
          </a:p>
          <a:p>
            <a:r>
              <a:rPr lang="en-US" altLang="zh-CN" dirty="0" err="1" smtClean="0">
                <a:ea typeface="Verdana" pitchFamily="34" charset="0"/>
                <a:cs typeface="Verdana" pitchFamily="34" charset="0"/>
              </a:rPr>
              <a:t>src_ip</a:t>
            </a:r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=10.20.*.*,</a:t>
            </a:r>
          </a:p>
          <a:p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fwd(sw3)</a:t>
            </a:r>
            <a:endParaRPr lang="zh-CN" altLang="en-US" dirty="0">
              <a:cs typeface="Verdana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4752000" y="5500702"/>
            <a:ext cx="18096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p3,</a:t>
            </a:r>
          </a:p>
          <a:p>
            <a:r>
              <a:rPr lang="en-US" altLang="zh-CN" dirty="0" err="1" smtClean="0">
                <a:ea typeface="Verdana" pitchFamily="34" charset="0"/>
                <a:cs typeface="Verdana" pitchFamily="34" charset="0"/>
              </a:rPr>
              <a:t>src_ip</a:t>
            </a:r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=10.20.*.*,</a:t>
            </a:r>
          </a:p>
          <a:p>
            <a:r>
              <a:rPr lang="en-US" altLang="zh-CN" dirty="0" smtClean="0">
                <a:ea typeface="Verdana" pitchFamily="34" charset="0"/>
                <a:cs typeface="Verdana" pitchFamily="34" charset="0"/>
              </a:rPr>
              <a:t>fwd(out)</a:t>
            </a:r>
            <a:endParaRPr lang="zh-CN" altLang="en-US" dirty="0">
              <a:cs typeface="Verdana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500166" y="4714884"/>
            <a:ext cx="55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sw1</a:t>
            </a:r>
            <a:endParaRPr lang="zh-CN" alt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3500430" y="4714884"/>
            <a:ext cx="55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sw2</a:t>
            </a:r>
            <a:endParaRPr lang="zh-CN" alt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5572132" y="4714884"/>
            <a:ext cx="55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sw3</a:t>
            </a:r>
            <a:endParaRPr lang="zh-CN" altLang="en-US" dirty="0"/>
          </a:p>
        </p:txBody>
      </p:sp>
      <p:sp>
        <p:nvSpPr>
          <p:cNvPr id="32" name="矩形 31"/>
          <p:cNvSpPr/>
          <p:nvPr/>
        </p:nvSpPr>
        <p:spPr>
          <a:xfrm>
            <a:off x="5143504" y="1000108"/>
            <a:ext cx="3714776" cy="428628"/>
          </a:xfrm>
          <a:prstGeom prst="rect">
            <a:avLst/>
          </a:prstGeom>
          <a:noFill/>
          <a:ln w="38100">
            <a:solidFill>
              <a:srgbClr val="FFC000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3" name="矩形 32"/>
          <p:cNvSpPr/>
          <p:nvPr/>
        </p:nvSpPr>
        <p:spPr>
          <a:xfrm>
            <a:off x="7358082" y="857232"/>
            <a:ext cx="428628" cy="714380"/>
          </a:xfrm>
          <a:prstGeom prst="rect">
            <a:avLst/>
          </a:prstGeom>
          <a:noFill/>
          <a:ln w="38100">
            <a:solidFill>
              <a:srgbClr val="FF0000"/>
            </a:solidFill>
          </a:ln>
          <a:effectLst>
            <a:glow rad="228600">
              <a:srgbClr val="FF0000">
                <a:alpha val="4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4" name="矩形 33"/>
          <p:cNvSpPr/>
          <p:nvPr/>
        </p:nvSpPr>
        <p:spPr>
          <a:xfrm>
            <a:off x="5143504" y="857232"/>
            <a:ext cx="428628" cy="714380"/>
          </a:xfrm>
          <a:prstGeom prst="rect">
            <a:avLst/>
          </a:prstGeom>
          <a:noFill/>
          <a:ln w="38100">
            <a:solidFill>
              <a:srgbClr val="FF0000"/>
            </a:solidFill>
          </a:ln>
          <a:effectLst>
            <a:glow rad="228600">
              <a:srgbClr val="FF0000">
                <a:alpha val="4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5" name="TextBox 34"/>
          <p:cNvSpPr txBox="1"/>
          <p:nvPr/>
        </p:nvSpPr>
        <p:spPr>
          <a:xfrm>
            <a:off x="5643570" y="3357562"/>
            <a:ext cx="374301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Forwarding</a:t>
            </a:r>
          </a:p>
          <a:p>
            <a:endParaRPr lang="en-US" altLang="zh-CN" sz="36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n-US" altLang="zh-CN" sz="36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n-US" altLang="zh-CN" sz="36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altLang="zh-CN" sz="3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malicious</a:t>
            </a:r>
          </a:p>
          <a:p>
            <a:r>
              <a:rPr lang="en-US" altLang="zh-CN" sz="3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inject/drop</a:t>
            </a:r>
          </a:p>
        </p:txBody>
      </p:sp>
      <p:sp>
        <p:nvSpPr>
          <p:cNvPr id="43" name="椭圆 42"/>
          <p:cNvSpPr/>
          <p:nvPr/>
        </p:nvSpPr>
        <p:spPr>
          <a:xfrm>
            <a:off x="2500298" y="4429132"/>
            <a:ext cx="1714512" cy="1714512"/>
          </a:xfrm>
          <a:prstGeom prst="ellipse">
            <a:avLst/>
          </a:prstGeom>
          <a:noFill/>
          <a:ln w="76200">
            <a:solidFill>
              <a:srgbClr val="FF000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 smtClean="0">
                <a:solidFill>
                  <a:schemeClr val="accent6"/>
                </a:solidFill>
              </a:rPr>
              <a:t>Bitcoin</a:t>
            </a:r>
            <a:r>
              <a:rPr lang="en-US" altLang="zh-CN" dirty="0" smtClean="0">
                <a:solidFill>
                  <a:schemeClr val="accent6"/>
                </a:solidFill>
              </a:rPr>
              <a:t> &amp; Double Spending</a:t>
            </a:r>
            <a:endParaRPr lang="zh-CN" altLang="en-US" dirty="0">
              <a:solidFill>
                <a:schemeClr val="accent6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zh-CN" dirty="0" smtClean="0"/>
              <a:t>Everyone using </a:t>
            </a:r>
            <a:r>
              <a:rPr lang="en-US" altLang="zh-CN" dirty="0" err="1" smtClean="0"/>
              <a:t>Bitcoin</a:t>
            </a:r>
            <a:r>
              <a:rPr lang="en-US" altLang="zh-CN" dirty="0" smtClean="0"/>
              <a:t> keeps a complete record of which </a:t>
            </a:r>
            <a:r>
              <a:rPr lang="en-US" altLang="zh-CN" dirty="0" err="1" smtClean="0"/>
              <a:t>bitcoin</a:t>
            </a:r>
            <a:r>
              <a:rPr lang="en-US" altLang="zh-CN" dirty="0" smtClean="0"/>
              <a:t> belongs to which person</a:t>
            </a:r>
          </a:p>
          <a:p>
            <a:r>
              <a:rPr lang="en-US" altLang="zh-CN" dirty="0" smtClean="0"/>
              <a:t>Block Chain = Record</a:t>
            </a:r>
          </a:p>
          <a:p>
            <a:r>
              <a:rPr lang="en-US" dirty="0" smtClean="0"/>
              <a:t>“I, Alice, am giving Bob one </a:t>
            </a:r>
            <a:r>
              <a:rPr lang="en-US" dirty="0" err="1" smtClean="0"/>
              <a:t>bitcoin</a:t>
            </a:r>
            <a:r>
              <a:rPr lang="en-US" dirty="0" smtClean="0"/>
              <a:t>, with serial number 1234567”</a:t>
            </a:r>
          </a:p>
          <a:p>
            <a:r>
              <a:rPr lang="en-US" dirty="0" smtClean="0"/>
              <a:t>Bob can use his copy of the block chain to check that, indeed, the </a:t>
            </a:r>
            <a:r>
              <a:rPr lang="en-US" dirty="0" err="1" smtClean="0"/>
              <a:t>bitcoin</a:t>
            </a:r>
            <a:r>
              <a:rPr lang="en-US" dirty="0" smtClean="0"/>
              <a:t> is Alice’s. </a:t>
            </a:r>
          </a:p>
          <a:p>
            <a:r>
              <a:rPr lang="en-US" dirty="0" smtClean="0"/>
              <a:t>If that checks out then he broadcasts both Alice’s message and his acceptance of the transaction to the entire network, and everyone updates their copy of the block chain.</a:t>
            </a:r>
            <a:endParaRPr lang="en-US" altLang="zh-CN" dirty="0" smtClean="0"/>
          </a:p>
          <a:p>
            <a:endParaRPr lang="en-US" altLang="zh-CN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 smtClean="0">
                <a:solidFill>
                  <a:schemeClr val="accent6"/>
                </a:solidFill>
              </a:rPr>
              <a:t>Bitcoin</a:t>
            </a:r>
            <a:r>
              <a:rPr lang="en-US" altLang="zh-CN" dirty="0" smtClean="0">
                <a:solidFill>
                  <a:schemeClr val="accent6"/>
                </a:solidFill>
              </a:rPr>
              <a:t> &amp; Double Spending</a:t>
            </a:r>
            <a:endParaRPr lang="zh-CN" altLang="en-US" dirty="0">
              <a:solidFill>
                <a:schemeClr val="accent6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4007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Double Spending</a:t>
            </a:r>
          </a:p>
          <a:p>
            <a:r>
              <a:rPr lang="en-US" sz="2800" dirty="0" smtClean="0"/>
              <a:t>“I, Alice, am giving Bob one </a:t>
            </a:r>
            <a:r>
              <a:rPr lang="en-US" sz="2800" dirty="0" err="1" smtClean="0"/>
              <a:t>bitcoin</a:t>
            </a:r>
            <a:r>
              <a:rPr lang="en-US" sz="2800" dirty="0" smtClean="0"/>
              <a:t>, with serial number 1234567”</a:t>
            </a:r>
          </a:p>
          <a:p>
            <a:r>
              <a:rPr lang="en-US" sz="2800" dirty="0" smtClean="0"/>
              <a:t>“I, Alice, am giving Charlie one </a:t>
            </a:r>
            <a:r>
              <a:rPr lang="en-US" sz="2800" dirty="0" err="1" smtClean="0"/>
              <a:t>bitcoin</a:t>
            </a:r>
            <a:r>
              <a:rPr lang="en-US" sz="2800" dirty="0" smtClean="0"/>
              <a:t>, with serial number 1234567”</a:t>
            </a:r>
          </a:p>
          <a:p>
            <a:r>
              <a:rPr lang="en-US" sz="2800" dirty="0" smtClean="0"/>
              <a:t>Bob and Charlie verifies and accepts the transaction nearly at the same time</a:t>
            </a:r>
          </a:p>
          <a:p>
            <a:r>
              <a:rPr lang="en-US" altLang="zh-CN" sz="2800" dirty="0" smtClean="0"/>
              <a:t>How others update block chains?</a:t>
            </a:r>
          </a:p>
          <a:p>
            <a:r>
              <a:rPr lang="en-US" altLang="zh-CN" sz="2800" dirty="0" smtClean="0">
                <a:hlinkClick r:id="rId3"/>
              </a:rPr>
              <a:t>How the </a:t>
            </a:r>
            <a:r>
              <a:rPr lang="en-US" altLang="zh-CN" sz="2800" dirty="0" err="1" smtClean="0">
                <a:hlinkClick r:id="rId3"/>
              </a:rPr>
              <a:t>Bitcoin</a:t>
            </a:r>
            <a:r>
              <a:rPr lang="en-US" altLang="zh-CN" sz="2800" dirty="0" smtClean="0">
                <a:hlinkClick r:id="rId3"/>
              </a:rPr>
              <a:t> protocol actually works</a:t>
            </a:r>
            <a:endParaRPr lang="en-US" altLang="zh-CN" sz="2800" dirty="0" smtClean="0"/>
          </a:p>
          <a:p>
            <a:r>
              <a:rPr lang="en-US" altLang="zh-CN" sz="2800" dirty="0" smtClean="0">
                <a:hlinkClick r:id="rId4"/>
              </a:rPr>
              <a:t>The rise and fall of </a:t>
            </a:r>
            <a:r>
              <a:rPr lang="en-US" altLang="zh-CN" sz="2800" dirty="0" err="1" smtClean="0">
                <a:hlinkClick r:id="rId4"/>
              </a:rPr>
              <a:t>Bitcoin</a:t>
            </a:r>
            <a:endParaRPr lang="zh-CN" altLang="en-US" sz="2800" dirty="0" smtClean="0"/>
          </a:p>
          <a:p>
            <a:endParaRPr lang="en-US" altLang="zh-CN" dirty="0" smtClean="0"/>
          </a:p>
          <a:p>
            <a:endParaRPr lang="en-US" altLang="zh-CN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 txBox="1">
            <a:spLocks/>
          </p:cNvSpPr>
          <p:nvPr/>
        </p:nvSpPr>
        <p:spPr>
          <a:xfrm>
            <a:off x="0" y="2786058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again, the </a:t>
            </a:r>
            <a:r>
              <a:rPr kumimoji="0" lang="en-US" altLang="zh-CN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proj</a:t>
            </a:r>
            <a:r>
              <a:rPr kumimoji="0" lang="en-US" altLang="zh-CN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of your own!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 txBox="1">
            <a:spLocks/>
          </p:cNvSpPr>
          <p:nvPr/>
        </p:nvSpPr>
        <p:spPr>
          <a:xfrm>
            <a:off x="0" y="2786058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4400" b="1" dirty="0" smtClean="0">
                <a:solidFill>
                  <a:schemeClr val="accent6"/>
                </a:solidFill>
                <a:latin typeface="+mj-lt"/>
                <a:ea typeface="+mj-ea"/>
                <a:cs typeface="+mj-cs"/>
              </a:rPr>
              <a:t>t</a:t>
            </a:r>
            <a:r>
              <a:rPr kumimoji="0" lang="en-US" altLang="zh-CN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hanks &amp; enjoy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 txBox="1">
            <a:spLocks/>
          </p:cNvSpPr>
          <p:nvPr/>
        </p:nvSpPr>
        <p:spPr>
          <a:xfrm>
            <a:off x="0" y="2786058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What did u think of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4400" b="1" dirty="0" smtClean="0">
                <a:solidFill>
                  <a:schemeClr val="accent6"/>
                </a:solidFill>
                <a:latin typeface="+mj-lt"/>
                <a:ea typeface="+mj-ea"/>
                <a:cs typeface="+mj-cs"/>
              </a:rPr>
              <a:t>this course?</a:t>
            </a:r>
            <a:endParaRPr kumimoji="0" lang="zh-CN" altLang="en-US" sz="4400" b="1" i="0" u="none" strike="noStrike" kern="1200" cap="none" spc="0" normalizeH="0" baseline="0" noProof="0" dirty="0">
              <a:ln>
                <a:noFill/>
              </a:ln>
              <a:solidFill>
                <a:schemeClr val="accent6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 txBox="1">
            <a:spLocks/>
          </p:cNvSpPr>
          <p:nvPr/>
        </p:nvSpPr>
        <p:spPr>
          <a:xfrm>
            <a:off x="0" y="2786058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Might be a bit different…</a:t>
            </a:r>
            <a:endParaRPr kumimoji="0" lang="zh-CN" altLang="en-US" sz="4400" b="1" i="0" u="none" strike="noStrike" kern="1200" cap="none" spc="0" normalizeH="0" baseline="0" noProof="0" dirty="0">
              <a:ln>
                <a:noFill/>
              </a:ln>
              <a:solidFill>
                <a:schemeClr val="accent6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 txBox="1">
            <a:spLocks/>
          </p:cNvSpPr>
          <p:nvPr/>
        </p:nvSpPr>
        <p:spPr>
          <a:xfrm>
            <a:off x="0" y="2786058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4400" b="1" dirty="0" smtClean="0">
                <a:solidFill>
                  <a:schemeClr val="accent6"/>
                </a:solidFill>
                <a:latin typeface="+mj-lt"/>
                <a:ea typeface="+mj-ea"/>
                <a:cs typeface="+mj-cs"/>
              </a:rPr>
              <a:t>o</a:t>
            </a:r>
            <a:r>
              <a:rPr kumimoji="0" lang="en-US" altLang="zh-CN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ther</a:t>
            </a:r>
            <a:r>
              <a:rPr kumimoji="0" lang="en-US" altLang="zh-CN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than</a:t>
            </a:r>
            <a:endParaRPr kumimoji="0" lang="en-US" altLang="zh-CN" sz="4400" b="1" i="0" u="none" strike="noStrike" kern="1200" cap="none" spc="0" normalizeH="0" noProof="0" dirty="0" smtClean="0">
              <a:ln>
                <a:noFill/>
              </a:ln>
              <a:solidFill>
                <a:schemeClr val="accent6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hacking tools and skills</a:t>
            </a:r>
            <a:endParaRPr kumimoji="0" lang="zh-CN" altLang="en-US" sz="4400" b="1" i="0" u="none" strike="noStrike" kern="1200" cap="none" spc="0" normalizeH="0" baseline="0" noProof="0" dirty="0">
              <a:ln>
                <a:noFill/>
              </a:ln>
              <a:solidFill>
                <a:schemeClr val="accent6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 txBox="1">
            <a:spLocks/>
          </p:cNvSpPr>
          <p:nvPr/>
        </p:nvSpPr>
        <p:spPr>
          <a:xfrm>
            <a:off x="0" y="2786058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Train Your Security Mindset</a:t>
            </a:r>
            <a:endParaRPr kumimoji="0" lang="zh-CN" altLang="en-US" sz="4400" b="1" i="0" u="none" strike="noStrike" kern="1200" cap="none" spc="0" normalizeH="0" baseline="0" noProof="0" dirty="0">
              <a:ln>
                <a:noFill/>
              </a:ln>
              <a:solidFill>
                <a:schemeClr val="accent6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 txBox="1">
            <a:spLocks/>
          </p:cNvSpPr>
          <p:nvPr/>
        </p:nvSpPr>
        <p:spPr>
          <a:xfrm>
            <a:off x="0" y="2786058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Hack to Secure</a:t>
            </a:r>
          </a:p>
          <a:p>
            <a:pPr algn="ctr">
              <a:spcBef>
                <a:spcPct val="0"/>
              </a:spcBef>
              <a:defRPr/>
            </a:pPr>
            <a:r>
              <a:rPr lang="en-US" altLang="zh-CN" sz="2400" dirty="0" smtClean="0">
                <a:hlinkClick r:id="rId2"/>
              </a:rPr>
              <a:t>https://www.youtube.com/watch?v=phElxf6MUkU</a:t>
            </a:r>
            <a:r>
              <a:rPr lang="en-US" altLang="zh-CN" sz="2400" dirty="0" smtClean="0"/>
              <a:t>  </a:t>
            </a:r>
            <a:endParaRPr lang="zh-CN" alt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自定义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自定义 1">
      <a:majorFont>
        <a:latin typeface="Verdana"/>
        <a:ea typeface="宋体"/>
        <a:cs typeface=""/>
      </a:majorFont>
      <a:minorFont>
        <a:latin typeface="Verdan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4097</TotalTime>
  <Words>1316</Words>
  <PresentationFormat>全屏显示(4:3)</PresentationFormat>
  <Paragraphs>432</Paragraphs>
  <Slides>45</Slides>
  <Notes>11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45</vt:i4>
      </vt:variant>
    </vt:vector>
  </HeadingPairs>
  <TitlesOfParts>
    <vt:vector size="46" baseType="lpstr">
      <vt:lpstr>Office 主题</vt:lpstr>
      <vt:lpstr>Comprehensive Laboratory Practice of Information Security</vt:lpstr>
      <vt:lpstr>幻灯片 2</vt:lpstr>
      <vt:lpstr>Instructor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What We’ve Done</vt:lpstr>
      <vt:lpstr>幻灯片 13</vt:lpstr>
      <vt:lpstr>幻灯片 14</vt:lpstr>
      <vt:lpstr>Tentative Projects</vt:lpstr>
      <vt:lpstr>Projects</vt:lpstr>
      <vt:lpstr>Projects</vt:lpstr>
      <vt:lpstr>Projects</vt:lpstr>
      <vt:lpstr>Projects</vt:lpstr>
      <vt:lpstr>Projects</vt:lpstr>
      <vt:lpstr>Schedule</vt:lpstr>
      <vt:lpstr>Grading #1</vt:lpstr>
      <vt:lpstr>Grading #2</vt:lpstr>
      <vt:lpstr>幻灯片 24</vt:lpstr>
      <vt:lpstr>幻灯片 25</vt:lpstr>
      <vt:lpstr>幻灯片 26</vt:lpstr>
      <vt:lpstr>幻灯片 27</vt:lpstr>
      <vt:lpstr>RFID Authentication</vt:lpstr>
      <vt:lpstr>RFID PathChecker</vt:lpstr>
      <vt:lpstr>RFID PathChecker</vt:lpstr>
      <vt:lpstr>Malicious SDN Forwarding</vt:lpstr>
      <vt:lpstr>Gotta Tell You Switches Only Once Toward Bandwidth-Efficient Flow Setup for SDN </vt:lpstr>
      <vt:lpstr>Gotta Tell You Switches Only Once Toward Bandwidth-Efficient Flow Setup for SDN </vt:lpstr>
      <vt:lpstr>Gotta Tell You Switches Only Once Toward Bandwidth-Efficient Flow Setup for SDN </vt:lpstr>
      <vt:lpstr>Gotta Tell You Switches Only Once Toward Bandwidth-Efficient Flow Setup for SDN </vt:lpstr>
      <vt:lpstr>Gotta Tell You Switches Only Once Toward Bandwidth-Efficient Flow Setup for SDN </vt:lpstr>
      <vt:lpstr>Gotta Tell You Switches Only Once Toward Bandwidth-Efficient Flow Setup for SDN </vt:lpstr>
      <vt:lpstr>Gotta Tell You Switches Only Once Toward Bandwidth-Efficient Flow Setup for SDN </vt:lpstr>
      <vt:lpstr>Gotta Tell You Switches Only Once Toward Bandwidth-Efficient Flow Setup for SDN </vt:lpstr>
      <vt:lpstr>Gotta Tell You Switches Only Once Toward Bandwidth-Efficient Flow Setup for SDN </vt:lpstr>
      <vt:lpstr>Gotta Tell You Switches Only Once Toward Bandwidth-Efficient Flow Setup for SDN </vt:lpstr>
      <vt:lpstr>Bitcoin &amp; Double Spending</vt:lpstr>
      <vt:lpstr>Bitcoin &amp; Double Spending</vt:lpstr>
      <vt:lpstr>幻灯片 44</vt:lpstr>
      <vt:lpstr>幻灯片 45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Kai</dc:creator>
  <cp:lastModifiedBy>lenovo</cp:lastModifiedBy>
  <cp:revision>337</cp:revision>
  <dcterms:created xsi:type="dcterms:W3CDTF">2015-05-05T12:27:46Z</dcterms:created>
  <dcterms:modified xsi:type="dcterms:W3CDTF">2016-09-24T00:48:58Z</dcterms:modified>
</cp:coreProperties>
</file>