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46"/>
  </p:notesMasterIdLst>
  <p:sldIdLst>
    <p:sldId id="256" r:id="rId4"/>
    <p:sldId id="258" r:id="rId5"/>
    <p:sldId id="259" r:id="rId6"/>
    <p:sldId id="260" r:id="rId7"/>
    <p:sldId id="281" r:id="rId8"/>
    <p:sldId id="282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283" r:id="rId26"/>
    <p:sldId id="302" r:id="rId27"/>
    <p:sldId id="303" r:id="rId28"/>
    <p:sldId id="304" r:id="rId29"/>
    <p:sldId id="269" r:id="rId30"/>
    <p:sldId id="305" r:id="rId31"/>
    <p:sldId id="306" r:id="rId32"/>
    <p:sldId id="307" r:id="rId33"/>
    <p:sldId id="308" r:id="rId34"/>
    <p:sldId id="280" r:id="rId35"/>
    <p:sldId id="310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68" r:id="rId44"/>
    <p:sldId id="257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E2BB560-6633-472E-86A8-D6CD2949BF9A}">
          <p14:sldIdLst>
            <p14:sldId id="256"/>
            <p14:sldId id="258"/>
            <p14:sldId id="259"/>
            <p14:sldId id="260"/>
            <p14:sldId id="281"/>
            <p14:sldId id="282"/>
            <p14:sldId id="284"/>
            <p14:sldId id="285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  <p14:sldId id="283"/>
            <p14:sldId id="302"/>
            <p14:sldId id="303"/>
            <p14:sldId id="304"/>
            <p14:sldId id="269"/>
            <p14:sldId id="305"/>
            <p14:sldId id="306"/>
            <p14:sldId id="307"/>
            <p14:sldId id="308"/>
            <p14:sldId id="280"/>
            <p14:sldId id="310"/>
            <p14:sldId id="272"/>
            <p14:sldId id="273"/>
            <p14:sldId id="274"/>
            <p14:sldId id="275"/>
            <p14:sldId id="276"/>
            <p14:sldId id="277"/>
            <p14:sldId id="278"/>
            <p14:sldId id="268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2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232E-0D23-E744-A2E7-48CC2B10A8E9}" type="datetimeFigureOut">
              <a:rPr kumimoji="1" lang="zh-CN" altLang="en-US" smtClean="0"/>
              <a:t>2021/9/11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A588-43E9-AC44-AC90-AB7B6B5540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781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3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84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89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0"/>
            <a:ext cx="12136581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4748" y="1950516"/>
            <a:ext cx="10846229" cy="1470025"/>
          </a:xfrm>
        </p:spPr>
        <p:txBody>
          <a:bodyPr>
            <a:noAutofit/>
          </a:bodyPr>
          <a:lstStyle>
            <a:lvl1pPr>
              <a:defRPr sz="5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580315"/>
            <a:ext cx="1824203" cy="5581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6309321"/>
            <a:ext cx="10516763" cy="1828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17316"/>
            <a:ext cx="12136581" cy="68233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6309321"/>
            <a:ext cx="11284849" cy="196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80314"/>
            <a:ext cx="1687528" cy="68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776" y="242392"/>
            <a:ext cx="9340619" cy="95436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p"/>
              <a:defRPr b="1">
                <a:solidFill>
                  <a:schemeClr val="accent5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742950" indent="-285750">
              <a:buClr>
                <a:schemeClr val="accent5">
                  <a:lumMod val="75000"/>
                </a:schemeClr>
              </a:buClr>
              <a:buSzPct val="70000"/>
              <a:buFont typeface="Wingdings" pitchFamily="2" charset="2"/>
              <a:buChar char="n"/>
              <a:defRPr b="1">
                <a:solidFill>
                  <a:schemeClr val="accent5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buClr>
                <a:schemeClr val="accent5">
                  <a:lumMod val="75000"/>
                </a:schemeClr>
              </a:buClr>
              <a:buSzPct val="70000"/>
              <a:buFont typeface="Wingdings" pitchFamily="2" charset="2"/>
              <a:buChar char="p"/>
              <a:defRPr>
                <a:latin typeface="黑体" pitchFamily="49" charset="-122"/>
                <a:ea typeface="黑体" pitchFamily="49" charset="-122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SzPct val="60000"/>
              <a:buFont typeface="Wingdings" pitchFamily="2" charset="2"/>
              <a:buChar char="n"/>
              <a:defRPr>
                <a:latin typeface="黑体" pitchFamily="49" charset="-122"/>
                <a:ea typeface="黑体" pitchFamily="49" charset="-122"/>
              </a:defRPr>
            </a:lvl4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21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9340619" cy="95436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336699"/>
                </a:solidFill>
                <a:effectLst/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buClr>
                <a:schemeClr val="tx1"/>
              </a:buClr>
              <a:buSzPct val="70000"/>
              <a:buFont typeface="Wingdings" pitchFamily="2" charset="2"/>
              <a:buChar char="p"/>
              <a:defRPr sz="1800" b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buClr>
                <a:schemeClr val="tx1"/>
              </a:buClr>
              <a:buSzPct val="50000"/>
              <a:buFont typeface="Wingdings" pitchFamily="2" charset="2"/>
              <a:buChar char="p"/>
              <a:defRPr sz="1400">
                <a:latin typeface="华文细黑" pitchFamily="2" charset="-122"/>
                <a:ea typeface="华文细黑" pitchFamily="2" charset="-122"/>
              </a:defRPr>
            </a:lvl4pPr>
            <a:lvl5pPr>
              <a:defRPr sz="1200"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51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3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51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75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1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3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8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75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008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44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67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841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89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1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3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00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4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3244342"/>
            <a:ext cx="184700" cy="369316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5" tIns="45712" rIns="91425" bIns="45712" anchor="ctr">
            <a:spAutoFit/>
          </a:bodyPr>
          <a:lstStyle/>
          <a:p>
            <a:endParaRPr lang="zh-CN" altLang="en-US" sz="18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336699"/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p"/>
        <a:defRPr sz="22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244342"/>
            <a:ext cx="184700" cy="369316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5" tIns="45712" rIns="91425" bIns="45712" anchor="ctr">
            <a:spAutoFit/>
          </a:bodyPr>
          <a:lstStyle/>
          <a:p>
            <a:endParaRPr lang="zh-CN" altLang="en-US" sz="18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BAF8-1120-4869-B1EC-9D010EF77D6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C11A-0699-48E7-8749-FD2A688E3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336699"/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p"/>
        <a:defRPr sz="22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63553" y="1484784"/>
            <a:ext cx="8144665" cy="1224136"/>
          </a:xfrm>
        </p:spPr>
        <p:txBody>
          <a:bodyPr/>
          <a:lstStyle/>
          <a:p>
            <a:r>
              <a:rPr lang="en-US" altLang="zh-CN" sz="4000" b="1" dirty="0">
                <a:effectLst/>
                <a:latin typeface="+mn-lt"/>
                <a:ea typeface="黑体"/>
                <a:cs typeface="黑体"/>
              </a:rPr>
              <a:t>Computer Architecture Experiment</a:t>
            </a:r>
            <a:endParaRPr lang="zh-CN" altLang="en-US" sz="4000" b="1" dirty="0">
              <a:effectLst/>
              <a:latin typeface="+mn-lt"/>
              <a:ea typeface="黑体"/>
              <a:cs typeface="黑体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5600" y="4437112"/>
            <a:ext cx="6400800" cy="160858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浙江大学计算机学</a:t>
            </a:r>
            <a:r>
              <a:rPr lang="zh-CN" altLang="en-US" sz="3000" b="1" dirty="0" smtClean="0">
                <a:latin typeface="楷体_GB2312" pitchFamily="49" charset="-122"/>
                <a:ea typeface="楷体_GB2312" pitchFamily="49" charset="-122"/>
              </a:rPr>
              <a:t>院</a:t>
            </a:r>
            <a:endParaRPr lang="en-US" altLang="zh-CN" sz="3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3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000" b="1" dirty="0" smtClean="0">
                <a:latin typeface="楷体_GB2312" pitchFamily="49" charset="-122"/>
                <a:ea typeface="楷体_GB2312" pitchFamily="49" charset="-122"/>
              </a:rPr>
              <a:t>2021</a:t>
            </a:r>
            <a:r>
              <a:rPr lang="zh-CN" altLang="en-US" sz="3000" b="1" dirty="0" smtClean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3000" b="1" dirty="0" smtClean="0"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3000" b="1" dirty="0" smtClean="0">
                <a:latin typeface="楷体_GB2312" pitchFamily="49" charset="-122"/>
                <a:ea typeface="楷体_GB2312" pitchFamily="49" charset="-122"/>
              </a:rPr>
              <a:t>月</a:t>
            </a:r>
            <a:endParaRPr lang="en-US" altLang="zh-CN" sz="3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2924944"/>
            <a:ext cx="1058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ea typeface="楷体"/>
                <a:cs typeface="楷体"/>
              </a:rPr>
              <a:t>Topic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ea typeface="楷体"/>
                <a:cs typeface="楷体"/>
              </a:rPr>
              <a:t>1.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ea typeface="楷体"/>
                <a:cs typeface="楷体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ea typeface="楷体"/>
                <a:cs typeface="楷体"/>
              </a:rPr>
              <a:t>Pipelined CPU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ea typeface="楷体"/>
                <a:cs typeface="楷体"/>
              </a:rPr>
              <a:t>supporting RISC-V</a:t>
            </a:r>
          </a:p>
          <a:p>
            <a:pPr algn="ctr"/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ea typeface="楷体"/>
                <a:cs typeface="楷体"/>
              </a:rPr>
              <a:t>RV32I Instructions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ea typeface="楷体"/>
              <a:cs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25126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 Demo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093132"/>
              </p:ext>
            </p:extLst>
          </p:nvPr>
        </p:nvGraphicFramePr>
        <p:xfrm>
          <a:off x="2567608" y="1052736"/>
          <a:ext cx="7056437" cy="571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Visio" r:id="rId3" imgW="7675164" imgH="6217920" progId="Visio.Drawing.11">
                  <p:embed/>
                </p:oleObj>
              </mc:Choice>
              <mc:Fallback>
                <p:oleObj name="Visio" r:id="rId3" imgW="7675164" imgH="6217920" progId="Visio.Drawing.11">
                  <p:embed/>
                  <p:pic>
                    <p:nvPicPr>
                      <p:cNvPr id="92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1052736"/>
                        <a:ext cx="7056437" cy="571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6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Data </a:t>
            </a:r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Hazard Causes Stalls</a:t>
            </a:r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984079"/>
              </p:ext>
            </p:extLst>
          </p:nvPr>
        </p:nvGraphicFramePr>
        <p:xfrm>
          <a:off x="1919536" y="1052736"/>
          <a:ext cx="7777163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Visio" r:id="rId3" imgW="8333264" imgH="5977698" progId="Visio.Drawing.11">
                  <p:embed/>
                </p:oleObj>
              </mc:Choice>
              <mc:Fallback>
                <p:oleObj name="Visio" r:id="rId3" imgW="8333264" imgH="5977698" progId="Visio.Drawing.11">
                  <p:embed/>
                  <p:pic>
                    <p:nvPicPr>
                      <p:cNvPr id="10244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1052736"/>
                        <a:ext cx="7777163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 </a:t>
            </a:r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Forward to Avoid the Data hazard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73681"/>
              </p:ext>
            </p:extLst>
          </p:nvPr>
        </p:nvGraphicFramePr>
        <p:xfrm>
          <a:off x="2639442" y="1143794"/>
          <a:ext cx="6769100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Visio" r:id="rId3" imgW="7737863" imgH="6217920" progId="Visio.Drawing.11">
                  <p:embed/>
                </p:oleObj>
              </mc:Choice>
              <mc:Fallback>
                <p:oleObj name="Visio" r:id="rId3" imgW="7737863" imgH="6217920" progId="Visio.Drawing.11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442" y="1143794"/>
                        <a:ext cx="6769100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5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SW After LW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916832"/>
            <a:ext cx="70008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Condition </a:t>
            </a:r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 Which Bypass Unit doesn’t work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599089"/>
              </p:ext>
            </p:extLst>
          </p:nvPr>
        </p:nvGraphicFramePr>
        <p:xfrm>
          <a:off x="1415480" y="1628800"/>
          <a:ext cx="8280400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Visio" r:id="rId3" imgW="7477640" imgH="3523567" progId="Visio.Drawing.11">
                  <p:embed/>
                </p:oleObj>
              </mc:Choice>
              <mc:Fallback>
                <p:oleObj name="Visio" r:id="rId3" imgW="7477640" imgH="3523567" progId="Visio.Drawing.11">
                  <p:embed/>
                  <p:pic>
                    <p:nvPicPr>
                      <p:cNvPr id="143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1628800"/>
                        <a:ext cx="8280400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7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 </a:t>
            </a:r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Stalls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36202"/>
              </p:ext>
            </p:extLst>
          </p:nvPr>
        </p:nvGraphicFramePr>
        <p:xfrm>
          <a:off x="1703512" y="1556792"/>
          <a:ext cx="800258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Visio" r:id="rId3" imgW="8641101" imgH="5265528" progId="Visio.Drawing.11">
                  <p:embed/>
                </p:oleObj>
              </mc:Choice>
              <mc:Fallback>
                <p:oleObj name="Visio" r:id="rId3" imgW="8641101" imgH="5265528" progId="Visio.Drawing.11">
                  <p:embed/>
                  <p:pic>
                    <p:nvPicPr>
                      <p:cNvPr id="163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1556792"/>
                        <a:ext cx="8002587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5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 Demo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6361"/>
              </p:ext>
            </p:extLst>
          </p:nvPr>
        </p:nvGraphicFramePr>
        <p:xfrm>
          <a:off x="1415480" y="1287016"/>
          <a:ext cx="7273552" cy="519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Visio" r:id="rId3" imgW="5260848" imgH="4540910" progId="Visio.Drawing.11">
                  <p:embed/>
                </p:oleObj>
              </mc:Choice>
              <mc:Fallback>
                <p:oleObj name="Visio" r:id="rId3" imgW="5260848" imgH="4540910" progId="Visio.Drawing.11">
                  <p:embed/>
                  <p:pic>
                    <p:nvPicPr>
                      <p:cNvPr id="1026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1287016"/>
                        <a:ext cx="7273552" cy="5194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Execution result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063553" y="1556792"/>
          <a:ext cx="7849691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Visio" r:id="rId3" imgW="12018264" imgH="5720080" progId="Visio.Drawing.11">
                  <p:embed/>
                </p:oleObj>
              </mc:Choice>
              <mc:Fallback>
                <p:oleObj name="Visio" r:id="rId3" imgW="12018264" imgH="5720080" progId="Visio.Drawing.11">
                  <p:embed/>
                  <p:pic>
                    <p:nvPicPr>
                      <p:cNvPr id="307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3" y="1556792"/>
                        <a:ext cx="7849691" cy="414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5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197768"/>
            <a:ext cx="925252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4000" dirty="0">
                <a:solidFill>
                  <a:srgbClr val="19A1FD"/>
                </a:solidFill>
                <a:latin typeface="+mn-lt"/>
                <a:ea typeface="宋体" charset="-122"/>
              </a:rPr>
              <a:t>Methods of resolving Control hazards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412777"/>
            <a:ext cx="9525744" cy="47525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600" dirty="0">
                <a:latin typeface="+mn-lt"/>
                <a:ea typeface="宋体" charset="-122"/>
              </a:rPr>
              <a:t>Freeze or flush the </a:t>
            </a:r>
            <a:r>
              <a:rPr lang="en-US" altLang="zh-CN" sz="3600" dirty="0" smtClean="0">
                <a:latin typeface="+mn-lt"/>
                <a:ea typeface="宋体" charset="-122"/>
              </a:rPr>
              <a:t>pipeline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endParaRPr lang="en-US" altLang="zh-CN" sz="3600" dirty="0">
              <a:latin typeface="+mn-lt"/>
              <a:ea typeface="宋体" charset="-122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600" dirty="0">
                <a:latin typeface="+mn-lt"/>
                <a:ea typeface="宋体" charset="-122"/>
              </a:rPr>
              <a:t>Predict-not-taken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endParaRPr lang="en-US" altLang="zh-CN" sz="3600" dirty="0" smtClean="0">
              <a:latin typeface="+mn-lt"/>
              <a:ea typeface="宋体" charset="-122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600" dirty="0" smtClean="0">
                <a:latin typeface="+mn-lt"/>
                <a:ea typeface="宋体" charset="-122"/>
              </a:rPr>
              <a:t>Predict-taken</a:t>
            </a:r>
            <a:endParaRPr lang="en-US" altLang="zh-CN" sz="3600" dirty="0">
              <a:latin typeface="+mn-lt"/>
              <a:ea typeface="宋体" charset="-122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endParaRPr lang="en-US" altLang="zh-CN" sz="3600" dirty="0" smtClean="0">
              <a:latin typeface="+mn-lt"/>
              <a:ea typeface="宋体" charset="-122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600" dirty="0" smtClean="0">
                <a:latin typeface="+mn-lt"/>
                <a:ea typeface="宋体" charset="-122"/>
              </a:rPr>
              <a:t>Delayed </a:t>
            </a:r>
            <a:r>
              <a:rPr lang="en-US" altLang="zh-CN" sz="3600" dirty="0">
                <a:latin typeface="+mn-lt"/>
                <a:ea typeface="宋体" charset="-122"/>
              </a:rPr>
              <a:t>branch</a:t>
            </a:r>
            <a:endParaRPr lang="zh-CN" altLang="en-US" sz="2400" dirty="0" smtClean="0">
              <a:latin typeface="+mn-lt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0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Freeze method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135560" y="1484785"/>
          <a:ext cx="792227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Visio" r:id="rId3" imgW="10954893" imgH="5543702" progId="Visio.Drawing.11">
                  <p:embed/>
                </p:oleObj>
              </mc:Choice>
              <mc:Fallback>
                <p:oleObj name="Visio" r:id="rId3" imgW="10954893" imgH="5543702" progId="Visio.Drawing.11">
                  <p:embed/>
                  <p:pic>
                    <p:nvPicPr>
                      <p:cNvPr id="409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484785"/>
                        <a:ext cx="7922270" cy="437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4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9A1FD"/>
                </a:solidFill>
                <a:latin typeface="+mn-lt"/>
              </a:rPr>
              <a:t>Outline</a:t>
            </a:r>
            <a:endParaRPr lang="en-US" altLang="zh-CN" b="1" dirty="0">
              <a:solidFill>
                <a:srgbClr val="19A1FD"/>
              </a:solidFill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3392" y="1219201"/>
            <a:ext cx="9587408" cy="4937125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Experiment Purpose</a:t>
            </a:r>
          </a:p>
          <a:p>
            <a:pPr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Experiment Task</a:t>
            </a:r>
          </a:p>
          <a:p>
            <a:pPr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Basic Principle</a:t>
            </a:r>
          </a:p>
          <a:p>
            <a:pPr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Operating Procedures</a:t>
            </a:r>
          </a:p>
          <a:p>
            <a:pPr>
              <a:buFontTx/>
              <a:buChar char="•"/>
            </a:pPr>
            <a:r>
              <a:rPr lang="en-US" altLang="zh-CN" sz="3200" smtClean="0">
                <a:latin typeface="+mn-lt"/>
                <a:ea typeface="宋体" charset="-122"/>
              </a:rPr>
              <a:t>Checkpoints</a:t>
            </a:r>
            <a:endParaRPr lang="en-US" altLang="zh-CN" sz="3200" dirty="0">
              <a:latin typeface="+mn-lt"/>
              <a:ea typeface="宋体" charset="-122"/>
            </a:endParaRPr>
          </a:p>
          <a:p>
            <a:pPr eaLnBrk="1" hangingPunct="1"/>
            <a:endParaRPr lang="en-US" altLang="zh-CN" sz="3200" dirty="0"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5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ea typeface="宋体" charset="-122"/>
              </a:rPr>
              <a:t>Predict-not-taken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135561" y="1510630"/>
          <a:ext cx="7993137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Visio" r:id="rId3" imgW="10972800" imgH="5543788" progId="Visio.Drawing.11">
                  <p:embed/>
                </p:oleObj>
              </mc:Choice>
              <mc:Fallback>
                <p:oleObj name="Visio" r:id="rId3" imgW="10972800" imgH="5543788" progId="Visio.Drawing.11">
                  <p:embed/>
                  <p:pic>
                    <p:nvPicPr>
                      <p:cNvPr id="512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1" y="1510630"/>
                        <a:ext cx="7993137" cy="443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6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Predict-taken method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447800"/>
            <a:ext cx="10729192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60% of branch result is taken</a:t>
            </a:r>
            <a:endParaRPr lang="zh-CN" altLang="en-US" sz="3200" dirty="0">
              <a:latin typeface="+mn-lt"/>
              <a:ea typeface="宋体" charset="-122"/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Bring forward calculation of branch condition from MEM Stage to EX Stage, stall reduce from 3-cycle to 2-cycle.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Then bring forward from EX to ID, stall reduce from 2-cycle  to 1-cycle.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altLang="zh-CN" sz="3200" dirty="0">
                <a:latin typeface="+mn-lt"/>
                <a:ea typeface="宋体" charset="-122"/>
              </a:rPr>
              <a:t>1-cycle stall</a:t>
            </a:r>
            <a:r>
              <a:rPr lang="zh-CN" altLang="en-US" sz="3200" dirty="0">
                <a:latin typeface="+mn-lt"/>
                <a:ea typeface="宋体" charset="-122"/>
              </a:rPr>
              <a:t> </a:t>
            </a:r>
            <a:r>
              <a:rPr lang="en-US" altLang="zh-CN" sz="3200" dirty="0">
                <a:latin typeface="+mn-lt"/>
                <a:ea typeface="宋体" charset="-122"/>
              </a:rPr>
              <a:t>may be used for 1 delay slot</a:t>
            </a:r>
            <a:endParaRPr lang="zh-CN" altLang="en-US" dirty="0" smtClean="0">
              <a:latin typeface="+mn-lt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926631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200" dirty="0">
                <a:solidFill>
                  <a:srgbClr val="19A1FD"/>
                </a:solidFill>
                <a:latin typeface="+mn-lt"/>
                <a:ea typeface="宋体" charset="-122"/>
              </a:rPr>
              <a:t>Stalls of Predict Methods for Control Hazard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zh-CN" altLang="en-US" dirty="0" smtClean="0">
              <a:latin typeface="+mn-lt"/>
              <a:ea typeface="宋体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92555"/>
              </p:ext>
            </p:extLst>
          </p:nvPr>
        </p:nvGraphicFramePr>
        <p:xfrm>
          <a:off x="2135560" y="1988840"/>
          <a:ext cx="7920880" cy="33528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8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Predict Methods 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Status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Original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effectLst/>
                        </a:rPr>
                        <a:t>Datapath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Address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Calculation Forward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Condition Comparison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Forward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Predict-taken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Hit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(Need Branch)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Predict-taken</a:t>
                      </a:r>
                      <a:endParaRPr lang="zh-CN" alt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Miss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</a:rPr>
                        <a:t>(No Branch)</a:t>
                      </a:r>
                      <a:endParaRPr lang="zh-CN" altLang="zh-CN" sz="2000" kern="1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Predict-not-taken</a:t>
                      </a:r>
                      <a:endParaRPr lang="zh-CN" alt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Hit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</a:rPr>
                        <a:t>(No Branch)</a:t>
                      </a:r>
                      <a:endParaRPr lang="zh-CN" altLang="zh-CN" sz="2000" kern="1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go on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go on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go on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Predict-not-taken</a:t>
                      </a:r>
                      <a:endParaRPr lang="zh-CN" alt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Miss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 smtClean="0">
                          <a:effectLst/>
                        </a:rPr>
                        <a:t>(Need Branch)</a:t>
                      </a:r>
                      <a:endParaRPr lang="zh-CN" altLang="zh-CN" sz="2000" kern="100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 stall</a:t>
                      </a:r>
                      <a:endParaRPr lang="zh-CN" sz="20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 stall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5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CPU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supporting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03" y="1268760"/>
            <a:ext cx="8022845" cy="55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CPU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supporting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287016"/>
            <a:ext cx="7854883" cy="5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CPU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supporting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287016"/>
            <a:ext cx="7751183" cy="53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CPU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supporting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245266"/>
            <a:ext cx="7992888" cy="55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Instr. Mem.(1)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88801"/>
              </p:ext>
            </p:extLst>
          </p:nvPr>
        </p:nvGraphicFramePr>
        <p:xfrm>
          <a:off x="2135560" y="1196752"/>
          <a:ext cx="9145017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317">
                  <a:extLst>
                    <a:ext uri="{9D8B030D-6E8A-4147-A177-3AD203B41FA5}">
                      <a16:colId xmlns:a16="http://schemas.microsoft.com/office/drawing/2014/main" val="564672563"/>
                    </a:ext>
                  </a:extLst>
                </a:gridCol>
                <a:gridCol w="1731780">
                  <a:extLst>
                    <a:ext uri="{9D8B030D-6E8A-4147-A177-3AD203B41FA5}">
                      <a16:colId xmlns:a16="http://schemas.microsoft.com/office/drawing/2014/main" val="203767737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3033094524"/>
                    </a:ext>
                  </a:extLst>
                </a:gridCol>
                <a:gridCol w="1215285">
                  <a:extLst>
                    <a:ext uri="{9D8B030D-6E8A-4147-A177-3AD203B41FA5}">
                      <a16:colId xmlns:a16="http://schemas.microsoft.com/office/drawing/2014/main" val="4073406456"/>
                    </a:ext>
                  </a:extLst>
                </a:gridCol>
                <a:gridCol w="2734391">
                  <a:extLst>
                    <a:ext uri="{9D8B030D-6E8A-4147-A177-3AD203B41FA5}">
                      <a16:colId xmlns:a16="http://schemas.microsoft.com/office/drawing/2014/main" val="2878079958"/>
                    </a:ext>
                  </a:extLst>
                </a:gridCol>
                <a:gridCol w="1640634">
                  <a:extLst>
                    <a:ext uri="{9D8B030D-6E8A-4147-A177-3AD203B41FA5}">
                      <a16:colId xmlns:a16="http://schemas.microsoft.com/office/drawing/2014/main" val="84935862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NO.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Instruction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</a:rPr>
                        <a:t>Addr</a:t>
                      </a:r>
                      <a:r>
                        <a:rPr lang="en-US" sz="2200" u="none" strike="noStrike" dirty="0">
                          <a:effectLst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Label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ASM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Comment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5110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dirty="0">
                          <a:effectLst/>
                        </a:rPr>
                        <a:t>0</a:t>
                      </a:r>
                      <a:endParaRPr lang="en-US" altLang="zh-CN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dirty="0">
                          <a:effectLst/>
                        </a:rPr>
                        <a:t>00000013</a:t>
                      </a:r>
                      <a:endParaRPr lang="en-US" altLang="zh-CN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</a:rPr>
                        <a:t>__start: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 err="1">
                          <a:effectLst/>
                        </a:rPr>
                        <a:t>addi</a:t>
                      </a:r>
                      <a:r>
                        <a:rPr lang="en-US" sz="2200" u="none" strike="noStrike" dirty="0">
                          <a:effectLst/>
                        </a:rPr>
                        <a:t> x0, x0, 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 dirty="0">
                          <a:effectLst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1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1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dirty="0">
                          <a:effectLst/>
                        </a:rPr>
                        <a:t>00402103</a:t>
                      </a:r>
                      <a:endParaRPr lang="en-US" altLang="zh-CN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lw x2, 4(x0)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85069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2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dirty="0">
                          <a:effectLst/>
                        </a:rPr>
                        <a:t>00802203</a:t>
                      </a:r>
                      <a:endParaRPr lang="en-US" altLang="zh-CN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lw x4, 8(x0)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 dirty="0">
                          <a:effectLst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0114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3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004100b3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add x1, x2, x4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6072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4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fff08093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addi x1, x1, -1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186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5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00c02283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lw x5, 12(x0)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958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6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01002303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lw x6, 16(x0)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256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7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01402383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lw x7, 20(x0)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 dirty="0">
                          <a:effectLst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444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8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402200b3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sub x1,x4,x2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2048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9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002270b3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and x1,x4,x2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71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10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002260b3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or  x1,x4,x2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70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11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002240b3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xor x1,x4,x2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1966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12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002210b3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sll x1,x4,x2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8687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13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002220b3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slt x1,x4,x2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9338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>
                          <a:effectLst/>
                        </a:rPr>
                        <a:t>14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004120b3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u="none" strike="noStrike" dirty="0">
                          <a:effectLst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</a:rPr>
                        <a:t>slt x1,x2,x4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 dirty="0">
                          <a:effectLst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182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2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Instr. Mem</a:t>
            </a:r>
            <a:r>
              <a:rPr lang="en-US" altLang="zh-CN" sz="4400" dirty="0" smtClean="0">
                <a:solidFill>
                  <a:srgbClr val="19A1FD"/>
                </a:solidFill>
                <a:latin typeface="+mn-lt"/>
                <a:ea typeface="宋体" charset="-122"/>
              </a:rPr>
              <a:t>.(2)</a:t>
            </a:r>
            <a:endParaRPr lang="en-US" altLang="zh-CN" sz="4400" dirty="0">
              <a:solidFill>
                <a:srgbClr val="19A1FD"/>
              </a:solidFill>
              <a:latin typeface="+mn-lt"/>
              <a:ea typeface="宋体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0721"/>
              </p:ext>
            </p:extLst>
          </p:nvPr>
        </p:nvGraphicFramePr>
        <p:xfrm>
          <a:off x="2135560" y="1196752"/>
          <a:ext cx="9145017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317">
                  <a:extLst>
                    <a:ext uri="{9D8B030D-6E8A-4147-A177-3AD203B41FA5}">
                      <a16:colId xmlns:a16="http://schemas.microsoft.com/office/drawing/2014/main" val="564672563"/>
                    </a:ext>
                  </a:extLst>
                </a:gridCol>
                <a:gridCol w="1731780">
                  <a:extLst>
                    <a:ext uri="{9D8B030D-6E8A-4147-A177-3AD203B41FA5}">
                      <a16:colId xmlns:a16="http://schemas.microsoft.com/office/drawing/2014/main" val="203767737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3033094524"/>
                    </a:ext>
                  </a:extLst>
                </a:gridCol>
                <a:gridCol w="1215285">
                  <a:extLst>
                    <a:ext uri="{9D8B030D-6E8A-4147-A177-3AD203B41FA5}">
                      <a16:colId xmlns:a16="http://schemas.microsoft.com/office/drawing/2014/main" val="4073406456"/>
                    </a:ext>
                  </a:extLst>
                </a:gridCol>
                <a:gridCol w="2734391">
                  <a:extLst>
                    <a:ext uri="{9D8B030D-6E8A-4147-A177-3AD203B41FA5}">
                      <a16:colId xmlns:a16="http://schemas.microsoft.com/office/drawing/2014/main" val="2878079958"/>
                    </a:ext>
                  </a:extLst>
                </a:gridCol>
                <a:gridCol w="1640634">
                  <a:extLst>
                    <a:ext uri="{9D8B030D-6E8A-4147-A177-3AD203B41FA5}">
                      <a16:colId xmlns:a16="http://schemas.microsoft.com/office/drawing/2014/main" val="84935862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NO.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Instruction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  <a:latin typeface="+mn-lt"/>
                        </a:rPr>
                        <a:t>Addr</a:t>
                      </a:r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Label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ASM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Comment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5110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002350b3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3C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srl x1, x6, x2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1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402350b3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sra x1, x6, x2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85069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4023d0b3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sra x1, x7, x2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0114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007330b3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sltu x1, x6, x7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6072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0063b0b3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4C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sltu x1, x7, x6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186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00000033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 x0,x0,x0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958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ffd50093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x1,x10,-3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256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00f27093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andi x1,x4,15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444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00f26093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ori  x1,x4,15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2048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00f24093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xori x1,x4,15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71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00f22093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slti x1,x4,15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70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00121093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slli x1,x4,1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1966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00225093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6C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srli x1,x4,2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8687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40c35093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srai x1, x6,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9338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fff33093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sltiu x1, x6, -1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182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Instr. Mem</a:t>
            </a:r>
            <a:r>
              <a:rPr lang="en-US" altLang="zh-CN" sz="4400" dirty="0" smtClean="0">
                <a:solidFill>
                  <a:srgbClr val="19A1FD"/>
                </a:solidFill>
                <a:latin typeface="+mn-lt"/>
                <a:ea typeface="宋体" charset="-122"/>
              </a:rPr>
              <a:t>.(3)</a:t>
            </a:r>
            <a:endParaRPr lang="en-US" altLang="zh-CN" sz="4400" dirty="0">
              <a:solidFill>
                <a:srgbClr val="19A1FD"/>
              </a:solidFill>
              <a:latin typeface="+mn-lt"/>
              <a:ea typeface="宋体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73713"/>
              </p:ext>
            </p:extLst>
          </p:nvPr>
        </p:nvGraphicFramePr>
        <p:xfrm>
          <a:off x="2135560" y="1196752"/>
          <a:ext cx="9145017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317">
                  <a:extLst>
                    <a:ext uri="{9D8B030D-6E8A-4147-A177-3AD203B41FA5}">
                      <a16:colId xmlns:a16="http://schemas.microsoft.com/office/drawing/2014/main" val="564672563"/>
                    </a:ext>
                  </a:extLst>
                </a:gridCol>
                <a:gridCol w="1731780">
                  <a:extLst>
                    <a:ext uri="{9D8B030D-6E8A-4147-A177-3AD203B41FA5}">
                      <a16:colId xmlns:a16="http://schemas.microsoft.com/office/drawing/2014/main" val="203767737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3033094524"/>
                    </a:ext>
                  </a:extLst>
                </a:gridCol>
                <a:gridCol w="1215285">
                  <a:extLst>
                    <a:ext uri="{9D8B030D-6E8A-4147-A177-3AD203B41FA5}">
                      <a16:colId xmlns:a16="http://schemas.microsoft.com/office/drawing/2014/main" val="4073406456"/>
                    </a:ext>
                  </a:extLst>
                </a:gridCol>
                <a:gridCol w="2734391">
                  <a:extLst>
                    <a:ext uri="{9D8B030D-6E8A-4147-A177-3AD203B41FA5}">
                      <a16:colId xmlns:a16="http://schemas.microsoft.com/office/drawing/2014/main" val="2878079958"/>
                    </a:ext>
                  </a:extLst>
                </a:gridCol>
                <a:gridCol w="1640634">
                  <a:extLst>
                    <a:ext uri="{9D8B030D-6E8A-4147-A177-3AD203B41FA5}">
                      <a16:colId xmlns:a16="http://schemas.microsoft.com/office/drawing/2014/main" val="84935862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NO.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Instruction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  <a:latin typeface="+mn-lt"/>
                        </a:rPr>
                        <a:t>Addr</a:t>
                      </a:r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Label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ASM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Comment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5110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fff3b093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beq  x4,x5,label0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1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00520863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beq  x4,x4,label0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85069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00420663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0114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6072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label0: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bne  x4,x4,label1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186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00421863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bne  x4,x5,label1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958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00521663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256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444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label1: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blt  x5,x4,label2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2048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0042c863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blt  x4,x5,label2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71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00524663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70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1966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label2: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bltu x6,x7,label3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8687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00736863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bltu x7,x6,label3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9338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0063e663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182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5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Experiment Purpose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484784"/>
            <a:ext cx="11233248" cy="517525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Char char="•"/>
            </a:pPr>
            <a:r>
              <a:rPr lang="en-US" altLang="zh-CN" sz="2800" dirty="0">
                <a:latin typeface="+mn-lt"/>
                <a:ea typeface="宋体" pitchFamily="2" charset="-122"/>
              </a:rPr>
              <a:t>Understand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RISC-V RV32I instructions</a:t>
            </a:r>
            <a:endParaRPr lang="en-US" altLang="zh-CN" sz="2800" dirty="0">
              <a:solidFill>
                <a:srgbClr val="FF0000"/>
              </a:solidFill>
              <a:latin typeface="+mn-lt"/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en-US" altLang="zh-CN" sz="2800" dirty="0">
                <a:latin typeface="+mn-lt"/>
                <a:ea typeface="宋体" pitchFamily="2" charset="-122"/>
              </a:rPr>
              <a:t>Master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the design methods of pipelined CPU </a:t>
            </a:r>
            <a:r>
              <a:rPr lang="en-US" altLang="zh-CN" sz="2800" dirty="0">
                <a:latin typeface="+mn-lt"/>
                <a:ea typeface="宋体" pitchFamily="2" charset="-122"/>
              </a:rPr>
              <a:t>executing RV32I </a:t>
            </a:r>
            <a:r>
              <a:rPr lang="en-US" altLang="zh-CN" sz="2800" dirty="0" smtClean="0">
                <a:latin typeface="+mn-lt"/>
                <a:ea typeface="宋体" pitchFamily="2" charset="-122"/>
              </a:rPr>
              <a:t>instructions</a:t>
            </a:r>
            <a:endParaRPr lang="en-US" altLang="zh-CN" sz="2800" dirty="0">
              <a:latin typeface="+mn-lt"/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en-US" altLang="zh-CN" sz="2800" dirty="0" smtClean="0">
                <a:latin typeface="+mn-lt"/>
                <a:ea typeface="宋体" pitchFamily="2" charset="-122"/>
              </a:rPr>
              <a:t>Master </a:t>
            </a:r>
            <a:r>
              <a:rPr lang="en-US" altLang="zh-CN" sz="2800" dirty="0">
                <a:latin typeface="+mn-lt"/>
                <a:ea typeface="宋体" pitchFamily="2" charset="-122"/>
              </a:rPr>
              <a:t>the method of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Pipeline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Forwarding Detection </a:t>
            </a:r>
            <a:r>
              <a:rPr lang="en-US" altLang="zh-CN" sz="2800" dirty="0">
                <a:latin typeface="+mn-lt"/>
                <a:ea typeface="宋体" pitchFamily="2" charset="-122"/>
              </a:rPr>
              <a:t>and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bypass unit </a:t>
            </a:r>
            <a:r>
              <a:rPr lang="en-US" altLang="zh-CN" sz="2800" dirty="0" smtClean="0">
                <a:latin typeface="+mn-lt"/>
                <a:ea typeface="宋体" pitchFamily="2" charset="-122"/>
              </a:rPr>
              <a:t>design</a:t>
            </a:r>
            <a:endParaRPr lang="en-US" altLang="zh-CN" sz="2800" dirty="0">
              <a:latin typeface="+mn-lt"/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en-US" altLang="zh-CN" sz="2800" dirty="0">
                <a:latin typeface="+mn-lt"/>
                <a:ea typeface="宋体" pitchFamily="2" charset="-122"/>
              </a:rPr>
              <a:t>Master the methods of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1-cycle stall </a:t>
            </a:r>
            <a:r>
              <a:rPr lang="en-US" altLang="zh-CN" sz="2800" dirty="0">
                <a:latin typeface="+mn-lt"/>
                <a:ea typeface="宋体" pitchFamily="2" charset="-122"/>
              </a:rPr>
              <a:t>of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Predict-not-taken</a:t>
            </a:r>
            <a:r>
              <a:rPr lang="en-US" altLang="zh-CN" sz="2800" dirty="0">
                <a:latin typeface="+mn-lt"/>
                <a:ea typeface="宋体" pitchFamily="2" charset="-122"/>
              </a:rPr>
              <a:t> </a:t>
            </a:r>
            <a:r>
              <a:rPr lang="en-US" altLang="zh-CN" sz="2800" dirty="0" smtClean="0">
                <a:latin typeface="+mn-lt"/>
                <a:ea typeface="宋体" pitchFamily="2" charset="-122"/>
              </a:rPr>
              <a:t>branch design</a:t>
            </a:r>
            <a:endParaRPr lang="en-US" altLang="zh-CN" sz="2800" dirty="0">
              <a:latin typeface="+mn-lt"/>
              <a:ea typeface="宋体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sz="2800" dirty="0" smtClean="0">
                <a:latin typeface="+mn-lt"/>
                <a:ea typeface="宋体" pitchFamily="2" charset="-122"/>
              </a:rPr>
              <a:t>master </a:t>
            </a:r>
            <a:r>
              <a:rPr lang="en-US" altLang="zh-CN" sz="2800" dirty="0">
                <a:latin typeface="+mn-lt"/>
                <a:ea typeface="宋体" pitchFamily="2" charset="-122"/>
              </a:rPr>
              <a:t>methods of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program verification of Pipelined CPU </a:t>
            </a:r>
            <a:r>
              <a:rPr lang="en-US" altLang="zh-CN" sz="2800" dirty="0">
                <a:latin typeface="+mn-lt"/>
                <a:ea typeface="宋体" pitchFamily="2" charset="-122"/>
              </a:rPr>
              <a:t>executing </a:t>
            </a:r>
            <a:r>
              <a:rPr lang="en-US" altLang="zh-CN" sz="2800" dirty="0" smtClean="0">
                <a:latin typeface="+mn-lt"/>
                <a:ea typeface="宋体" pitchFamily="2" charset="-122"/>
              </a:rPr>
              <a:t>RV32I </a:t>
            </a:r>
            <a:r>
              <a:rPr lang="en-US" altLang="zh-CN" sz="2800" dirty="0">
                <a:latin typeface="+mn-lt"/>
                <a:ea typeface="宋体" pitchFamily="2" charset="-122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5100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Instr. Mem</a:t>
            </a:r>
            <a:r>
              <a:rPr lang="en-US" altLang="zh-CN" sz="4400" dirty="0" smtClean="0">
                <a:solidFill>
                  <a:srgbClr val="19A1FD"/>
                </a:solidFill>
                <a:latin typeface="+mn-lt"/>
                <a:ea typeface="宋体" charset="-122"/>
              </a:rPr>
              <a:t>.(4)</a:t>
            </a:r>
            <a:endParaRPr lang="en-US" altLang="zh-CN" sz="4400" dirty="0">
              <a:solidFill>
                <a:srgbClr val="19A1FD"/>
              </a:solidFill>
              <a:latin typeface="+mn-lt"/>
              <a:ea typeface="宋体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33156"/>
              </p:ext>
            </p:extLst>
          </p:nvPr>
        </p:nvGraphicFramePr>
        <p:xfrm>
          <a:off x="2135560" y="1196752"/>
          <a:ext cx="9145017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317">
                  <a:extLst>
                    <a:ext uri="{9D8B030D-6E8A-4147-A177-3AD203B41FA5}">
                      <a16:colId xmlns:a16="http://schemas.microsoft.com/office/drawing/2014/main" val="564672563"/>
                    </a:ext>
                  </a:extLst>
                </a:gridCol>
                <a:gridCol w="1731780">
                  <a:extLst>
                    <a:ext uri="{9D8B030D-6E8A-4147-A177-3AD203B41FA5}">
                      <a16:colId xmlns:a16="http://schemas.microsoft.com/office/drawing/2014/main" val="203767737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3033094524"/>
                    </a:ext>
                  </a:extLst>
                </a:gridCol>
                <a:gridCol w="1215285">
                  <a:extLst>
                    <a:ext uri="{9D8B030D-6E8A-4147-A177-3AD203B41FA5}">
                      <a16:colId xmlns:a16="http://schemas.microsoft.com/office/drawing/2014/main" val="4073406456"/>
                    </a:ext>
                  </a:extLst>
                </a:gridCol>
                <a:gridCol w="2734391">
                  <a:extLst>
                    <a:ext uri="{9D8B030D-6E8A-4147-A177-3AD203B41FA5}">
                      <a16:colId xmlns:a16="http://schemas.microsoft.com/office/drawing/2014/main" val="2878079958"/>
                    </a:ext>
                  </a:extLst>
                </a:gridCol>
                <a:gridCol w="1640634">
                  <a:extLst>
                    <a:ext uri="{9D8B030D-6E8A-4147-A177-3AD203B41FA5}">
                      <a16:colId xmlns:a16="http://schemas.microsoft.com/office/drawing/2014/main" val="84935862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NO.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Instruction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  <a:latin typeface="+mn-lt"/>
                        </a:rPr>
                        <a:t>Addr</a:t>
                      </a:r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Label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ASM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Comment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5110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1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label3: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bge x4,x5,label4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85069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00525863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bge x5,x4,label4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0114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0042d663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6072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186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label4: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bgeu x7,x6,label5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958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0063f863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bgeu x6,x7,label5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256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00737663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444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2048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label5: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bge  x4,x4,label6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71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00425663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70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1966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label6: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lui  x1,4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8687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000040b7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jal  x1,12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9338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00c000ef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182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8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Instr. Mem</a:t>
            </a:r>
            <a:r>
              <a:rPr lang="en-US" altLang="zh-CN" sz="4400" dirty="0" smtClean="0">
                <a:solidFill>
                  <a:srgbClr val="19A1FD"/>
                </a:solidFill>
                <a:latin typeface="+mn-lt"/>
                <a:ea typeface="宋体" charset="-122"/>
              </a:rPr>
              <a:t>.(5)</a:t>
            </a:r>
            <a:endParaRPr lang="en-US" altLang="zh-CN" sz="4400" dirty="0">
              <a:solidFill>
                <a:srgbClr val="19A1FD"/>
              </a:solidFill>
              <a:latin typeface="+mn-lt"/>
              <a:ea typeface="宋体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56630"/>
              </p:ext>
            </p:extLst>
          </p:nvPr>
        </p:nvGraphicFramePr>
        <p:xfrm>
          <a:off x="2135560" y="1196752"/>
          <a:ext cx="9145017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317">
                  <a:extLst>
                    <a:ext uri="{9D8B030D-6E8A-4147-A177-3AD203B41FA5}">
                      <a16:colId xmlns:a16="http://schemas.microsoft.com/office/drawing/2014/main" val="564672563"/>
                    </a:ext>
                  </a:extLst>
                </a:gridCol>
                <a:gridCol w="1731780">
                  <a:extLst>
                    <a:ext uri="{9D8B030D-6E8A-4147-A177-3AD203B41FA5}">
                      <a16:colId xmlns:a16="http://schemas.microsoft.com/office/drawing/2014/main" val="203767737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3033094524"/>
                    </a:ext>
                  </a:extLst>
                </a:gridCol>
                <a:gridCol w="1215285">
                  <a:extLst>
                    <a:ext uri="{9D8B030D-6E8A-4147-A177-3AD203B41FA5}">
                      <a16:colId xmlns:a16="http://schemas.microsoft.com/office/drawing/2014/main" val="4073406456"/>
                    </a:ext>
                  </a:extLst>
                </a:gridCol>
                <a:gridCol w="2734391">
                  <a:extLst>
                    <a:ext uri="{9D8B030D-6E8A-4147-A177-3AD203B41FA5}">
                      <a16:colId xmlns:a16="http://schemas.microsoft.com/office/drawing/2014/main" val="2878079958"/>
                    </a:ext>
                  </a:extLst>
                </a:gridCol>
                <a:gridCol w="1640634">
                  <a:extLst>
                    <a:ext uri="{9D8B030D-6E8A-4147-A177-3AD203B41FA5}">
                      <a16:colId xmlns:a16="http://schemas.microsoft.com/office/drawing/2014/main" val="84935862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NO.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Instruction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  <a:latin typeface="+mn-lt"/>
                        </a:rPr>
                        <a:t>Addr</a:t>
                      </a:r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Label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ASM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Comment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5110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addi x0,x0,0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1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lw   x8, 24(x0)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85069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01802403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sw   x8, 28(x0)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0114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00802e23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lw   x1, 28(x0)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6072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01c02083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sh   x8, 32(x0)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186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02801023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lw   x1, 32(x0)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958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02002083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sb   x8, 36(x0)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256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02800223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lw   x1, 36(x0)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444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02402083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lh   x1, 26(x0)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2048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01a01083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lhu  x1, 26(x0)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71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01a05083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lb   x1, 27(x0)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70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01b00083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lbu  x1, 27(x0)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1966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01b04083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auipc x1, 0xffff0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8687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ffff0097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jalr x1,0(x0)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9338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000000e7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182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1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Data Mem.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08382"/>
              </p:ext>
            </p:extLst>
          </p:nvPr>
        </p:nvGraphicFramePr>
        <p:xfrm>
          <a:off x="1127448" y="1268760"/>
          <a:ext cx="4968553" cy="531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508">
                  <a:extLst>
                    <a:ext uri="{9D8B030D-6E8A-4147-A177-3AD203B41FA5}">
                      <a16:colId xmlns:a16="http://schemas.microsoft.com/office/drawing/2014/main" val="56467256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3767737"/>
                    </a:ext>
                  </a:extLst>
                </a:gridCol>
                <a:gridCol w="958844">
                  <a:extLst>
                    <a:ext uri="{9D8B030D-6E8A-4147-A177-3AD203B41FA5}">
                      <a16:colId xmlns:a16="http://schemas.microsoft.com/office/drawing/2014/main" val="3033094524"/>
                    </a:ext>
                  </a:extLst>
                </a:gridCol>
                <a:gridCol w="1569017">
                  <a:extLst>
                    <a:ext uri="{9D8B030D-6E8A-4147-A177-3AD203B41FA5}">
                      <a16:colId xmlns:a16="http://schemas.microsoft.com/office/drawing/2014/main" val="84935862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NO.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Addr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Comment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5110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000080BF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1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85069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00000010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0114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6072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FFFF0000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186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0FFF0000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958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FF000F0F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256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F0F0F0F0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444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2048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71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70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1966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8687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9338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18264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523088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04477"/>
              </p:ext>
            </p:extLst>
          </p:nvPr>
        </p:nvGraphicFramePr>
        <p:xfrm>
          <a:off x="6373267" y="1274452"/>
          <a:ext cx="5195341" cy="531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317">
                  <a:extLst>
                    <a:ext uri="{9D8B030D-6E8A-4147-A177-3AD203B41FA5}">
                      <a16:colId xmlns:a16="http://schemas.microsoft.com/office/drawing/2014/main" val="564672563"/>
                    </a:ext>
                  </a:extLst>
                </a:gridCol>
                <a:gridCol w="1731780">
                  <a:extLst>
                    <a:ext uri="{9D8B030D-6E8A-4147-A177-3AD203B41FA5}">
                      <a16:colId xmlns:a16="http://schemas.microsoft.com/office/drawing/2014/main" val="203767737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3033094524"/>
                    </a:ext>
                  </a:extLst>
                </a:gridCol>
                <a:gridCol w="1640634">
                  <a:extLst>
                    <a:ext uri="{9D8B030D-6E8A-4147-A177-3AD203B41FA5}">
                      <a16:colId xmlns:a16="http://schemas.microsoft.com/office/drawing/2014/main" val="84935862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NO.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Instruction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Addr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Comment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5110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1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85069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0114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96072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A3000000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43186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27000000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5958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79000000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2569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15100000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444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2048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71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70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1966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88687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9338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alt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18264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effectLst/>
                        </a:rPr>
                        <a:t>00000000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7C</a:t>
                      </a:r>
                      <a:endParaRPr lang="en-US" alt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568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 smtClean="0">
                <a:solidFill>
                  <a:srgbClr val="19A1FD"/>
                </a:solidFill>
                <a:latin typeface="+mn-lt"/>
                <a:ea typeface="宋体" charset="-122"/>
              </a:rPr>
              <a:t>Test Bench </a:t>
            </a:r>
            <a:endParaRPr lang="en-US" altLang="zh-CN" sz="4400" dirty="0">
              <a:solidFill>
                <a:srgbClr val="19A1FD"/>
              </a:solidFill>
              <a:latin typeface="+mn-lt"/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0280" y="134076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/>
              <a:t> RV32core core(</a:t>
            </a:r>
          </a:p>
          <a:p>
            <a:r>
              <a:rPr lang="zh-CN" altLang="en-US" sz="2000" dirty="0"/>
              <a:t>        .debug_en(1'b0),</a:t>
            </a:r>
          </a:p>
          <a:p>
            <a:r>
              <a:rPr lang="zh-CN" altLang="en-US" sz="2000" dirty="0"/>
              <a:t>        .debug_step(1'b0),</a:t>
            </a:r>
          </a:p>
          <a:p>
            <a:r>
              <a:rPr lang="zh-CN" altLang="en-US" sz="2000" dirty="0"/>
              <a:t>        .debug_addr(7'b0),</a:t>
            </a:r>
          </a:p>
          <a:p>
            <a:r>
              <a:rPr lang="zh-CN" altLang="en-US" sz="2000" dirty="0"/>
              <a:t>        .debug_data(),</a:t>
            </a:r>
          </a:p>
          <a:p>
            <a:r>
              <a:rPr lang="zh-CN" altLang="en-US" sz="2000" dirty="0"/>
              <a:t>        .clk(clk),</a:t>
            </a:r>
          </a:p>
          <a:p>
            <a:r>
              <a:rPr lang="zh-CN" altLang="en-US" sz="2000" dirty="0"/>
              <a:t>        .rst(rst),</a:t>
            </a:r>
          </a:p>
          <a:p>
            <a:r>
              <a:rPr lang="zh-CN" altLang="en-US" sz="2000" dirty="0"/>
              <a:t>        .interrupter(1'b0)</a:t>
            </a:r>
          </a:p>
          <a:p>
            <a:r>
              <a:rPr lang="zh-CN" altLang="en-US" sz="2000" dirty="0"/>
              <a:t>    );</a:t>
            </a:r>
          </a:p>
          <a:p>
            <a:endParaRPr lang="zh-CN" altLang="en-US" sz="2000" dirty="0"/>
          </a:p>
          <a:p>
            <a:r>
              <a:rPr lang="zh-CN" altLang="en-US" sz="2000" dirty="0"/>
              <a:t>    initial begin</a:t>
            </a:r>
          </a:p>
          <a:p>
            <a:r>
              <a:rPr lang="zh-CN" altLang="en-US" sz="2000" dirty="0"/>
              <a:t>        clk = 0;</a:t>
            </a:r>
          </a:p>
          <a:p>
            <a:r>
              <a:rPr lang="zh-CN" altLang="en-US" sz="2000" dirty="0"/>
              <a:t>        rst = 1;</a:t>
            </a:r>
          </a:p>
          <a:p>
            <a:r>
              <a:rPr lang="zh-CN" altLang="en-US" sz="2000" dirty="0"/>
              <a:t>        #2 rst = 0;</a:t>
            </a:r>
          </a:p>
          <a:p>
            <a:r>
              <a:rPr lang="zh-CN" altLang="en-US" sz="2000" dirty="0"/>
              <a:t>    end</a:t>
            </a:r>
          </a:p>
          <a:p>
            <a:r>
              <a:rPr lang="zh-CN" altLang="en-US" sz="2000" dirty="0"/>
              <a:t>    always #1 clk = ~clk;</a:t>
            </a:r>
          </a:p>
        </p:txBody>
      </p:sp>
    </p:spTree>
    <p:extLst>
      <p:ext uri="{BB962C8B-B14F-4D97-AF65-F5344CB8AC3E}">
        <p14:creationId xmlns:p14="http://schemas.microsoft.com/office/powerpoint/2010/main" val="10667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Simulation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68760"/>
            <a:ext cx="10945216" cy="55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Simulation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8" y="1333040"/>
            <a:ext cx="10917842" cy="54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Simulation (3)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5" y="1287016"/>
            <a:ext cx="11104421" cy="5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Simulation (4)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71384"/>
            <a:ext cx="11089232" cy="54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Simulation (5)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87016"/>
            <a:ext cx="11161240" cy="54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Simulation (6)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1" y="1287016"/>
            <a:ext cx="11216063" cy="5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Experiment Task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72"/>
              </a:spcBef>
              <a:buFontTx/>
              <a:buChar char="•"/>
            </a:pPr>
            <a:r>
              <a:rPr lang="en-US" altLang="zh-CN" sz="3200" dirty="0">
                <a:latin typeface="+mn-lt"/>
                <a:ea typeface="宋体" pitchFamily="2" charset="-122"/>
              </a:rPr>
              <a:t>Design of Pipelined CPU executing </a:t>
            </a:r>
            <a:r>
              <a:rPr lang="en-US" altLang="zh-CN" sz="3200" dirty="0" smtClean="0">
                <a:latin typeface="+mn-lt"/>
                <a:ea typeface="宋体" pitchFamily="2" charset="-122"/>
              </a:rPr>
              <a:t>RV32I </a:t>
            </a:r>
            <a:r>
              <a:rPr lang="en-US" altLang="zh-CN" sz="3200" dirty="0">
                <a:latin typeface="+mn-lt"/>
                <a:ea typeface="宋体" pitchFamily="2" charset="-122"/>
              </a:rPr>
              <a:t>instructions.</a:t>
            </a:r>
          </a:p>
          <a:p>
            <a:pPr lvl="1">
              <a:spcBef>
                <a:spcPts val="672"/>
              </a:spcBef>
              <a:buFontTx/>
              <a:buChar char="–"/>
            </a:pPr>
            <a:r>
              <a:rPr lang="en-US" altLang="zh-CN" sz="2800" dirty="0">
                <a:latin typeface="+mn-lt"/>
                <a:ea typeface="宋体" pitchFamily="2" charset="-122"/>
              </a:rPr>
              <a:t>Design </a:t>
            </a:r>
            <a:r>
              <a:rPr lang="en-US" altLang="zh-CN" sz="2800" dirty="0" err="1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datapath</a:t>
            </a:r>
            <a:endParaRPr lang="en-US" altLang="zh-CN" sz="2800" dirty="0" smtClean="0">
              <a:solidFill>
                <a:srgbClr val="FF0000"/>
              </a:solidFill>
              <a:latin typeface="+mn-lt"/>
              <a:ea typeface="宋体" pitchFamily="2" charset="-122"/>
            </a:endParaRPr>
          </a:p>
          <a:p>
            <a:pPr lvl="1">
              <a:spcBef>
                <a:spcPts val="672"/>
              </a:spcBef>
              <a:buFontTx/>
              <a:buChar char="–"/>
            </a:pPr>
            <a:r>
              <a:rPr lang="en-US" altLang="zh-CN" sz="2800" dirty="0" smtClean="0">
                <a:latin typeface="+mn-lt"/>
                <a:ea typeface="宋体" pitchFamily="2" charset="-122"/>
              </a:rPr>
              <a:t>Design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 Bypass Unit</a:t>
            </a:r>
          </a:p>
          <a:p>
            <a:pPr lvl="1">
              <a:spcBef>
                <a:spcPts val="672"/>
              </a:spcBef>
              <a:buFontTx/>
              <a:buChar char="–"/>
            </a:pPr>
            <a:r>
              <a:rPr lang="en-US" altLang="zh-CN" sz="2800" dirty="0" smtClean="0">
                <a:latin typeface="+mn-lt"/>
                <a:ea typeface="宋体" pitchFamily="2" charset="-122"/>
              </a:rPr>
              <a:t>Design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CPU Controller</a:t>
            </a:r>
            <a:endParaRPr lang="en-US" altLang="zh-CN" sz="2800" dirty="0">
              <a:latin typeface="+mn-lt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672"/>
              </a:spcBef>
              <a:buFontTx/>
              <a:buChar char="•"/>
            </a:pPr>
            <a:endParaRPr lang="en-US" altLang="zh-CN" sz="3200" dirty="0" smtClean="0">
              <a:solidFill>
                <a:srgbClr val="FF0000"/>
              </a:solidFill>
              <a:latin typeface="+mn-lt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672"/>
              </a:spcBef>
              <a:buFontTx/>
              <a:buChar char="•"/>
            </a:pPr>
            <a:r>
              <a:rPr lang="en-US" altLang="zh-CN" sz="3200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Verify 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the Pipelined CPU with program</a:t>
            </a:r>
            <a:r>
              <a:rPr lang="en-US" altLang="zh-CN" sz="3200" dirty="0">
                <a:latin typeface="+mn-lt"/>
                <a:ea typeface="宋体" pitchFamily="2" charset="-122"/>
              </a:rPr>
              <a:t> and observe the execution of program</a:t>
            </a:r>
          </a:p>
        </p:txBody>
      </p:sp>
    </p:spTree>
    <p:extLst>
      <p:ext uri="{BB962C8B-B14F-4D97-AF65-F5344CB8AC3E}">
        <p14:creationId xmlns:p14="http://schemas.microsoft.com/office/powerpoint/2010/main" val="42026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Simulation (7)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68760"/>
            <a:ext cx="11161240" cy="54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dirty="0">
                <a:solidFill>
                  <a:srgbClr val="19A1FD"/>
                </a:solidFill>
                <a:latin typeface="+mn-lt"/>
                <a:ea typeface="宋体" charset="-122"/>
              </a:rPr>
              <a:t>Checkpoints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412776"/>
            <a:ext cx="10945216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2800" dirty="0">
                <a:solidFill>
                  <a:srgbClr val="19A1FD"/>
                </a:solidFill>
                <a:latin typeface="+mn-lt"/>
                <a:ea typeface="宋体" charset="-122"/>
              </a:rPr>
              <a:t>CP 1:  </a:t>
            </a:r>
          </a:p>
          <a:p>
            <a:pPr marL="457200" lvl="1" indent="0">
              <a:buNone/>
            </a:pPr>
            <a:r>
              <a:rPr lang="en-US" altLang="zh-CN" sz="3200" dirty="0">
                <a:latin typeface="+mn-lt"/>
                <a:ea typeface="宋体" charset="-122"/>
              </a:rPr>
              <a:t>Waveform Simulation of the Pipelined CPU with the verification </a:t>
            </a:r>
            <a:r>
              <a:rPr lang="en-US" altLang="zh-CN" sz="3200" dirty="0" smtClean="0">
                <a:latin typeface="+mn-lt"/>
                <a:ea typeface="宋体" charset="-122"/>
              </a:rPr>
              <a:t>program</a:t>
            </a:r>
          </a:p>
          <a:p>
            <a:pPr marL="457200" lvl="1" indent="0">
              <a:buNone/>
            </a:pPr>
            <a:endParaRPr lang="en-US" altLang="zh-CN" sz="3200" dirty="0">
              <a:latin typeface="+mn-lt"/>
              <a:ea typeface="宋体" charset="-122"/>
            </a:endParaRP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2800" dirty="0">
                <a:solidFill>
                  <a:srgbClr val="19A1FD"/>
                </a:solidFill>
                <a:latin typeface="+mn-lt"/>
                <a:ea typeface="宋体" charset="-122"/>
              </a:rPr>
              <a:t>CP 2: </a:t>
            </a:r>
          </a:p>
          <a:p>
            <a:pPr marL="457200" lvl="1" indent="0">
              <a:buNone/>
            </a:pPr>
            <a:r>
              <a:rPr lang="en-US" altLang="zh-CN" sz="3200" dirty="0">
                <a:latin typeface="+mn-lt"/>
                <a:ea typeface="宋体" charset="-122"/>
              </a:rPr>
              <a:t>FPGA Implementation of the Pipelined CPU with the verification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24523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43673" y="2431048"/>
            <a:ext cx="5832647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115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endParaRPr lang="zh-CN" altLang="en-US" sz="115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9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CPU supporting execution of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66118"/>
            <a:ext cx="11521280" cy="3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CPU supporting execution of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" y="1484784"/>
            <a:ext cx="117275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CPU supporting execution of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84784"/>
            <a:ext cx="1172653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CPU supporting execution of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484784"/>
            <a:ext cx="11521280" cy="42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801200" cy="95436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Pipelined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CPU supporting execution of </a:t>
            </a:r>
            <a:r>
              <a:rPr lang="en-US" altLang="zh-CN" sz="3400" dirty="0" smtClean="0">
                <a:solidFill>
                  <a:srgbClr val="19A1FD"/>
                </a:solidFill>
                <a:latin typeface="+mn-lt"/>
                <a:ea typeface="宋体" pitchFamily="2" charset="-122"/>
              </a:rPr>
              <a:t>RV32I </a:t>
            </a:r>
            <a:r>
              <a:rPr lang="en-US" altLang="zh-CN" sz="3400" dirty="0">
                <a:solidFill>
                  <a:srgbClr val="19A1FD"/>
                </a:solidFill>
                <a:latin typeface="+mn-lt"/>
                <a:ea typeface="宋体" pitchFamily="2" charset="-122"/>
              </a:rPr>
              <a:t>instructions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9" y="1484784"/>
            <a:ext cx="117275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实验室PPT模版2013 beta1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1244</Words>
  <Application>Microsoft Office PowerPoint</Application>
  <PresentationFormat>Widescreen</PresentationFormat>
  <Paragraphs>738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等线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自定义设计方案</vt:lpstr>
      <vt:lpstr>实验室PPT模版2013 beta1</vt:lpstr>
      <vt:lpstr>1_自定义设计方案</vt:lpstr>
      <vt:lpstr>Visio</vt:lpstr>
      <vt:lpstr>Computer Architecture Experiment</vt:lpstr>
      <vt:lpstr>Outline</vt:lpstr>
      <vt:lpstr>Experiment Purpose</vt:lpstr>
      <vt:lpstr>Experiment Task</vt:lpstr>
      <vt:lpstr>Pipelined CPU supporting execution of RV32I instructions</vt:lpstr>
      <vt:lpstr>Pipelined CPU supporting execution of RV32I instructions</vt:lpstr>
      <vt:lpstr>Pipelined CPU supporting execution of RV32I instructions</vt:lpstr>
      <vt:lpstr>Pipelined CPU supporting execution of RV32I instructions</vt:lpstr>
      <vt:lpstr>Pipelined CPU supporting execution of RV32I instructions</vt:lpstr>
      <vt:lpstr>Instruction Demo</vt:lpstr>
      <vt:lpstr>Data Hazard Causes Stalls</vt:lpstr>
      <vt:lpstr>Pipeline Forward to Avoid the Data hazard</vt:lpstr>
      <vt:lpstr>SW After LW</vt:lpstr>
      <vt:lpstr>Condition in Which Bypass Unit doesn’t work</vt:lpstr>
      <vt:lpstr>Pipeline Stalls</vt:lpstr>
      <vt:lpstr>Instruction Demo</vt:lpstr>
      <vt:lpstr>Execution result</vt:lpstr>
      <vt:lpstr>Methods of resolving Control hazards</vt:lpstr>
      <vt:lpstr>Freeze method</vt:lpstr>
      <vt:lpstr>Predict-not-taken</vt:lpstr>
      <vt:lpstr>Predict-taken method</vt:lpstr>
      <vt:lpstr>Stalls of Predict Methods for Control Hazard</vt:lpstr>
      <vt:lpstr>Pipelined CPU supporting RV32I instructions</vt:lpstr>
      <vt:lpstr>Pipelined CPU supporting RV32I instructions</vt:lpstr>
      <vt:lpstr>Pipelined CPU supporting RV32I instructions</vt:lpstr>
      <vt:lpstr>Pipelined CPU supporting RV32I instructions</vt:lpstr>
      <vt:lpstr>Instr. Mem.(1)</vt:lpstr>
      <vt:lpstr>Instr. Mem.(2)</vt:lpstr>
      <vt:lpstr>Instr. Mem.(3)</vt:lpstr>
      <vt:lpstr>Instr. Mem.(4)</vt:lpstr>
      <vt:lpstr>Instr. Mem.(5)</vt:lpstr>
      <vt:lpstr>Data Mem. </vt:lpstr>
      <vt:lpstr>Test Bench </vt:lpstr>
      <vt:lpstr>Simulation (1)</vt:lpstr>
      <vt:lpstr>Simulation (2)</vt:lpstr>
      <vt:lpstr>Simulation (3)</vt:lpstr>
      <vt:lpstr>Simulation (4)</vt:lpstr>
      <vt:lpstr>Simulation (5)</vt:lpstr>
      <vt:lpstr>Simulation (6)</vt:lpstr>
      <vt:lpstr>Simulation (7)</vt:lpstr>
      <vt:lpstr>Checkpoints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xu3stones</dc:creator>
  <cp:lastModifiedBy>Zonghui Wang</cp:lastModifiedBy>
  <cp:revision>182</cp:revision>
  <dcterms:created xsi:type="dcterms:W3CDTF">2011-08-03T07:44:17Z</dcterms:created>
  <dcterms:modified xsi:type="dcterms:W3CDTF">2021-09-11T07:13:53Z</dcterms:modified>
</cp:coreProperties>
</file>