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6"/>
  </p:notesMasterIdLst>
  <p:sldIdLst>
    <p:sldId id="432" r:id="rId2"/>
    <p:sldId id="365" r:id="rId3"/>
    <p:sldId id="424" r:id="rId4"/>
    <p:sldId id="419" r:id="rId5"/>
    <p:sldId id="403" r:id="rId6"/>
    <p:sldId id="406" r:id="rId7"/>
    <p:sldId id="407" r:id="rId8"/>
    <p:sldId id="408" r:id="rId9"/>
    <p:sldId id="418" r:id="rId10"/>
    <p:sldId id="404" r:id="rId11"/>
    <p:sldId id="409" r:id="rId12"/>
    <p:sldId id="334" r:id="rId13"/>
    <p:sldId id="420" r:id="rId14"/>
    <p:sldId id="336" r:id="rId15"/>
    <p:sldId id="337" r:id="rId16"/>
    <p:sldId id="339" r:id="rId17"/>
    <p:sldId id="434" r:id="rId18"/>
    <p:sldId id="421" r:id="rId19"/>
    <p:sldId id="340" r:id="rId20"/>
    <p:sldId id="341" r:id="rId21"/>
    <p:sldId id="423" r:id="rId22"/>
    <p:sldId id="342" r:id="rId23"/>
    <p:sldId id="343" r:id="rId24"/>
    <p:sldId id="345" r:id="rId25"/>
    <p:sldId id="348" r:id="rId26"/>
    <p:sldId id="349" r:id="rId27"/>
    <p:sldId id="350" r:id="rId28"/>
    <p:sldId id="351" r:id="rId29"/>
    <p:sldId id="489" r:id="rId30"/>
    <p:sldId id="352" r:id="rId31"/>
    <p:sldId id="353" r:id="rId32"/>
    <p:sldId id="354" r:id="rId33"/>
    <p:sldId id="355" r:id="rId34"/>
    <p:sldId id="356" r:id="rId35"/>
    <p:sldId id="357" r:id="rId36"/>
    <p:sldId id="358" r:id="rId37"/>
    <p:sldId id="359" r:id="rId38"/>
    <p:sldId id="436" r:id="rId39"/>
    <p:sldId id="435" r:id="rId40"/>
    <p:sldId id="362" r:id="rId41"/>
    <p:sldId id="437" r:id="rId42"/>
    <p:sldId id="470" r:id="rId43"/>
    <p:sldId id="422" r:id="rId44"/>
    <p:sldId id="410" r:id="rId45"/>
    <p:sldId id="370" r:id="rId46"/>
    <p:sldId id="374" r:id="rId47"/>
    <p:sldId id="376" r:id="rId48"/>
    <p:sldId id="375" r:id="rId49"/>
    <p:sldId id="377" r:id="rId50"/>
    <p:sldId id="378" r:id="rId51"/>
    <p:sldId id="425" r:id="rId52"/>
    <p:sldId id="438" r:id="rId53"/>
    <p:sldId id="439" r:id="rId54"/>
    <p:sldId id="440" r:id="rId55"/>
    <p:sldId id="441" r:id="rId56"/>
    <p:sldId id="442" r:id="rId57"/>
    <p:sldId id="443" r:id="rId58"/>
    <p:sldId id="380" r:id="rId59"/>
    <p:sldId id="446" r:id="rId60"/>
    <p:sldId id="452" r:id="rId61"/>
    <p:sldId id="453" r:id="rId62"/>
    <p:sldId id="454" r:id="rId63"/>
    <p:sldId id="455" r:id="rId64"/>
    <p:sldId id="451" r:id="rId65"/>
    <p:sldId id="382" r:id="rId66"/>
    <p:sldId id="383" r:id="rId67"/>
    <p:sldId id="384" r:id="rId68"/>
    <p:sldId id="385" r:id="rId69"/>
    <p:sldId id="386" r:id="rId70"/>
    <p:sldId id="387" r:id="rId71"/>
    <p:sldId id="388" r:id="rId72"/>
    <p:sldId id="389" r:id="rId73"/>
    <p:sldId id="390" r:id="rId74"/>
    <p:sldId id="391" r:id="rId75"/>
    <p:sldId id="491" r:id="rId76"/>
    <p:sldId id="490" r:id="rId77"/>
    <p:sldId id="392" r:id="rId78"/>
    <p:sldId id="492" r:id="rId79"/>
    <p:sldId id="493" r:id="rId80"/>
    <p:sldId id="494" r:id="rId81"/>
    <p:sldId id="411" r:id="rId82"/>
    <p:sldId id="426" r:id="rId83"/>
    <p:sldId id="412" r:id="rId84"/>
    <p:sldId id="427" r:id="rId85"/>
    <p:sldId id="428" r:id="rId86"/>
    <p:sldId id="413" r:id="rId87"/>
    <p:sldId id="414" r:id="rId88"/>
    <p:sldId id="415" r:id="rId89"/>
    <p:sldId id="495" r:id="rId90"/>
    <p:sldId id="433" r:id="rId91"/>
    <p:sldId id="333" r:id="rId92"/>
    <p:sldId id="487" r:id="rId93"/>
    <p:sldId id="465" r:id="rId94"/>
    <p:sldId id="488" r:id="rId95"/>
  </p:sldIdLst>
  <p:sldSz cx="9144000" cy="6858000" type="screen4x3"/>
  <p:notesSz cx="6858000" cy="9144000"/>
  <p:defaultTex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88" autoAdjust="0"/>
    <p:restoredTop sz="89414" autoAdjust="0"/>
  </p:normalViewPr>
  <p:slideViewPr>
    <p:cSldViewPr>
      <p:cViewPr varScale="1">
        <p:scale>
          <a:sx n="116" d="100"/>
          <a:sy n="116" d="100"/>
        </p:scale>
        <p:origin x="1376" y="19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73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宋体" charset="-122"/>
              </a:defRPr>
            </a:lvl1pPr>
          </a:lstStyle>
          <a:p>
            <a:pPr>
              <a:defRPr/>
            </a:pPr>
            <a:endParaRPr lang="en-US" altLang="zh-CN"/>
          </a:p>
        </p:txBody>
      </p:sp>
      <p:sp>
        <p:nvSpPr>
          <p:cNvPr id="7373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宋体" charset="-122"/>
              </a:defRPr>
            </a:lvl1pPr>
          </a:lstStyle>
          <a:p>
            <a:pPr>
              <a:defRPr/>
            </a:pPr>
            <a:endParaRPr lang="en-US" altLang="zh-CN"/>
          </a:p>
        </p:txBody>
      </p:sp>
      <p:sp>
        <p:nvSpPr>
          <p:cNvPr id="839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7373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宋体" charset="-122"/>
              </a:defRPr>
            </a:lvl1pPr>
          </a:lstStyle>
          <a:p>
            <a:pPr>
              <a:defRPr/>
            </a:pPr>
            <a:endParaRPr lang="en-US" altLang="zh-CN"/>
          </a:p>
        </p:txBody>
      </p:sp>
      <p:sp>
        <p:nvSpPr>
          <p:cNvPr id="7373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F35EDEF7-1C9B-4C0C-AB77-68F6D9D024A1}" type="slidenum">
              <a:rPr lang="en-US" altLang="zh-CN"/>
              <a:pPr/>
              <a:t>‹#›</a:t>
            </a:fld>
            <a:endParaRPr lang="en-US" altLang="zh-CN"/>
          </a:p>
        </p:txBody>
      </p:sp>
    </p:spTree>
    <p:extLst>
      <p:ext uri="{BB962C8B-B14F-4D97-AF65-F5344CB8AC3E}">
        <p14:creationId xmlns:p14="http://schemas.microsoft.com/office/powerpoint/2010/main" val="3588384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宋体" charset="-122"/>
        <a:cs typeface="+mn-cs"/>
      </a:defRPr>
    </a:lvl1pPr>
    <a:lvl2pPr marL="457200" algn="l" rtl="0" eaLnBrk="0" fontAlgn="base" hangingPunct="0">
      <a:spcBef>
        <a:spcPct val="30000"/>
      </a:spcBef>
      <a:spcAft>
        <a:spcPct val="0"/>
      </a:spcAft>
      <a:defRPr sz="1200" kern="1200">
        <a:solidFill>
          <a:schemeClr val="tx1"/>
        </a:solidFill>
        <a:latin typeface="Arial" charset="0"/>
        <a:ea typeface="宋体" charset="-122"/>
        <a:cs typeface="+mn-cs"/>
      </a:defRPr>
    </a:lvl2pPr>
    <a:lvl3pPr marL="914400" algn="l" rtl="0" eaLnBrk="0" fontAlgn="base" hangingPunct="0">
      <a:spcBef>
        <a:spcPct val="30000"/>
      </a:spcBef>
      <a:spcAft>
        <a:spcPct val="0"/>
      </a:spcAft>
      <a:defRPr sz="1200" kern="1200">
        <a:solidFill>
          <a:schemeClr val="tx1"/>
        </a:solidFill>
        <a:latin typeface="Arial" charset="0"/>
        <a:ea typeface="宋体" charset="-122"/>
        <a:cs typeface="+mn-cs"/>
      </a:defRPr>
    </a:lvl3pPr>
    <a:lvl4pPr marL="1371600" algn="l" rtl="0" eaLnBrk="0" fontAlgn="base" hangingPunct="0">
      <a:spcBef>
        <a:spcPct val="30000"/>
      </a:spcBef>
      <a:spcAft>
        <a:spcPct val="0"/>
      </a:spcAft>
      <a:defRPr sz="1200" kern="1200">
        <a:solidFill>
          <a:schemeClr val="tx1"/>
        </a:solidFill>
        <a:latin typeface="Arial" charset="0"/>
        <a:ea typeface="宋体" charset="-122"/>
        <a:cs typeface="+mn-cs"/>
      </a:defRPr>
    </a:lvl4pPr>
    <a:lvl5pPr marL="1828800" algn="l" rtl="0" eaLnBrk="0" fontAlgn="base" hangingPunct="0">
      <a:spcBef>
        <a:spcPct val="30000"/>
      </a:spcBef>
      <a:spcAft>
        <a:spcPct val="0"/>
      </a:spcAft>
      <a:defRPr sz="1200" kern="1200">
        <a:solidFill>
          <a:schemeClr val="tx1"/>
        </a:solidFill>
        <a:latin typeface="Arial" charset="0"/>
        <a:ea typeface="宋体"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幻灯片图像占位符 1"/>
          <p:cNvSpPr>
            <a:spLocks noGrp="1" noRot="1" noChangeAspect="1" noTextEdit="1"/>
          </p:cNvSpPr>
          <p:nvPr>
            <p:ph type="sldImg"/>
          </p:nvPr>
        </p:nvSpPr>
        <p:spPr>
          <a:ln/>
        </p:spPr>
      </p:sp>
      <p:sp>
        <p:nvSpPr>
          <p:cNvPr id="84995"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latin typeface="Arial" panose="020B0604020202020204" pitchFamily="34" charset="0"/>
                <a:ea typeface="宋体" panose="02010600030101010101" pitchFamily="2" charset="-122"/>
              </a:rPr>
              <a:t>In previous lectures, we took a lot of time to understand memory hierarchy.</a:t>
            </a:r>
          </a:p>
          <a:p>
            <a:r>
              <a:rPr lang="en-US" altLang="zh-CN">
                <a:latin typeface="Arial" panose="020B0604020202020204" pitchFamily="34" charset="0"/>
                <a:ea typeface="宋体" panose="02010600030101010101" pitchFamily="2" charset="-122"/>
              </a:rPr>
              <a:t>It consists of several levels of storage components.</a:t>
            </a:r>
          </a:p>
          <a:p>
            <a:r>
              <a:rPr lang="en-US" altLang="zh-CN">
                <a:latin typeface="Arial" panose="020B0604020202020204" pitchFamily="34" charset="0"/>
                <a:ea typeface="宋体" panose="02010600030101010101" pitchFamily="2" charset="-122"/>
              </a:rPr>
              <a:t>After data reference leaves CPU processor, it first enters cache,</a:t>
            </a:r>
          </a:p>
          <a:p>
            <a:r>
              <a:rPr lang="en-US" altLang="zh-CN">
                <a:latin typeface="Arial" panose="020B0604020202020204" pitchFamily="34" charset="0"/>
                <a:ea typeface="宋体" panose="02010600030101010101" pitchFamily="2" charset="-122"/>
              </a:rPr>
              <a:t>If not found, then goes to memory; then to disk if needed.</a:t>
            </a:r>
            <a:endParaRPr lang="zh-CN" altLang="en-US">
              <a:latin typeface="Arial" panose="020B0604020202020204" pitchFamily="34" charset="0"/>
              <a:ea typeface="宋体" panose="02010600030101010101" pitchFamily="2" charset="-122"/>
            </a:endParaRPr>
          </a:p>
        </p:txBody>
      </p:sp>
      <p:sp>
        <p:nvSpPr>
          <p:cNvPr id="84996"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3CF408DA-420B-4D92-82C3-6D0BC38FD74B}" type="slidenum">
              <a:rPr lang="en-US" altLang="zh-CN"/>
              <a:pPr eaLnBrk="1" hangingPunct="1"/>
              <a:t>2</a:t>
            </a:fld>
            <a:endParaRPr lang="en-US" altLang="zh-CN"/>
          </a:p>
        </p:txBody>
      </p:sp>
    </p:spTree>
    <p:extLst>
      <p:ext uri="{BB962C8B-B14F-4D97-AF65-F5344CB8AC3E}">
        <p14:creationId xmlns:p14="http://schemas.microsoft.com/office/powerpoint/2010/main" val="30506296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幻灯片图像占位符 1"/>
          <p:cNvSpPr>
            <a:spLocks noGrp="1" noRot="1" noChangeAspect="1" noTextEdit="1"/>
          </p:cNvSpPr>
          <p:nvPr>
            <p:ph type="sldImg"/>
          </p:nvPr>
        </p:nvSpPr>
        <p:spPr>
          <a:ln/>
        </p:spPr>
      </p:sp>
      <p:sp>
        <p:nvSpPr>
          <p:cNvPr id="94211"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latin typeface="Arial" panose="020B0604020202020204" pitchFamily="34" charset="0"/>
                <a:ea typeface="宋体" panose="02010600030101010101" pitchFamily="2" charset="-122"/>
              </a:rPr>
              <a:t>So the first question, how to optimize cache performance?</a:t>
            </a:r>
            <a:endParaRPr lang="zh-CN" altLang="en-US">
              <a:latin typeface="Arial" panose="020B0604020202020204" pitchFamily="34" charset="0"/>
              <a:ea typeface="宋体" panose="02010600030101010101" pitchFamily="2" charset="-122"/>
            </a:endParaRPr>
          </a:p>
        </p:txBody>
      </p:sp>
      <p:sp>
        <p:nvSpPr>
          <p:cNvPr id="94212"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9AB63D3C-7396-48A6-8697-03F446616602}" type="slidenum">
              <a:rPr lang="en-US" altLang="zh-CN"/>
              <a:pPr eaLnBrk="1" hangingPunct="1"/>
              <a:t>11</a:t>
            </a:fld>
            <a:endParaRPr lang="en-US" altLang="zh-CN"/>
          </a:p>
        </p:txBody>
      </p:sp>
    </p:spTree>
    <p:extLst>
      <p:ext uri="{BB962C8B-B14F-4D97-AF65-F5344CB8AC3E}">
        <p14:creationId xmlns:p14="http://schemas.microsoft.com/office/powerpoint/2010/main" val="4459804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幻灯片图像占位符 1"/>
          <p:cNvSpPr>
            <a:spLocks noGrp="1" noRot="1" noChangeAspect="1" noTextEdit="1"/>
          </p:cNvSpPr>
          <p:nvPr>
            <p:ph type="sldImg"/>
          </p:nvPr>
        </p:nvSpPr>
        <p:spPr>
          <a:ln/>
        </p:spPr>
      </p:sp>
      <p:sp>
        <p:nvSpPr>
          <p:cNvPr id="95235"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latin typeface="Arial" panose="020B0604020202020204" pitchFamily="34" charset="0"/>
                <a:ea typeface="宋体" panose="02010600030101010101" pitchFamily="2" charset="-122"/>
              </a:rPr>
              <a:t>The key metric to measure cache performance is average memory access time, </a:t>
            </a:r>
          </a:p>
          <a:p>
            <a:r>
              <a:rPr lang="en-US" altLang="zh-CN">
                <a:latin typeface="Arial" panose="020B0604020202020204" pitchFamily="34" charset="0"/>
                <a:ea typeface="宋体" panose="02010600030101010101" pitchFamily="2" charset="-122"/>
              </a:rPr>
              <a:t>which is further determined by three other metrics: </a:t>
            </a:r>
          </a:p>
          <a:p>
            <a:r>
              <a:rPr lang="en-US" altLang="zh-CN">
                <a:latin typeface="Arial" panose="020B0604020202020204" pitchFamily="34" charset="0"/>
                <a:ea typeface="宋体" panose="02010600030101010101" pitchFamily="2" charset="-122"/>
              </a:rPr>
              <a:t>Hit time, miss rate, and miss penalty.</a:t>
            </a:r>
          </a:p>
          <a:p>
            <a:r>
              <a:rPr lang="en-US" altLang="zh-CN">
                <a:latin typeface="Arial" panose="020B0604020202020204" pitchFamily="34" charset="0"/>
                <a:ea typeface="宋体" panose="02010600030101010101" pitchFamily="2" charset="-122"/>
              </a:rPr>
              <a:t>Clearly, reducing any of these metrics could reduce average memory access time and thus enhance cache performance.</a:t>
            </a:r>
            <a:endParaRPr lang="zh-CN" altLang="en-US">
              <a:latin typeface="Arial" panose="020B0604020202020204" pitchFamily="34" charset="0"/>
              <a:ea typeface="宋体" panose="02010600030101010101" pitchFamily="2" charset="-122"/>
            </a:endParaRPr>
          </a:p>
        </p:txBody>
      </p:sp>
      <p:sp>
        <p:nvSpPr>
          <p:cNvPr id="95236"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A6E5A2B4-3527-4988-BBBF-9C1D8658E7AD}" type="slidenum">
              <a:rPr lang="en-US" altLang="zh-CN"/>
              <a:pPr eaLnBrk="1" hangingPunct="1"/>
              <a:t>12</a:t>
            </a:fld>
            <a:endParaRPr lang="en-US" altLang="zh-CN"/>
          </a:p>
        </p:txBody>
      </p:sp>
    </p:spTree>
    <p:extLst>
      <p:ext uri="{BB962C8B-B14F-4D97-AF65-F5344CB8AC3E}">
        <p14:creationId xmlns:p14="http://schemas.microsoft.com/office/powerpoint/2010/main" val="1311215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幻灯片图像占位符 1"/>
          <p:cNvSpPr>
            <a:spLocks noGrp="1" noRot="1" noChangeAspect="1" noTextEdit="1"/>
          </p:cNvSpPr>
          <p:nvPr>
            <p:ph type="sldImg"/>
          </p:nvPr>
        </p:nvSpPr>
        <p:spPr>
          <a:ln/>
        </p:spPr>
      </p:sp>
      <p:sp>
        <p:nvSpPr>
          <p:cNvPr id="96259"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latin typeface="Arial" panose="020B0604020202020204" pitchFamily="34" charset="0"/>
                <a:ea typeface="宋体" panose="02010600030101010101" pitchFamily="2" charset="-122"/>
              </a:rPr>
              <a:t>Now let’s recap the six basic optimizations we previously discussed.</a:t>
            </a:r>
            <a:endParaRPr lang="zh-CN" altLang="en-US">
              <a:latin typeface="Arial" panose="020B0604020202020204" pitchFamily="34" charset="0"/>
              <a:ea typeface="宋体" panose="02010600030101010101" pitchFamily="2" charset="-122"/>
            </a:endParaRPr>
          </a:p>
        </p:txBody>
      </p:sp>
      <p:sp>
        <p:nvSpPr>
          <p:cNvPr id="96260"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805A4F09-BA2C-494A-B6B8-58D325C5738E}" type="slidenum">
              <a:rPr lang="en-US" altLang="zh-CN"/>
              <a:pPr eaLnBrk="1" hangingPunct="1"/>
              <a:t>13</a:t>
            </a:fld>
            <a:endParaRPr lang="en-US" altLang="zh-CN"/>
          </a:p>
        </p:txBody>
      </p:sp>
    </p:spTree>
    <p:extLst>
      <p:ext uri="{BB962C8B-B14F-4D97-AF65-F5344CB8AC3E}">
        <p14:creationId xmlns:p14="http://schemas.microsoft.com/office/powerpoint/2010/main" val="14754854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t>
            </a:r>
            <a:r>
              <a:rPr lang="en-CN" dirty="0"/>
              <a:t>tatic power: leakage when not operating</a:t>
            </a:r>
          </a:p>
          <a:p>
            <a:r>
              <a:rPr lang="en-US" dirty="0"/>
              <a:t>D</a:t>
            </a:r>
            <a:r>
              <a:rPr lang="en-CN" dirty="0"/>
              <a:t>ynamic power; when performing a read or write</a:t>
            </a:r>
          </a:p>
        </p:txBody>
      </p:sp>
      <p:sp>
        <p:nvSpPr>
          <p:cNvPr id="4" name="Slide Number Placeholder 3"/>
          <p:cNvSpPr>
            <a:spLocks noGrp="1"/>
          </p:cNvSpPr>
          <p:nvPr>
            <p:ph type="sldNum" sz="quarter" idx="5"/>
          </p:nvPr>
        </p:nvSpPr>
        <p:spPr/>
        <p:txBody>
          <a:bodyPr/>
          <a:lstStyle/>
          <a:p>
            <a:fld id="{F35EDEF7-1C9B-4C0C-AB77-68F6D9D024A1}" type="slidenum">
              <a:rPr lang="en-US" altLang="zh-CN" smtClean="0"/>
              <a:pPr/>
              <a:t>14</a:t>
            </a:fld>
            <a:endParaRPr lang="en-US" altLang="zh-CN"/>
          </a:p>
        </p:txBody>
      </p:sp>
    </p:spTree>
    <p:extLst>
      <p:ext uri="{BB962C8B-B14F-4D97-AF65-F5344CB8AC3E}">
        <p14:creationId xmlns:p14="http://schemas.microsoft.com/office/powerpoint/2010/main" val="2273869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i="1" kern="1200" dirty="0">
                <a:solidFill>
                  <a:schemeClr val="tx1"/>
                </a:solidFill>
                <a:effectLst/>
                <a:latin typeface="Arial" charset="0"/>
                <a:ea typeface="宋体" charset="-122"/>
                <a:cs typeface="+mn-cs"/>
              </a:rPr>
              <a:t>Giving priority to read misses over writes to reduce miss penalty</a:t>
            </a:r>
            <a:r>
              <a:rPr lang="en-US" sz="1200" kern="1200" dirty="0">
                <a:solidFill>
                  <a:schemeClr val="tx1"/>
                </a:solidFill>
                <a:effectLst/>
                <a:latin typeface="Arial" charset="0"/>
                <a:ea typeface="宋体" charset="-122"/>
                <a:cs typeface="+mn-cs"/>
              </a:rPr>
              <a:t>—A write buffer is a good place to implement this optimization. Write buffers create hazards because they hold the updated value of a location needed on a read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宋体" charset="-122"/>
                <a:cs typeface="+mn-cs"/>
              </a:rPr>
              <a:t>miss—that is, a read-after-write hazard through memory. One solution is to check the contents of the write buffer on a read miss. If there are no conflicts, and if the memory system is available, sending the read before the writes reduces the miss penalty. Most processors give reads priority over writes. This choice has little effect on power consumption. </a:t>
            </a:r>
            <a:endParaRPr lang="en-US" dirty="0"/>
          </a:p>
          <a:p>
            <a:endParaRPr lang="en-CN" dirty="0"/>
          </a:p>
        </p:txBody>
      </p:sp>
      <p:sp>
        <p:nvSpPr>
          <p:cNvPr id="4" name="Slide Number Placeholder 3"/>
          <p:cNvSpPr>
            <a:spLocks noGrp="1"/>
          </p:cNvSpPr>
          <p:nvPr>
            <p:ph type="sldNum" sz="quarter" idx="5"/>
          </p:nvPr>
        </p:nvSpPr>
        <p:spPr/>
        <p:txBody>
          <a:bodyPr/>
          <a:lstStyle/>
          <a:p>
            <a:fld id="{F35EDEF7-1C9B-4C0C-AB77-68F6D9D024A1}" type="slidenum">
              <a:rPr lang="en-US" altLang="zh-CN" smtClean="0"/>
              <a:pPr/>
              <a:t>15</a:t>
            </a:fld>
            <a:endParaRPr lang="en-US" altLang="zh-CN"/>
          </a:p>
        </p:txBody>
      </p:sp>
    </p:spTree>
    <p:extLst>
      <p:ext uri="{BB962C8B-B14F-4D97-AF65-F5344CB8AC3E}">
        <p14:creationId xmlns:p14="http://schemas.microsoft.com/office/powerpoint/2010/main" val="22253971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i="1" kern="1200" dirty="0">
                <a:solidFill>
                  <a:schemeClr val="tx1"/>
                </a:solidFill>
                <a:effectLst/>
                <a:latin typeface="Arial" charset="0"/>
                <a:ea typeface="宋体" charset="-122"/>
                <a:cs typeface="+mn-cs"/>
              </a:rPr>
              <a:t>Avoiding address translation during indexing of the cache to reduce hit time</a:t>
            </a:r>
            <a:r>
              <a:rPr lang="en-US" sz="1200" kern="1200" dirty="0">
                <a:solidFill>
                  <a:schemeClr val="tx1"/>
                </a:solidFill>
                <a:effectLst/>
                <a:latin typeface="Arial" charset="0"/>
                <a:ea typeface="宋体" charset="-122"/>
                <a:cs typeface="+mn-cs"/>
              </a:rPr>
              <a:t>—Caches must cope with the translation of a virtual address from the processor to a physical address to access memory. (Virtual memory is </a:t>
            </a:r>
            <a:r>
              <a:rPr lang="en-US" sz="1200" kern="1200" dirty="0" err="1">
                <a:solidFill>
                  <a:schemeClr val="tx1"/>
                </a:solidFill>
                <a:effectLst/>
                <a:latin typeface="Arial" charset="0"/>
                <a:ea typeface="宋体" charset="-122"/>
                <a:cs typeface="+mn-cs"/>
              </a:rPr>
              <a:t>cov</a:t>
            </a:r>
            <a:r>
              <a:rPr lang="en-US" sz="1200" kern="1200" dirty="0">
                <a:solidFill>
                  <a:schemeClr val="tx1"/>
                </a:solidFill>
                <a:effectLst/>
                <a:latin typeface="Arial" charset="0"/>
                <a:ea typeface="宋体" charset="-122"/>
                <a:cs typeface="+mn-cs"/>
              </a:rPr>
              <a:t>- </a:t>
            </a:r>
            <a:r>
              <a:rPr lang="en-US" sz="1200" kern="1200" dirty="0" err="1">
                <a:solidFill>
                  <a:schemeClr val="tx1"/>
                </a:solidFill>
                <a:effectLst/>
                <a:latin typeface="Arial" charset="0"/>
                <a:ea typeface="宋体" charset="-122"/>
                <a:cs typeface="+mn-cs"/>
              </a:rPr>
              <a:t>ered</a:t>
            </a:r>
            <a:r>
              <a:rPr lang="en-US" sz="1200" kern="1200" dirty="0">
                <a:solidFill>
                  <a:schemeClr val="tx1"/>
                </a:solidFill>
                <a:effectLst/>
                <a:latin typeface="Arial" charset="0"/>
                <a:ea typeface="宋体" charset="-122"/>
                <a:cs typeface="+mn-cs"/>
              </a:rPr>
              <a:t> in Sections 2.4 and B.4.) A common optimization is to use the page offset—the part that is identical in both virtual and physical addresses—to index the cache, as described in Appendix B, page B-38. This virtual index/ physical tag method introduces some system complications and/or </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宋体" charset="-122"/>
                <a:cs typeface="+mn-cs"/>
              </a:rPr>
              <a:t>limitations on the size and structure of the L1 cache, but the advantages of removing the translation lookaside buffer (TLB) access from the critical path outweigh the disadvantages. </a:t>
            </a:r>
            <a:endParaRPr lang="en-US" dirty="0"/>
          </a:p>
          <a:p>
            <a:endParaRPr lang="en-CN" dirty="0"/>
          </a:p>
        </p:txBody>
      </p:sp>
      <p:sp>
        <p:nvSpPr>
          <p:cNvPr id="4" name="Slide Number Placeholder 3"/>
          <p:cNvSpPr>
            <a:spLocks noGrp="1"/>
          </p:cNvSpPr>
          <p:nvPr>
            <p:ph type="sldNum" sz="quarter" idx="5"/>
          </p:nvPr>
        </p:nvSpPr>
        <p:spPr/>
        <p:txBody>
          <a:bodyPr/>
          <a:lstStyle/>
          <a:p>
            <a:fld id="{F35EDEF7-1C9B-4C0C-AB77-68F6D9D024A1}" type="slidenum">
              <a:rPr lang="en-US" altLang="zh-CN" smtClean="0"/>
              <a:pPr/>
              <a:t>16</a:t>
            </a:fld>
            <a:endParaRPr lang="en-US" altLang="zh-CN"/>
          </a:p>
        </p:txBody>
      </p:sp>
    </p:spTree>
    <p:extLst>
      <p:ext uri="{BB962C8B-B14F-4D97-AF65-F5344CB8AC3E}">
        <p14:creationId xmlns:p14="http://schemas.microsoft.com/office/powerpoint/2010/main" val="36153060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幻灯片图像占位符 1"/>
          <p:cNvSpPr>
            <a:spLocks noGrp="1" noRot="1" noChangeAspect="1" noTextEdit="1"/>
          </p:cNvSpPr>
          <p:nvPr>
            <p:ph type="sldImg"/>
          </p:nvPr>
        </p:nvSpPr>
        <p:spPr>
          <a:ln/>
        </p:spPr>
      </p:sp>
      <p:sp>
        <p:nvSpPr>
          <p:cNvPr id="97283"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a typeface="宋体" panose="02010600030101010101" pitchFamily="2" charset="-122"/>
            </a:endParaRPr>
          </a:p>
        </p:txBody>
      </p:sp>
      <p:sp>
        <p:nvSpPr>
          <p:cNvPr id="97284"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EE28BDB5-97F0-4308-A98C-BBF22B187E0C}" type="slidenum">
              <a:rPr lang="en-US" altLang="zh-CN"/>
              <a:pPr eaLnBrk="1" hangingPunct="1"/>
              <a:t>17</a:t>
            </a:fld>
            <a:endParaRPr lang="en-US" altLang="zh-CN"/>
          </a:p>
        </p:txBody>
      </p:sp>
    </p:spTree>
    <p:extLst>
      <p:ext uri="{BB962C8B-B14F-4D97-AF65-F5344CB8AC3E}">
        <p14:creationId xmlns:p14="http://schemas.microsoft.com/office/powerpoint/2010/main" val="34612508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幻灯片图像占位符 1"/>
          <p:cNvSpPr>
            <a:spLocks noGrp="1" noRot="1" noChangeAspect="1" noTextEdit="1"/>
          </p:cNvSpPr>
          <p:nvPr>
            <p:ph type="sldImg"/>
          </p:nvPr>
        </p:nvSpPr>
        <p:spPr>
          <a:ln/>
        </p:spPr>
      </p:sp>
      <p:sp>
        <p:nvSpPr>
          <p:cNvPr id="9830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latin typeface="Arial" panose="020B0604020202020204" pitchFamily="34" charset="0"/>
                <a:ea typeface="宋体" panose="02010600030101010101" pitchFamily="2" charset="-122"/>
              </a:rPr>
              <a:t>Next, we’ll get to know ten advanced optimizations.</a:t>
            </a:r>
            <a:endParaRPr lang="zh-CN" altLang="en-US">
              <a:latin typeface="Arial" panose="020B0604020202020204" pitchFamily="34" charset="0"/>
              <a:ea typeface="宋体" panose="02010600030101010101" pitchFamily="2" charset="-122"/>
            </a:endParaRPr>
          </a:p>
        </p:txBody>
      </p:sp>
      <p:sp>
        <p:nvSpPr>
          <p:cNvPr id="9830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13188DB3-4ADA-44A0-BF27-A73FEEF1F386}" type="slidenum">
              <a:rPr lang="en-US" altLang="zh-CN"/>
              <a:pPr eaLnBrk="1" hangingPunct="1"/>
              <a:t>18</a:t>
            </a:fld>
            <a:endParaRPr lang="en-US" altLang="zh-CN"/>
          </a:p>
        </p:txBody>
      </p:sp>
    </p:spTree>
    <p:extLst>
      <p:ext uri="{BB962C8B-B14F-4D97-AF65-F5344CB8AC3E}">
        <p14:creationId xmlns:p14="http://schemas.microsoft.com/office/powerpoint/2010/main" val="18153712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幻灯片图像占位符 1"/>
          <p:cNvSpPr>
            <a:spLocks noGrp="1" noRot="1" noChangeAspect="1" noTextEdit="1"/>
          </p:cNvSpPr>
          <p:nvPr>
            <p:ph type="sldImg"/>
          </p:nvPr>
        </p:nvSpPr>
        <p:spPr>
          <a:ln/>
        </p:spPr>
      </p:sp>
      <p:sp>
        <p:nvSpPr>
          <p:cNvPr id="99331"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latin typeface="Arial" panose="020B0604020202020204" pitchFamily="34" charset="0"/>
                <a:ea typeface="宋体" panose="02010600030101010101" pitchFamily="2" charset="-122"/>
              </a:rPr>
              <a:t>Their goal is still to reduce average memory access time.</a:t>
            </a:r>
          </a:p>
          <a:p>
            <a:r>
              <a:rPr lang="en-US" altLang="zh-CN">
                <a:latin typeface="Arial" panose="020B0604020202020204" pitchFamily="34" charset="0"/>
                <a:ea typeface="宋体" panose="02010600030101010101" pitchFamily="2" charset="-122"/>
              </a:rPr>
              <a:t>Besides hit time, miss rate, and miss penalty, they also try to increase cache bandwidth and reduce power consumption.</a:t>
            </a:r>
            <a:endParaRPr lang="zh-CN" altLang="en-US">
              <a:latin typeface="Arial" panose="020B0604020202020204" pitchFamily="34" charset="0"/>
              <a:ea typeface="宋体" panose="02010600030101010101" pitchFamily="2" charset="-122"/>
            </a:endParaRPr>
          </a:p>
        </p:txBody>
      </p:sp>
      <p:sp>
        <p:nvSpPr>
          <p:cNvPr id="99332"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4B727066-D36A-469B-AEDC-E13205D16C31}" type="slidenum">
              <a:rPr lang="en-US" altLang="zh-CN"/>
              <a:pPr eaLnBrk="1" hangingPunct="1"/>
              <a:t>19</a:t>
            </a:fld>
            <a:endParaRPr lang="en-US" altLang="zh-CN"/>
          </a:p>
        </p:txBody>
      </p:sp>
    </p:spTree>
    <p:extLst>
      <p:ext uri="{BB962C8B-B14F-4D97-AF65-F5344CB8AC3E}">
        <p14:creationId xmlns:p14="http://schemas.microsoft.com/office/powerpoint/2010/main" val="4112555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幻灯片图像占位符 1"/>
          <p:cNvSpPr>
            <a:spLocks noGrp="1" noRot="1" noChangeAspect="1" noTextEdit="1"/>
          </p:cNvSpPr>
          <p:nvPr>
            <p:ph type="sldImg"/>
          </p:nvPr>
        </p:nvSpPr>
        <p:spPr>
          <a:ln/>
        </p:spPr>
      </p:sp>
      <p:sp>
        <p:nvSpPr>
          <p:cNvPr id="100355"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latin typeface="Arial" panose="020B0604020202020204" pitchFamily="34" charset="0"/>
                <a:ea typeface="宋体" panose="02010600030101010101" pitchFamily="2" charset="-122"/>
              </a:rPr>
              <a:t>Here’s an overview of which optimizations to enhance which metrics.</a:t>
            </a:r>
          </a:p>
          <a:p>
            <a:r>
              <a:rPr lang="en-US" altLang="zh-CN">
                <a:latin typeface="Arial" panose="020B0604020202020204" pitchFamily="34" charset="0"/>
                <a:ea typeface="宋体" panose="02010600030101010101" pitchFamily="2" charset="-122"/>
              </a:rPr>
              <a:t>Now let’s discuss each one in detail. </a:t>
            </a:r>
          </a:p>
        </p:txBody>
      </p:sp>
      <p:sp>
        <p:nvSpPr>
          <p:cNvPr id="100356"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56E4EE20-D450-48EA-9C37-7485061568F4}" type="slidenum">
              <a:rPr lang="en-US" altLang="zh-CN"/>
              <a:pPr eaLnBrk="1" hangingPunct="1"/>
              <a:t>20</a:t>
            </a:fld>
            <a:endParaRPr lang="en-US" altLang="zh-CN"/>
          </a:p>
        </p:txBody>
      </p:sp>
    </p:spTree>
    <p:extLst>
      <p:ext uri="{BB962C8B-B14F-4D97-AF65-F5344CB8AC3E}">
        <p14:creationId xmlns:p14="http://schemas.microsoft.com/office/powerpoint/2010/main" val="2109269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幻灯片图像占位符 1"/>
          <p:cNvSpPr>
            <a:spLocks noGrp="1" noRot="1" noChangeAspect="1" noTextEdit="1"/>
          </p:cNvSpPr>
          <p:nvPr>
            <p:ph type="sldImg"/>
          </p:nvPr>
        </p:nvSpPr>
        <p:spPr>
          <a:ln/>
        </p:spPr>
      </p:sp>
      <p:sp>
        <p:nvSpPr>
          <p:cNvPr id="86019"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latin typeface="Arial" panose="020B0604020202020204" pitchFamily="34" charset="0"/>
                <a:ea typeface="宋体" panose="02010600030101010101" pitchFamily="2" charset="-122"/>
              </a:rPr>
              <a:t>As each level goes farther from CPU processor, </a:t>
            </a:r>
          </a:p>
          <a:p>
            <a:r>
              <a:rPr lang="en-US" altLang="zh-CN">
                <a:latin typeface="Arial" panose="020B0604020202020204" pitchFamily="34" charset="0"/>
                <a:ea typeface="宋体" panose="02010600030101010101" pitchFamily="2" charset="-122"/>
              </a:rPr>
              <a:t>storage size increases while processing speed slows down.</a:t>
            </a:r>
          </a:p>
          <a:p>
            <a:r>
              <a:rPr lang="en-US" altLang="zh-CN">
                <a:latin typeface="Arial" panose="020B0604020202020204" pitchFamily="34" charset="0"/>
                <a:ea typeface="宋体" panose="02010600030101010101" pitchFamily="2" charset="-122"/>
              </a:rPr>
              <a:t>So toward faster execution, </a:t>
            </a:r>
          </a:p>
          <a:p>
            <a:r>
              <a:rPr lang="en-US" altLang="zh-CN">
                <a:latin typeface="Arial" panose="020B0604020202020204" pitchFamily="34" charset="0"/>
                <a:ea typeface="宋体" panose="02010600030101010101" pitchFamily="2" charset="-122"/>
              </a:rPr>
              <a:t>we hope that data reference can be accommodated at as higher level as possible.</a:t>
            </a:r>
            <a:endParaRPr lang="zh-CN" altLang="en-US">
              <a:latin typeface="Arial" panose="020B0604020202020204" pitchFamily="34" charset="0"/>
              <a:ea typeface="宋体" panose="02010600030101010101" pitchFamily="2" charset="-122"/>
            </a:endParaRPr>
          </a:p>
        </p:txBody>
      </p:sp>
      <p:sp>
        <p:nvSpPr>
          <p:cNvPr id="86020"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AE020A8E-D42B-4B49-9E2F-31898842D118}" type="slidenum">
              <a:rPr lang="en-US" altLang="zh-CN"/>
              <a:pPr eaLnBrk="1" hangingPunct="1"/>
              <a:t>3</a:t>
            </a:fld>
            <a:endParaRPr lang="en-US" altLang="zh-CN"/>
          </a:p>
        </p:txBody>
      </p:sp>
    </p:spTree>
    <p:extLst>
      <p:ext uri="{BB962C8B-B14F-4D97-AF65-F5344CB8AC3E}">
        <p14:creationId xmlns:p14="http://schemas.microsoft.com/office/powerpoint/2010/main" val="34530646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幻灯片图像占位符 1"/>
          <p:cNvSpPr>
            <a:spLocks noGrp="1" noRot="1" noChangeAspect="1" noTextEdit="1"/>
          </p:cNvSpPr>
          <p:nvPr>
            <p:ph type="sldImg"/>
          </p:nvPr>
        </p:nvSpPr>
        <p:spPr>
          <a:ln/>
        </p:spPr>
      </p:sp>
      <p:sp>
        <p:nvSpPr>
          <p:cNvPr id="101379"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a:latin typeface="Arial" panose="020B0604020202020204" pitchFamily="34" charset="0"/>
                <a:ea typeface="宋体" panose="02010600030101010101" pitchFamily="2" charset="-122"/>
              </a:rPr>
              <a:t>The first optimization advocates small and simple first-level caches.</a:t>
            </a:r>
          </a:p>
          <a:p>
            <a:r>
              <a:rPr lang="en-US" altLang="zh-CN" dirty="0">
                <a:latin typeface="Arial" panose="020B0604020202020204" pitchFamily="34" charset="0"/>
                <a:ea typeface="宋体" panose="02010600030101010101" pitchFamily="2" charset="-122"/>
              </a:rPr>
              <a:t>When the cache is small enough, it delivers fast hit time to support a fast clock cycle. Meanwhile, it reduces power consumption.</a:t>
            </a:r>
          </a:p>
          <a:p>
            <a:r>
              <a:rPr lang="en-US" altLang="zh-CN" dirty="0">
                <a:latin typeface="Arial" panose="020B0604020202020204" pitchFamily="34" charset="0"/>
                <a:ea typeface="宋体" panose="02010600030101010101" pitchFamily="2" charset="-122"/>
              </a:rPr>
              <a:t>By simple, it advocates lower associativity. This also reduces both hit time and power.</a:t>
            </a:r>
            <a:endParaRPr lang="zh-CN" altLang="en-US" dirty="0">
              <a:latin typeface="Arial" panose="020B0604020202020204" pitchFamily="34" charset="0"/>
              <a:ea typeface="宋体" panose="02010600030101010101" pitchFamily="2" charset="-122"/>
            </a:endParaRPr>
          </a:p>
        </p:txBody>
      </p:sp>
      <p:sp>
        <p:nvSpPr>
          <p:cNvPr id="101380"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9E320575-4EF3-4A4E-9D3A-D37D40F991CE}" type="slidenum">
              <a:rPr lang="en-US" altLang="zh-CN"/>
              <a:pPr eaLnBrk="1" hangingPunct="1"/>
              <a:t>21</a:t>
            </a:fld>
            <a:endParaRPr lang="en-US" altLang="zh-CN"/>
          </a:p>
        </p:txBody>
      </p:sp>
    </p:spTree>
    <p:extLst>
      <p:ext uri="{BB962C8B-B14F-4D97-AF65-F5344CB8AC3E}">
        <p14:creationId xmlns:p14="http://schemas.microsoft.com/office/powerpoint/2010/main" val="21106900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幻灯片图像占位符 1"/>
          <p:cNvSpPr>
            <a:spLocks noGrp="1" noRot="1" noChangeAspect="1" noTextEdit="1"/>
          </p:cNvSpPr>
          <p:nvPr>
            <p:ph type="sldImg"/>
          </p:nvPr>
        </p:nvSpPr>
        <p:spPr>
          <a:ln/>
        </p:spPr>
      </p:sp>
      <p:sp>
        <p:nvSpPr>
          <p:cNvPr id="102403"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a:latin typeface="Arial" panose="020B0604020202020204" pitchFamily="34" charset="0"/>
                <a:ea typeface="宋体" panose="02010600030101010101" pitchFamily="2" charset="-122"/>
              </a:rPr>
              <a:t>Smaller caches – faster</a:t>
            </a:r>
          </a:p>
          <a:p>
            <a:r>
              <a:rPr lang="en-US" altLang="zh-CN" dirty="0">
                <a:latin typeface="Arial" panose="020B0604020202020204" pitchFamily="34" charset="0"/>
                <a:ea typeface="宋体" panose="02010600030101010101" pitchFamily="2" charset="-122"/>
              </a:rPr>
              <a:t>Lower associativity</a:t>
            </a:r>
          </a:p>
          <a:p>
            <a:endParaRPr lang="en-US" altLang="zh-CN" dirty="0">
              <a:latin typeface="Arial" panose="020B0604020202020204" pitchFamily="34" charset="0"/>
              <a:ea typeface="宋体" panose="02010600030101010101" pitchFamily="2" charset="-122"/>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宋体" charset="-122"/>
                <a:cs typeface="+mn-cs"/>
              </a:rPr>
              <a:t>Figure 2.3 shows the estimated impact on hit time as cache size and associativity are varied. Depending on cache size, for these parameters the model suggests that </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宋体" charset="-122"/>
                <a:cs typeface="+mn-cs"/>
              </a:rPr>
              <a:t>the hit time for direct mapped is slightly faster than two-way set associative and </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宋体" charset="-122"/>
                <a:cs typeface="+mn-cs"/>
              </a:rPr>
              <a:t>that two-way set associative is 1.2 times faster than four-way and four-way is 1.4 times faster than eight-way. Of course, these estimates depend on technology as well as the size of the cache. </a:t>
            </a:r>
            <a:endParaRPr lang="en-US" dirty="0"/>
          </a:p>
          <a:p>
            <a:endParaRPr lang="zh-CN" altLang="en-US" dirty="0">
              <a:latin typeface="Arial" panose="020B0604020202020204" pitchFamily="34" charset="0"/>
              <a:ea typeface="宋体" panose="02010600030101010101" pitchFamily="2" charset="-122"/>
            </a:endParaRPr>
          </a:p>
        </p:txBody>
      </p:sp>
      <p:sp>
        <p:nvSpPr>
          <p:cNvPr id="102404"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1721FA83-03E9-41DD-BA9B-64E3181FD791}" type="slidenum">
              <a:rPr lang="en-US" altLang="zh-CN"/>
              <a:pPr eaLnBrk="1" hangingPunct="1"/>
              <a:t>22</a:t>
            </a:fld>
            <a:endParaRPr lang="en-US" altLang="zh-CN"/>
          </a:p>
        </p:txBody>
      </p:sp>
    </p:spTree>
    <p:extLst>
      <p:ext uri="{BB962C8B-B14F-4D97-AF65-F5344CB8AC3E}">
        <p14:creationId xmlns:p14="http://schemas.microsoft.com/office/powerpoint/2010/main" val="35330452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a:p>
            <a:endParaRPr lang="en-CN"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宋体" charset="-122"/>
                <a:cs typeface="+mn-cs"/>
              </a:rPr>
              <a:t>An extended form of way prediction can also be used to reduce power con- </a:t>
            </a:r>
            <a:r>
              <a:rPr lang="en-US" sz="1200" kern="1200" dirty="0" err="1">
                <a:solidFill>
                  <a:schemeClr val="tx1"/>
                </a:solidFill>
                <a:effectLst/>
                <a:latin typeface="Arial" charset="0"/>
                <a:ea typeface="宋体" charset="-122"/>
                <a:cs typeface="+mn-cs"/>
              </a:rPr>
              <a:t>sumption</a:t>
            </a:r>
            <a:r>
              <a:rPr lang="en-US" sz="1200" kern="1200" dirty="0">
                <a:solidFill>
                  <a:schemeClr val="tx1"/>
                </a:solidFill>
                <a:effectLst/>
                <a:latin typeface="Arial" charset="0"/>
                <a:ea typeface="宋体" charset="-122"/>
                <a:cs typeface="+mn-cs"/>
              </a:rPr>
              <a:t> by using the way prediction bits to decide which cache block to </a:t>
            </a:r>
            <a:r>
              <a:rPr lang="en-US" sz="1200" kern="1200" dirty="0" err="1">
                <a:solidFill>
                  <a:schemeClr val="tx1"/>
                </a:solidFill>
                <a:effectLst/>
                <a:latin typeface="Arial" charset="0"/>
                <a:ea typeface="宋体" charset="-122"/>
                <a:cs typeface="+mn-cs"/>
              </a:rPr>
              <a:t>actu</a:t>
            </a:r>
            <a:r>
              <a:rPr lang="en-US" sz="1200" kern="1200" dirty="0">
                <a:solidFill>
                  <a:schemeClr val="tx1"/>
                </a:solidFill>
                <a:effectLst/>
                <a:latin typeface="Arial" charset="0"/>
                <a:ea typeface="宋体" charset="-122"/>
                <a:cs typeface="+mn-cs"/>
              </a:rPr>
              <a:t>- ally access (the way prediction bits are essentially extra address bits); this approach, which might be called </a:t>
            </a:r>
            <a:r>
              <a:rPr lang="en-US" sz="1200" i="1" kern="1200" dirty="0">
                <a:solidFill>
                  <a:schemeClr val="tx1"/>
                </a:solidFill>
                <a:effectLst/>
                <a:latin typeface="Arial" charset="0"/>
                <a:ea typeface="宋体" charset="-122"/>
                <a:cs typeface="+mn-cs"/>
              </a:rPr>
              <a:t>way selection</a:t>
            </a:r>
            <a:r>
              <a:rPr lang="en-US" sz="1200" kern="1200" dirty="0">
                <a:solidFill>
                  <a:schemeClr val="tx1"/>
                </a:solidFill>
                <a:effectLst/>
                <a:latin typeface="Arial" charset="0"/>
                <a:ea typeface="宋体" charset="-122"/>
                <a:cs typeface="+mn-cs"/>
              </a:rPr>
              <a:t>, saves power when the way pre- diction is correct but adds significant time on a way misprediction, since the access, not just the tag match and selection, must be repeated. Such an </a:t>
            </a:r>
            <a:r>
              <a:rPr lang="en-US" sz="1200" kern="1200" dirty="0" err="1">
                <a:solidFill>
                  <a:schemeClr val="tx1"/>
                </a:solidFill>
                <a:effectLst/>
                <a:latin typeface="Arial" charset="0"/>
                <a:ea typeface="宋体" charset="-122"/>
                <a:cs typeface="+mn-cs"/>
              </a:rPr>
              <a:t>optimiza</a:t>
            </a:r>
            <a:r>
              <a:rPr lang="en-US" sz="1200" kern="1200" dirty="0">
                <a:solidFill>
                  <a:schemeClr val="tx1"/>
                </a:solidFill>
                <a:effectLst/>
                <a:latin typeface="Arial" charset="0"/>
                <a:ea typeface="宋体" charset="-122"/>
                <a:cs typeface="+mn-cs"/>
              </a:rPr>
              <a:t>- </a:t>
            </a:r>
            <a:r>
              <a:rPr lang="en-US" sz="1200" kern="1200" dirty="0" err="1">
                <a:solidFill>
                  <a:schemeClr val="tx1"/>
                </a:solidFill>
                <a:effectLst/>
                <a:latin typeface="Arial" charset="0"/>
                <a:ea typeface="宋体" charset="-122"/>
                <a:cs typeface="+mn-cs"/>
              </a:rPr>
              <a:t>tion</a:t>
            </a:r>
            <a:r>
              <a:rPr lang="en-US" sz="1200" kern="1200" dirty="0">
                <a:solidFill>
                  <a:schemeClr val="tx1"/>
                </a:solidFill>
                <a:effectLst/>
                <a:latin typeface="Arial" charset="0"/>
                <a:ea typeface="宋体" charset="-122"/>
                <a:cs typeface="+mn-cs"/>
              </a:rPr>
              <a:t> is likely to make sense only in low-power processors. </a:t>
            </a:r>
            <a:endParaRPr lang="en-US" dirty="0"/>
          </a:p>
          <a:p>
            <a:endParaRPr lang="en-CN" dirty="0"/>
          </a:p>
        </p:txBody>
      </p:sp>
      <p:sp>
        <p:nvSpPr>
          <p:cNvPr id="4" name="Slide Number Placeholder 3"/>
          <p:cNvSpPr>
            <a:spLocks noGrp="1"/>
          </p:cNvSpPr>
          <p:nvPr>
            <p:ph type="sldNum" sz="quarter" idx="5"/>
          </p:nvPr>
        </p:nvSpPr>
        <p:spPr/>
        <p:txBody>
          <a:bodyPr/>
          <a:lstStyle/>
          <a:p>
            <a:fld id="{F35EDEF7-1C9B-4C0C-AB77-68F6D9D024A1}" type="slidenum">
              <a:rPr lang="en-US" altLang="zh-CN" smtClean="0"/>
              <a:pPr/>
              <a:t>24</a:t>
            </a:fld>
            <a:endParaRPr lang="en-US" altLang="zh-CN"/>
          </a:p>
        </p:txBody>
      </p:sp>
    </p:spTree>
    <p:extLst>
      <p:ext uri="{BB962C8B-B14F-4D97-AF65-F5344CB8AC3E}">
        <p14:creationId xmlns:p14="http://schemas.microsoft.com/office/powerpoint/2010/main" val="32438894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F35EDEF7-1C9B-4C0C-AB77-68F6D9D024A1}" type="slidenum">
              <a:rPr lang="en-US" altLang="zh-CN" smtClean="0"/>
              <a:pPr/>
              <a:t>25</a:t>
            </a:fld>
            <a:endParaRPr lang="en-US" altLang="zh-CN"/>
          </a:p>
        </p:txBody>
      </p:sp>
    </p:spTree>
    <p:extLst>
      <p:ext uri="{BB962C8B-B14F-4D97-AF65-F5344CB8AC3E}">
        <p14:creationId xmlns:p14="http://schemas.microsoft.com/office/powerpoint/2010/main" val="9663391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宋体" charset="-122"/>
                <a:cs typeface="+mn-cs"/>
              </a:rPr>
              <a:t>Clearly, banking works best when the accesses naturally spread themselves across the banks, so the mapping of addresses to banks affects the behavior of the memory system. A simple mapping that works well is to spread the addresses of the block sequentially across the banks, called </a:t>
            </a:r>
            <a:r>
              <a:rPr lang="en-US" sz="1200" i="1" kern="1200" dirty="0">
                <a:solidFill>
                  <a:schemeClr val="tx1"/>
                </a:solidFill>
                <a:effectLst/>
                <a:latin typeface="Arial" charset="0"/>
                <a:ea typeface="宋体" charset="-122"/>
                <a:cs typeface="+mn-cs"/>
              </a:rPr>
              <a:t>sequential interleaving</a:t>
            </a:r>
            <a:r>
              <a:rPr lang="en-US" sz="1200" kern="1200" dirty="0">
                <a:solidFill>
                  <a:schemeClr val="tx1"/>
                </a:solidFill>
                <a:effectLst/>
                <a:latin typeface="Arial" charset="0"/>
                <a:ea typeface="宋体" charset="-122"/>
                <a:cs typeface="+mn-cs"/>
              </a:rPr>
              <a:t>. For example, if there are four banks, bank 0 has all blocks whose address modulo 4 is 0, bank 1 has all blocks whose address modulo 4 is 1, and so on. </a:t>
            </a:r>
            <a:endParaRPr lang="en-US" dirty="0"/>
          </a:p>
          <a:p>
            <a:endParaRPr lang="en-CN" dirty="0"/>
          </a:p>
        </p:txBody>
      </p:sp>
      <p:sp>
        <p:nvSpPr>
          <p:cNvPr id="4" name="Slide Number Placeholder 3"/>
          <p:cNvSpPr>
            <a:spLocks noGrp="1"/>
          </p:cNvSpPr>
          <p:nvPr>
            <p:ph type="sldNum" sz="quarter" idx="5"/>
          </p:nvPr>
        </p:nvSpPr>
        <p:spPr/>
        <p:txBody>
          <a:bodyPr/>
          <a:lstStyle/>
          <a:p>
            <a:fld id="{F35EDEF7-1C9B-4C0C-AB77-68F6D9D024A1}" type="slidenum">
              <a:rPr lang="en-US" altLang="zh-CN" smtClean="0"/>
              <a:pPr/>
              <a:t>27</a:t>
            </a:fld>
            <a:endParaRPr lang="en-US" altLang="zh-CN"/>
          </a:p>
        </p:txBody>
      </p:sp>
    </p:spTree>
    <p:extLst>
      <p:ext uri="{BB962C8B-B14F-4D97-AF65-F5344CB8AC3E}">
        <p14:creationId xmlns:p14="http://schemas.microsoft.com/office/powerpoint/2010/main" val="21082694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幻灯片图像占位符 1"/>
          <p:cNvSpPr>
            <a:spLocks noGrp="1" noRot="1" noChangeAspect="1" noTextEdit="1"/>
          </p:cNvSpPr>
          <p:nvPr>
            <p:ph type="sldImg"/>
          </p:nvPr>
        </p:nvSpPr>
        <p:spPr>
          <a:ln/>
        </p:spPr>
      </p:sp>
      <p:sp>
        <p:nvSpPr>
          <p:cNvPr id="10342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latin typeface="Arial" panose="020B0604020202020204" pitchFamily="34" charset="0"/>
                <a:ea typeface="宋体" panose="02010600030101010101" pitchFamily="2" charset="-122"/>
              </a:rPr>
              <a:t>discussion</a:t>
            </a:r>
            <a:endParaRPr lang="zh-CN" altLang="en-US">
              <a:latin typeface="Arial" panose="020B0604020202020204" pitchFamily="34" charset="0"/>
              <a:ea typeface="宋体" panose="02010600030101010101" pitchFamily="2" charset="-122"/>
            </a:endParaRPr>
          </a:p>
        </p:txBody>
      </p:sp>
      <p:sp>
        <p:nvSpPr>
          <p:cNvPr id="10342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AB4FCEFD-BB9F-49E5-BD34-920878848CD7}" type="slidenum">
              <a:rPr lang="en-US" altLang="zh-CN"/>
              <a:pPr eaLnBrk="1" hangingPunct="1"/>
              <a:t>30</a:t>
            </a:fld>
            <a:endParaRPr lang="en-US" altLang="zh-CN"/>
          </a:p>
        </p:txBody>
      </p:sp>
    </p:spTree>
    <p:extLst>
      <p:ext uri="{BB962C8B-B14F-4D97-AF65-F5344CB8AC3E}">
        <p14:creationId xmlns:p14="http://schemas.microsoft.com/office/powerpoint/2010/main" val="7256555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幻灯片图像占位符 1"/>
          <p:cNvSpPr>
            <a:spLocks noGrp="1" noRot="1" noChangeAspect="1" noTextEdit="1"/>
          </p:cNvSpPr>
          <p:nvPr>
            <p:ph type="sldImg"/>
          </p:nvPr>
        </p:nvSpPr>
        <p:spPr>
          <a:ln/>
        </p:spPr>
      </p:sp>
      <p:sp>
        <p:nvSpPr>
          <p:cNvPr id="104451"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latin typeface="Arial" panose="020B0604020202020204" pitchFamily="34" charset="0"/>
                <a:ea typeface="宋体" panose="02010600030101010101" pitchFamily="2" charset="-122"/>
              </a:rPr>
              <a:t>Without hardware changes</a:t>
            </a:r>
            <a:endParaRPr lang="zh-CN" altLang="en-US">
              <a:latin typeface="Arial" panose="020B0604020202020204" pitchFamily="34" charset="0"/>
              <a:ea typeface="宋体" panose="02010600030101010101" pitchFamily="2" charset="-122"/>
            </a:endParaRPr>
          </a:p>
        </p:txBody>
      </p:sp>
      <p:sp>
        <p:nvSpPr>
          <p:cNvPr id="104452"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32E14489-F06E-4C86-AB2C-659952C70FD2}" type="slidenum">
              <a:rPr lang="en-US" altLang="zh-CN"/>
              <a:pPr eaLnBrk="1" hangingPunct="1"/>
              <a:t>31</a:t>
            </a:fld>
            <a:endParaRPr lang="en-US" altLang="zh-CN"/>
          </a:p>
        </p:txBody>
      </p:sp>
    </p:spTree>
    <p:extLst>
      <p:ext uri="{BB962C8B-B14F-4D97-AF65-F5344CB8AC3E}">
        <p14:creationId xmlns:p14="http://schemas.microsoft.com/office/powerpoint/2010/main" val="20950730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幻灯片图像占位符 1"/>
          <p:cNvSpPr>
            <a:spLocks noGrp="1" noRot="1" noChangeAspect="1" noTextEdit="1"/>
          </p:cNvSpPr>
          <p:nvPr>
            <p:ph type="sldImg"/>
          </p:nvPr>
        </p:nvSpPr>
        <p:spPr>
          <a:ln/>
        </p:spPr>
      </p:sp>
      <p:sp>
        <p:nvSpPr>
          <p:cNvPr id="105475"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latin typeface="Arial" panose="020B0604020202020204" pitchFamily="34" charset="0"/>
                <a:ea typeface="宋体" panose="02010600030101010101" pitchFamily="2" charset="-122"/>
              </a:rPr>
              <a:t>This optimization tries to reduce misses via improved temporal locality. We are</a:t>
            </a:r>
          </a:p>
          <a:p>
            <a:r>
              <a:rPr lang="en-US" altLang="zh-CN">
                <a:latin typeface="Arial" panose="020B0604020202020204" pitchFamily="34" charset="0"/>
                <a:ea typeface="宋体" panose="02010600030101010101" pitchFamily="2" charset="-122"/>
              </a:rPr>
              <a:t>again dealing with multiple arrays, with some arrays accessed by rows and some</a:t>
            </a:r>
          </a:p>
          <a:p>
            <a:r>
              <a:rPr lang="en-US" altLang="zh-CN">
                <a:latin typeface="Arial" panose="020B0604020202020204" pitchFamily="34" charset="0"/>
                <a:ea typeface="宋体" panose="02010600030101010101" pitchFamily="2" charset="-122"/>
              </a:rPr>
              <a:t>by columns. Storing the arrays row by row (</a:t>
            </a:r>
            <a:r>
              <a:rPr lang="en-US" altLang="zh-CN" i="1">
                <a:latin typeface="Arial" panose="020B0604020202020204" pitchFamily="34" charset="0"/>
                <a:ea typeface="宋体" panose="02010600030101010101" pitchFamily="2" charset="-122"/>
              </a:rPr>
              <a:t>row major order) or column by column</a:t>
            </a:r>
          </a:p>
          <a:p>
            <a:r>
              <a:rPr lang="en-US" altLang="zh-CN">
                <a:latin typeface="Arial" panose="020B0604020202020204" pitchFamily="34" charset="0"/>
                <a:ea typeface="宋体" panose="02010600030101010101" pitchFamily="2" charset="-122"/>
              </a:rPr>
              <a:t>(</a:t>
            </a:r>
            <a:r>
              <a:rPr lang="en-US" altLang="zh-CN" i="1">
                <a:latin typeface="Arial" panose="020B0604020202020204" pitchFamily="34" charset="0"/>
                <a:ea typeface="宋体" panose="02010600030101010101" pitchFamily="2" charset="-122"/>
              </a:rPr>
              <a:t>column major order) does not solve the problem because both rows and</a:t>
            </a:r>
          </a:p>
          <a:p>
            <a:r>
              <a:rPr lang="en-US" altLang="zh-CN">
                <a:latin typeface="Arial" panose="020B0604020202020204" pitchFamily="34" charset="0"/>
                <a:ea typeface="宋体" panose="02010600030101010101" pitchFamily="2" charset="-122"/>
              </a:rPr>
              <a:t>columns are used in every iteration of the loop. Such orthogonal accesses mean</a:t>
            </a:r>
          </a:p>
          <a:p>
            <a:r>
              <a:rPr lang="en-US" altLang="zh-CN">
                <a:latin typeface="Arial" panose="020B0604020202020204" pitchFamily="34" charset="0"/>
                <a:ea typeface="宋体" panose="02010600030101010101" pitchFamily="2" charset="-122"/>
              </a:rPr>
              <a:t>the transformations such as loop interchange are not helpful.</a:t>
            </a:r>
          </a:p>
          <a:p>
            <a:r>
              <a:rPr lang="en-US" altLang="zh-CN">
                <a:latin typeface="Arial" panose="020B0604020202020204" pitchFamily="34" charset="0"/>
                <a:ea typeface="宋体" panose="02010600030101010101" pitchFamily="2" charset="-122"/>
              </a:rPr>
              <a:t>Instead of operating on entire rows or columns of an array, blocked algorithms</a:t>
            </a:r>
          </a:p>
          <a:p>
            <a:r>
              <a:rPr lang="en-US" altLang="zh-CN">
                <a:latin typeface="Arial" panose="020B0604020202020204" pitchFamily="34" charset="0"/>
                <a:ea typeface="宋体" panose="02010600030101010101" pitchFamily="2" charset="-122"/>
              </a:rPr>
              <a:t>operate on submatrices or </a:t>
            </a:r>
            <a:r>
              <a:rPr lang="en-US" altLang="zh-CN" i="1">
                <a:latin typeface="Arial" panose="020B0604020202020204" pitchFamily="34" charset="0"/>
                <a:ea typeface="宋体" panose="02010600030101010101" pitchFamily="2" charset="-122"/>
              </a:rPr>
              <a:t>blocks. The goal is to maximize accesses to the data</a:t>
            </a:r>
          </a:p>
          <a:p>
            <a:r>
              <a:rPr lang="en-US" altLang="zh-CN">
                <a:latin typeface="Arial" panose="020B0604020202020204" pitchFamily="34" charset="0"/>
                <a:ea typeface="宋体" panose="02010600030101010101" pitchFamily="2" charset="-122"/>
              </a:rPr>
              <a:t>loaded into the cache before the data are replaced.</a:t>
            </a:r>
            <a:endParaRPr lang="zh-CN" altLang="en-US">
              <a:latin typeface="Arial" panose="020B0604020202020204" pitchFamily="34" charset="0"/>
              <a:ea typeface="宋体" panose="02010600030101010101" pitchFamily="2" charset="-122"/>
            </a:endParaRPr>
          </a:p>
        </p:txBody>
      </p:sp>
      <p:sp>
        <p:nvSpPr>
          <p:cNvPr id="105476"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D155F5DF-6398-42D8-9230-420050C6EA6B}" type="slidenum">
              <a:rPr lang="en-US" altLang="zh-CN"/>
              <a:pPr eaLnBrk="1" hangingPunct="1"/>
              <a:t>32</a:t>
            </a:fld>
            <a:endParaRPr lang="en-US" altLang="zh-CN"/>
          </a:p>
        </p:txBody>
      </p:sp>
    </p:spTree>
    <p:extLst>
      <p:ext uri="{BB962C8B-B14F-4D97-AF65-F5344CB8AC3E}">
        <p14:creationId xmlns:p14="http://schemas.microsoft.com/office/powerpoint/2010/main" val="8047831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幻灯片图像占位符 1"/>
          <p:cNvSpPr>
            <a:spLocks noGrp="1" noRot="1" noChangeAspect="1" noTextEdit="1"/>
          </p:cNvSpPr>
          <p:nvPr>
            <p:ph type="sldImg"/>
          </p:nvPr>
        </p:nvSpPr>
        <p:spPr>
          <a:ln/>
        </p:spPr>
      </p:sp>
      <p:sp>
        <p:nvSpPr>
          <p:cNvPr id="106499"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latin typeface="Arial" panose="020B0604020202020204" pitchFamily="34" charset="0"/>
                <a:ea typeface="宋体" panose="02010600030101010101" pitchFamily="2" charset="-122"/>
              </a:rPr>
              <a:t>More in textbook;</a:t>
            </a:r>
            <a:endParaRPr lang="zh-CN" altLang="en-US">
              <a:latin typeface="Arial" panose="020B0604020202020204" pitchFamily="34" charset="0"/>
              <a:ea typeface="宋体" panose="02010600030101010101" pitchFamily="2" charset="-122"/>
            </a:endParaRPr>
          </a:p>
        </p:txBody>
      </p:sp>
      <p:sp>
        <p:nvSpPr>
          <p:cNvPr id="106500"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44EF20D3-DD19-4BA4-A4C7-5A4884CB2C25}" type="slidenum">
              <a:rPr lang="en-US" altLang="zh-CN"/>
              <a:pPr eaLnBrk="1" hangingPunct="1"/>
              <a:t>33</a:t>
            </a:fld>
            <a:endParaRPr lang="en-US" altLang="zh-CN"/>
          </a:p>
        </p:txBody>
      </p:sp>
    </p:spTree>
    <p:extLst>
      <p:ext uri="{BB962C8B-B14F-4D97-AF65-F5344CB8AC3E}">
        <p14:creationId xmlns:p14="http://schemas.microsoft.com/office/powerpoint/2010/main" val="16411675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幻灯片图像占位符 1"/>
          <p:cNvSpPr>
            <a:spLocks noGrp="1" noRot="1" noChangeAspect="1" noTextEdit="1"/>
          </p:cNvSpPr>
          <p:nvPr>
            <p:ph type="sldImg"/>
          </p:nvPr>
        </p:nvSpPr>
        <p:spPr>
          <a:ln/>
        </p:spPr>
      </p:sp>
      <p:sp>
        <p:nvSpPr>
          <p:cNvPr id="107523"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latin typeface="Arial" panose="020B0604020202020204" pitchFamily="34" charset="0"/>
                <a:ea typeface="宋体" panose="02010600030101010101" pitchFamily="2" charset="-122"/>
              </a:rPr>
              <a:t>So now we discuss a lot of tricks to optimize cache performance</a:t>
            </a:r>
            <a:endParaRPr lang="zh-CN" altLang="en-US">
              <a:latin typeface="Arial" panose="020B0604020202020204" pitchFamily="34" charset="0"/>
              <a:ea typeface="宋体" panose="02010600030101010101" pitchFamily="2" charset="-122"/>
            </a:endParaRPr>
          </a:p>
        </p:txBody>
      </p:sp>
      <p:sp>
        <p:nvSpPr>
          <p:cNvPr id="107524"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CEA3A122-3F96-4BED-B823-E2BB5ED637DF}" type="slidenum">
              <a:rPr lang="en-US" altLang="zh-CN"/>
              <a:pPr eaLnBrk="1" hangingPunct="1"/>
              <a:t>43</a:t>
            </a:fld>
            <a:endParaRPr lang="en-US" altLang="zh-CN"/>
          </a:p>
        </p:txBody>
      </p:sp>
    </p:spTree>
    <p:extLst>
      <p:ext uri="{BB962C8B-B14F-4D97-AF65-F5344CB8AC3E}">
        <p14:creationId xmlns:p14="http://schemas.microsoft.com/office/powerpoint/2010/main" val="756101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幻灯片图像占位符 1"/>
          <p:cNvSpPr>
            <a:spLocks noGrp="1" noRot="1" noChangeAspect="1" noTextEdit="1"/>
          </p:cNvSpPr>
          <p:nvPr>
            <p:ph type="sldImg"/>
          </p:nvPr>
        </p:nvSpPr>
        <p:spPr>
          <a:ln/>
        </p:spPr>
      </p:sp>
      <p:sp>
        <p:nvSpPr>
          <p:cNvPr id="87043"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latin typeface="Arial" panose="020B0604020202020204" pitchFamily="34" charset="0"/>
                <a:ea typeface="宋体" panose="02010600030101010101" pitchFamily="2" charset="-122"/>
              </a:rPr>
              <a:t>To this end, we may introduce multi-level cache.</a:t>
            </a:r>
            <a:endParaRPr lang="zh-CN" altLang="en-US">
              <a:latin typeface="Arial" panose="020B0604020202020204" pitchFamily="34" charset="0"/>
              <a:ea typeface="宋体" panose="02010600030101010101" pitchFamily="2" charset="-122"/>
            </a:endParaRPr>
          </a:p>
        </p:txBody>
      </p:sp>
      <p:sp>
        <p:nvSpPr>
          <p:cNvPr id="87044"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DABB1EEC-09EB-41AC-9E25-B8EAABC8C407}" type="slidenum">
              <a:rPr lang="en-US" altLang="zh-CN"/>
              <a:pPr eaLnBrk="1" hangingPunct="1"/>
              <a:t>4</a:t>
            </a:fld>
            <a:endParaRPr lang="en-US" altLang="zh-CN"/>
          </a:p>
        </p:txBody>
      </p:sp>
    </p:spTree>
    <p:extLst>
      <p:ext uri="{BB962C8B-B14F-4D97-AF65-F5344CB8AC3E}">
        <p14:creationId xmlns:p14="http://schemas.microsoft.com/office/powerpoint/2010/main" val="22774849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幻灯片图像占位符 1"/>
          <p:cNvSpPr>
            <a:spLocks noGrp="1" noRot="1" noChangeAspect="1" noTextEdit="1"/>
          </p:cNvSpPr>
          <p:nvPr>
            <p:ph type="sldImg"/>
          </p:nvPr>
        </p:nvSpPr>
        <p:spPr>
          <a:ln/>
        </p:spPr>
      </p:sp>
      <p:sp>
        <p:nvSpPr>
          <p:cNvPr id="10854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latin typeface="Arial" panose="020B0604020202020204" pitchFamily="34" charset="0"/>
                <a:ea typeface="宋体" panose="02010600030101010101" pitchFamily="2" charset="-122"/>
              </a:rPr>
              <a:t>still remember memory, another important part in the mem hierarchy, right?</a:t>
            </a:r>
          </a:p>
          <a:p>
            <a:r>
              <a:rPr lang="en-US" altLang="zh-CN">
                <a:latin typeface="Arial" panose="020B0604020202020204" pitchFamily="34" charset="0"/>
                <a:ea typeface="宋体" panose="02010600030101010101" pitchFamily="2" charset="-122"/>
              </a:rPr>
              <a:t>The  last defense from entering the slowest disk level; so, the question, is how to optimize memory performance?</a:t>
            </a:r>
            <a:endParaRPr lang="zh-CN" altLang="en-US">
              <a:latin typeface="Arial" panose="020B0604020202020204" pitchFamily="34" charset="0"/>
              <a:ea typeface="宋体" panose="02010600030101010101" pitchFamily="2" charset="-122"/>
            </a:endParaRPr>
          </a:p>
        </p:txBody>
      </p:sp>
      <p:sp>
        <p:nvSpPr>
          <p:cNvPr id="10854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45E4FF8F-8033-45A3-BB1F-FDBB81732941}" type="slidenum">
              <a:rPr lang="en-US" altLang="zh-CN"/>
              <a:pPr eaLnBrk="1" hangingPunct="1"/>
              <a:t>44</a:t>
            </a:fld>
            <a:endParaRPr lang="en-US" altLang="zh-CN"/>
          </a:p>
        </p:txBody>
      </p:sp>
    </p:spTree>
    <p:extLst>
      <p:ext uri="{BB962C8B-B14F-4D97-AF65-F5344CB8AC3E}">
        <p14:creationId xmlns:p14="http://schemas.microsoft.com/office/powerpoint/2010/main" val="8452373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幻灯片图像占位符 1"/>
          <p:cNvSpPr>
            <a:spLocks noGrp="1" noRot="1" noChangeAspect="1" noTextEdit="1"/>
          </p:cNvSpPr>
          <p:nvPr>
            <p:ph type="sldImg"/>
          </p:nvPr>
        </p:nvSpPr>
        <p:spPr>
          <a:ln/>
        </p:spPr>
      </p:sp>
      <p:sp>
        <p:nvSpPr>
          <p:cNvPr id="109571"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latin typeface="Arial" panose="020B0604020202020204" pitchFamily="34" charset="0"/>
                <a:ea typeface="宋体" panose="02010600030101010101" pitchFamily="2" charset="-122"/>
              </a:rPr>
              <a:t>Main memory plays a very important role in the entire memory hierarchy.</a:t>
            </a:r>
          </a:p>
          <a:p>
            <a:r>
              <a:rPr lang="en-US" altLang="zh-CN">
                <a:latin typeface="Arial" panose="020B0604020202020204" pitchFamily="34" charset="0"/>
                <a:ea typeface="宋体" panose="02010600030101010101" pitchFamily="2" charset="-122"/>
              </a:rPr>
              <a:t>It serves as the I/O interface between caches and servers/disks.</a:t>
            </a:r>
          </a:p>
          <a:p>
            <a:endParaRPr lang="en-US" altLang="zh-CN">
              <a:latin typeface="Arial" panose="020B0604020202020204" pitchFamily="34" charset="0"/>
              <a:ea typeface="宋体" panose="02010600030101010101" pitchFamily="2" charset="-122"/>
            </a:endParaRPr>
          </a:p>
          <a:p>
            <a:r>
              <a:rPr lang="en-US" altLang="zh-CN">
                <a:latin typeface="Arial" panose="020B0604020202020204" pitchFamily="34" charset="0"/>
                <a:ea typeface="宋体" panose="02010600030101010101" pitchFamily="2" charset="-122"/>
              </a:rPr>
              <a:t>From this point of view, it is the destination of input swapped from the disk as well as the source of output generated by CPU.</a:t>
            </a:r>
          </a:p>
          <a:p>
            <a:endParaRPr lang="en-US" altLang="zh-CN">
              <a:latin typeface="Arial" panose="020B0604020202020204" pitchFamily="34" charset="0"/>
              <a:ea typeface="宋体" panose="02010600030101010101" pitchFamily="2" charset="-122"/>
            </a:endParaRPr>
          </a:p>
        </p:txBody>
      </p:sp>
      <p:sp>
        <p:nvSpPr>
          <p:cNvPr id="109572"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ABDF48A3-E3F3-415A-A22F-B6DB32CCE9E8}" type="slidenum">
              <a:rPr lang="en-US" altLang="zh-CN"/>
              <a:pPr eaLnBrk="1" hangingPunct="1"/>
              <a:t>45</a:t>
            </a:fld>
            <a:endParaRPr lang="en-US" altLang="zh-CN"/>
          </a:p>
        </p:txBody>
      </p:sp>
    </p:spTree>
    <p:extLst>
      <p:ext uri="{BB962C8B-B14F-4D97-AF65-F5344CB8AC3E}">
        <p14:creationId xmlns:p14="http://schemas.microsoft.com/office/powerpoint/2010/main" val="11534595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宋体" charset="-122"/>
                <a:cs typeface="+mn-cs"/>
              </a:rPr>
              <a:t>the innovation was how to organize the many DRAM chips that made up the main memory, such as multiple memory banks. Higher bandwidth is available using memory banks, by making memory and its bus wider, or by doing both. Ironically, as capacity per memory chip increases, there are fewer chips in the same-sized memory system, reducing possibilities for wider memory systems with the same capacity. </a:t>
            </a:r>
            <a:endParaRPr lang="en-US" dirty="0"/>
          </a:p>
          <a:p>
            <a:endParaRPr lang="en-CN" dirty="0"/>
          </a:p>
        </p:txBody>
      </p:sp>
      <p:sp>
        <p:nvSpPr>
          <p:cNvPr id="4" name="Slide Number Placeholder 3"/>
          <p:cNvSpPr>
            <a:spLocks noGrp="1"/>
          </p:cNvSpPr>
          <p:nvPr>
            <p:ph type="sldNum" sz="quarter" idx="5"/>
          </p:nvPr>
        </p:nvSpPr>
        <p:spPr/>
        <p:txBody>
          <a:bodyPr/>
          <a:lstStyle/>
          <a:p>
            <a:fld id="{F35EDEF7-1C9B-4C0C-AB77-68F6D9D024A1}" type="slidenum">
              <a:rPr lang="en-US" altLang="zh-CN" smtClean="0"/>
              <a:pPr/>
              <a:t>46</a:t>
            </a:fld>
            <a:endParaRPr lang="en-US" altLang="zh-CN"/>
          </a:p>
        </p:txBody>
      </p:sp>
    </p:spTree>
    <p:extLst>
      <p:ext uri="{BB962C8B-B14F-4D97-AF65-F5344CB8AC3E}">
        <p14:creationId xmlns:p14="http://schemas.microsoft.com/office/powerpoint/2010/main" val="23852970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幻灯片图像占位符 1"/>
          <p:cNvSpPr>
            <a:spLocks noGrp="1" noRot="1" noChangeAspect="1" noTextEdit="1"/>
          </p:cNvSpPr>
          <p:nvPr>
            <p:ph type="sldImg"/>
          </p:nvPr>
        </p:nvSpPr>
        <p:spPr>
          <a:ln/>
        </p:spPr>
      </p:sp>
      <p:sp>
        <p:nvSpPr>
          <p:cNvPr id="110595"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latin typeface="Arial" panose="020B0604020202020204" pitchFamily="34" charset="0"/>
                <a:ea typeface="宋体" panose="02010600030101010101" pitchFamily="2" charset="-122"/>
              </a:rPr>
              <a:t>Two more specific measures</a:t>
            </a:r>
            <a:endParaRPr lang="zh-CN" altLang="en-US">
              <a:latin typeface="Arial" panose="020B0604020202020204" pitchFamily="34" charset="0"/>
              <a:ea typeface="宋体" panose="02010600030101010101" pitchFamily="2" charset="-122"/>
            </a:endParaRPr>
          </a:p>
        </p:txBody>
      </p:sp>
      <p:sp>
        <p:nvSpPr>
          <p:cNvPr id="110596"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AEBBE579-38BF-44F1-B776-4262AE221AD9}" type="slidenum">
              <a:rPr lang="en-US" altLang="zh-CN"/>
              <a:pPr eaLnBrk="1" hangingPunct="1"/>
              <a:t>47</a:t>
            </a:fld>
            <a:endParaRPr lang="en-US" altLang="zh-CN"/>
          </a:p>
        </p:txBody>
      </p:sp>
    </p:spTree>
    <p:extLst>
      <p:ext uri="{BB962C8B-B14F-4D97-AF65-F5344CB8AC3E}">
        <p14:creationId xmlns:p14="http://schemas.microsoft.com/office/powerpoint/2010/main" val="1811667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幻灯片图像占位符 1"/>
          <p:cNvSpPr>
            <a:spLocks noGrp="1" noRot="1" noChangeAspect="1" noTextEdit="1"/>
          </p:cNvSpPr>
          <p:nvPr>
            <p:ph type="sldImg"/>
          </p:nvPr>
        </p:nvSpPr>
        <p:spPr>
          <a:ln/>
        </p:spPr>
      </p:sp>
      <p:sp>
        <p:nvSpPr>
          <p:cNvPr id="111619"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latin typeface="Arial" panose="020B0604020202020204" pitchFamily="34" charset="0"/>
                <a:ea typeface="宋体" panose="02010600030101010101" pitchFamily="2" charset="-122"/>
              </a:rPr>
              <a:t>medium type of memory</a:t>
            </a:r>
            <a:endParaRPr lang="zh-CN" altLang="en-US">
              <a:latin typeface="Arial" panose="020B0604020202020204" pitchFamily="34" charset="0"/>
              <a:ea typeface="宋体" panose="02010600030101010101" pitchFamily="2" charset="-122"/>
            </a:endParaRPr>
          </a:p>
        </p:txBody>
      </p:sp>
      <p:sp>
        <p:nvSpPr>
          <p:cNvPr id="111620"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10BF7A2A-557F-4714-91D1-97591CB33801}" type="slidenum">
              <a:rPr lang="en-US" altLang="zh-CN"/>
              <a:pPr eaLnBrk="1" hangingPunct="1"/>
              <a:t>48</a:t>
            </a:fld>
            <a:endParaRPr lang="en-US" altLang="zh-CN"/>
          </a:p>
        </p:txBody>
      </p:sp>
    </p:spTree>
    <p:extLst>
      <p:ext uri="{BB962C8B-B14F-4D97-AF65-F5344CB8AC3E}">
        <p14:creationId xmlns:p14="http://schemas.microsoft.com/office/powerpoint/2010/main" val="40438691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幻灯片图像占位符 1"/>
          <p:cNvSpPr>
            <a:spLocks noGrp="1" noRot="1" noChangeAspect="1" noTextEdit="1"/>
          </p:cNvSpPr>
          <p:nvPr>
            <p:ph type="sldImg"/>
          </p:nvPr>
        </p:nvSpPr>
        <p:spPr>
          <a:ln/>
        </p:spPr>
      </p:sp>
      <p:sp>
        <p:nvSpPr>
          <p:cNvPr id="112643"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latin typeface="Arial" panose="020B0604020202020204" pitchFamily="34" charset="0"/>
                <a:ea typeface="宋体" panose="02010600030101010101" pitchFamily="2" charset="-122"/>
              </a:rPr>
              <a:t>Could refer to slides here fore more details: https://pubweb.eng.utah.edu/~cs6710/slides/memoryx2.pdf</a:t>
            </a:r>
          </a:p>
          <a:p>
            <a:endParaRPr lang="zh-CN" altLang="en-US">
              <a:latin typeface="Arial" panose="020B0604020202020204" pitchFamily="34" charset="0"/>
              <a:ea typeface="宋体" panose="02010600030101010101" pitchFamily="2" charset="-122"/>
            </a:endParaRPr>
          </a:p>
        </p:txBody>
      </p:sp>
      <p:sp>
        <p:nvSpPr>
          <p:cNvPr id="112644"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5FE60F7F-5482-4FF4-85F3-2D38C5EF3C12}" type="slidenum">
              <a:rPr lang="en-US" altLang="zh-CN"/>
              <a:pPr eaLnBrk="1" hangingPunct="1"/>
              <a:t>58</a:t>
            </a:fld>
            <a:endParaRPr lang="en-US" altLang="zh-CN"/>
          </a:p>
        </p:txBody>
      </p:sp>
    </p:spTree>
    <p:extLst>
      <p:ext uri="{BB962C8B-B14F-4D97-AF65-F5344CB8AC3E}">
        <p14:creationId xmlns:p14="http://schemas.microsoft.com/office/powerpoint/2010/main" val="28112727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Row-hit first: service row-hit memory access first</a:t>
            </a:r>
          </a:p>
          <a:p>
            <a:r>
              <a:rPr lang="en-US" altLang="zh-CN" dirty="0"/>
              <a:t>Oldest-first: then service older</a:t>
            </a:r>
            <a:r>
              <a:rPr lang="en-US" altLang="zh-CN" baseline="0" dirty="0"/>
              <a:t> access first</a:t>
            </a:r>
          </a:p>
          <a:p>
            <a:endParaRPr lang="en-US" altLang="zh-CN" baseline="0" dirty="0"/>
          </a:p>
          <a:p>
            <a:r>
              <a:rPr lang="en-US" altLang="zh-CN" baseline="0" dirty="0"/>
              <a:t>For maximizing DRAM throughput</a:t>
            </a:r>
            <a:endParaRPr lang="zh-CN" altLang="en-US" dirty="0"/>
          </a:p>
        </p:txBody>
      </p:sp>
      <p:sp>
        <p:nvSpPr>
          <p:cNvPr id="4" name="灯片编号占位符 3"/>
          <p:cNvSpPr>
            <a:spLocks noGrp="1"/>
          </p:cNvSpPr>
          <p:nvPr>
            <p:ph type="sldNum" sz="quarter" idx="10"/>
          </p:nvPr>
        </p:nvSpPr>
        <p:spPr/>
        <p:txBody>
          <a:bodyPr/>
          <a:lstStyle/>
          <a:p>
            <a:fld id="{F35EDEF7-1C9B-4C0C-AB77-68F6D9D024A1}" type="slidenum">
              <a:rPr lang="en-US" altLang="zh-CN" smtClean="0"/>
              <a:pPr/>
              <a:t>64</a:t>
            </a:fld>
            <a:endParaRPr lang="en-US" altLang="zh-CN"/>
          </a:p>
        </p:txBody>
      </p:sp>
    </p:spTree>
    <p:extLst>
      <p:ext uri="{BB962C8B-B14F-4D97-AF65-F5344CB8AC3E}">
        <p14:creationId xmlns:p14="http://schemas.microsoft.com/office/powerpoint/2010/main" val="18334960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幻灯片图像占位符 1"/>
          <p:cNvSpPr>
            <a:spLocks noGrp="1" noRot="1" noChangeAspect="1" noTextEdit="1"/>
          </p:cNvSpPr>
          <p:nvPr>
            <p:ph type="sldImg"/>
          </p:nvPr>
        </p:nvSpPr>
        <p:spPr>
          <a:ln/>
        </p:spPr>
      </p:sp>
      <p:sp>
        <p:nvSpPr>
          <p:cNvPr id="11366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a:latin typeface="Arial" panose="020B0604020202020204" pitchFamily="34" charset="0"/>
                <a:ea typeface="宋体" panose="02010600030101010101" pitchFamily="2" charset="-122"/>
              </a:rPr>
              <a:t>Interleaving: some blocks work while some not, save power</a:t>
            </a:r>
          </a:p>
          <a:p>
            <a:endParaRPr lang="en-US" altLang="zh-CN" dirty="0">
              <a:latin typeface="Arial" panose="020B0604020202020204" pitchFamily="34" charset="0"/>
              <a:ea typeface="宋体" panose="02010600030101010101" pitchFamily="2" charset="-122"/>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宋体" charset="-122"/>
                <a:cs typeface="+mn-cs"/>
              </a:rPr>
              <a:t>The addition of banks also reduced power, since only the row in a sin- </a:t>
            </a:r>
            <a:r>
              <a:rPr lang="en-US" sz="1200" kern="1200" dirty="0" err="1">
                <a:solidFill>
                  <a:schemeClr val="tx1"/>
                </a:solidFill>
                <a:effectLst/>
                <a:latin typeface="Arial" charset="0"/>
                <a:ea typeface="宋体" charset="-122"/>
                <a:cs typeface="+mn-cs"/>
              </a:rPr>
              <a:t>gle</a:t>
            </a:r>
            <a:r>
              <a:rPr lang="en-US" sz="1200" kern="1200" dirty="0">
                <a:solidFill>
                  <a:schemeClr val="tx1"/>
                </a:solidFill>
                <a:effectLst/>
                <a:latin typeface="Arial" charset="0"/>
                <a:ea typeface="宋体" charset="-122"/>
                <a:cs typeface="+mn-cs"/>
              </a:rPr>
              <a:t> bank is read and </a:t>
            </a:r>
            <a:r>
              <a:rPr lang="en-US" sz="1200" kern="1200" dirty="0" err="1">
                <a:solidFill>
                  <a:schemeClr val="tx1"/>
                </a:solidFill>
                <a:effectLst/>
                <a:latin typeface="Arial" charset="0"/>
                <a:ea typeface="宋体" charset="-122"/>
                <a:cs typeface="+mn-cs"/>
              </a:rPr>
              <a:t>precharged</a:t>
            </a:r>
            <a:r>
              <a:rPr lang="en-US" sz="1200" kern="1200" dirty="0">
                <a:solidFill>
                  <a:schemeClr val="tx1"/>
                </a:solidFill>
                <a:effectLst/>
                <a:latin typeface="Arial" charset="0"/>
                <a:ea typeface="宋体" charset="-122"/>
                <a:cs typeface="+mn-cs"/>
              </a:rPr>
              <a:t>. </a:t>
            </a:r>
            <a:endParaRPr lang="en-US" dirty="0"/>
          </a:p>
          <a:p>
            <a:endParaRPr lang="zh-CN" altLang="en-US" dirty="0">
              <a:latin typeface="Arial" panose="020B0604020202020204" pitchFamily="34" charset="0"/>
              <a:ea typeface="宋体" panose="02010600030101010101" pitchFamily="2" charset="-122"/>
            </a:endParaRPr>
          </a:p>
        </p:txBody>
      </p:sp>
      <p:sp>
        <p:nvSpPr>
          <p:cNvPr id="11366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3EF1ACC6-5D4C-48F7-8109-4F3F8D46E4E3}" type="slidenum">
              <a:rPr lang="en-US" altLang="zh-CN"/>
              <a:pPr eaLnBrk="1" hangingPunct="1"/>
              <a:t>69</a:t>
            </a:fld>
            <a:endParaRPr lang="en-US" altLang="zh-CN"/>
          </a:p>
        </p:txBody>
      </p:sp>
    </p:spTree>
    <p:extLst>
      <p:ext uri="{BB962C8B-B14F-4D97-AF65-F5344CB8AC3E}">
        <p14:creationId xmlns:p14="http://schemas.microsoft.com/office/powerpoint/2010/main" val="27433602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
            </a:r>
            <a:r>
              <a:rPr lang="en-CN" dirty="0"/>
              <a:t>hy flash memory during discussion of main memory: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宋体" charset="-122"/>
                <a:cs typeface="+mn-cs"/>
              </a:rPr>
              <a:t>Flash is used as the backup storage in PMDs in the same manner that a disk functions in a laptop or server. In addition, because most PMDs have a limited amount of DRAM, Flash may also act as a level of the memory hierarchy.</a:t>
            </a:r>
            <a:endParaRPr lang="en-US" dirty="0"/>
          </a:p>
        </p:txBody>
      </p:sp>
      <p:sp>
        <p:nvSpPr>
          <p:cNvPr id="4" name="Slide Number Placeholder 3"/>
          <p:cNvSpPr>
            <a:spLocks noGrp="1"/>
          </p:cNvSpPr>
          <p:nvPr>
            <p:ph type="sldNum" sz="quarter" idx="5"/>
          </p:nvPr>
        </p:nvSpPr>
        <p:spPr/>
        <p:txBody>
          <a:bodyPr/>
          <a:lstStyle/>
          <a:p>
            <a:fld id="{F35EDEF7-1C9B-4C0C-AB77-68F6D9D024A1}" type="slidenum">
              <a:rPr lang="en-US" altLang="zh-CN" smtClean="0"/>
              <a:pPr/>
              <a:t>71</a:t>
            </a:fld>
            <a:endParaRPr lang="en-US" altLang="zh-CN"/>
          </a:p>
        </p:txBody>
      </p:sp>
    </p:spTree>
    <p:extLst>
      <p:ext uri="{BB962C8B-B14F-4D97-AF65-F5344CB8AC3E}">
        <p14:creationId xmlns:p14="http://schemas.microsoft.com/office/powerpoint/2010/main" val="36101851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宋体" charset="-122"/>
                <a:cs typeface="+mn-cs"/>
              </a:rPr>
              <a:t>Similar in nature to the RAID approach used for disks, </a:t>
            </a:r>
            <a:r>
              <a:rPr lang="en-US" sz="1200" kern="1200" dirty="0" err="1">
                <a:solidFill>
                  <a:schemeClr val="tx1"/>
                </a:solidFill>
                <a:effectLst/>
                <a:latin typeface="Arial" charset="0"/>
                <a:ea typeface="宋体" charset="-122"/>
                <a:cs typeface="+mn-cs"/>
              </a:rPr>
              <a:t>Chipkill</a:t>
            </a:r>
            <a:r>
              <a:rPr lang="en-US" sz="1200" kern="1200" dirty="0">
                <a:solidFill>
                  <a:schemeClr val="tx1"/>
                </a:solidFill>
                <a:effectLst/>
                <a:latin typeface="Arial" charset="0"/>
                <a:ea typeface="宋体" charset="-122"/>
                <a:cs typeface="+mn-cs"/>
              </a:rPr>
              <a:t> distributes the data and ECC information, so that the complete failure of a single mem- </a:t>
            </a:r>
            <a:r>
              <a:rPr lang="en-US" sz="1200" kern="1200" dirty="0" err="1">
                <a:solidFill>
                  <a:schemeClr val="tx1"/>
                </a:solidFill>
                <a:effectLst/>
                <a:latin typeface="Arial" charset="0"/>
                <a:ea typeface="宋体" charset="-122"/>
                <a:cs typeface="+mn-cs"/>
              </a:rPr>
              <a:t>ory</a:t>
            </a:r>
            <a:r>
              <a:rPr lang="en-US" sz="1200" kern="1200" dirty="0">
                <a:solidFill>
                  <a:schemeClr val="tx1"/>
                </a:solidFill>
                <a:effectLst/>
                <a:latin typeface="Arial" charset="0"/>
                <a:ea typeface="宋体" charset="-122"/>
                <a:cs typeface="+mn-cs"/>
              </a:rPr>
              <a:t> chip can be handled by supporting the reconstruction of the missing data from the remaining memory chips. </a:t>
            </a:r>
            <a:endParaRPr lang="en-US" dirty="0"/>
          </a:p>
        </p:txBody>
      </p:sp>
      <p:sp>
        <p:nvSpPr>
          <p:cNvPr id="4" name="Slide Number Placeholder 3"/>
          <p:cNvSpPr>
            <a:spLocks noGrp="1"/>
          </p:cNvSpPr>
          <p:nvPr>
            <p:ph type="sldNum" sz="quarter" idx="5"/>
          </p:nvPr>
        </p:nvSpPr>
        <p:spPr/>
        <p:txBody>
          <a:bodyPr/>
          <a:lstStyle/>
          <a:p>
            <a:fld id="{F35EDEF7-1C9B-4C0C-AB77-68F6D9D024A1}" type="slidenum">
              <a:rPr lang="en-US" altLang="zh-CN" smtClean="0"/>
              <a:pPr/>
              <a:t>76</a:t>
            </a:fld>
            <a:endParaRPr lang="en-US" altLang="zh-CN"/>
          </a:p>
        </p:txBody>
      </p:sp>
    </p:spTree>
    <p:extLst>
      <p:ext uri="{BB962C8B-B14F-4D97-AF65-F5344CB8AC3E}">
        <p14:creationId xmlns:p14="http://schemas.microsoft.com/office/powerpoint/2010/main" val="3039214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幻灯片图像占位符 1"/>
          <p:cNvSpPr>
            <a:spLocks noGrp="1" noRot="1" noChangeAspect="1" noTextEdit="1"/>
          </p:cNvSpPr>
          <p:nvPr>
            <p:ph type="sldImg"/>
          </p:nvPr>
        </p:nvSpPr>
        <p:spPr>
          <a:ln/>
        </p:spPr>
      </p:sp>
      <p:sp>
        <p:nvSpPr>
          <p:cNvPr id="8806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a:latin typeface="Arial" panose="020B0604020202020204" pitchFamily="34" charset="0"/>
                <a:ea typeface="宋体" panose="02010600030101010101" pitchFamily="2" charset="-122"/>
              </a:rPr>
              <a:t>To enhance memory usage efficiency and safety, </a:t>
            </a:r>
          </a:p>
          <a:p>
            <a:pPr eaLnBrk="1" hangingPunct="1"/>
            <a:r>
              <a:rPr lang="en-US" altLang="zh-CN">
                <a:latin typeface="Arial" panose="020B0604020202020204" pitchFamily="34" charset="0"/>
                <a:ea typeface="宋体" panose="02010600030101010101" pitchFamily="2" charset="-122"/>
              </a:rPr>
              <a:t>we also introduce virtual memory that integrates both physical memory and magnetic disk.</a:t>
            </a:r>
          </a:p>
          <a:p>
            <a:pPr eaLnBrk="1" hangingPunct="1"/>
            <a:r>
              <a:rPr lang="en-US" altLang="zh-CN">
                <a:latin typeface="Arial" panose="020B0604020202020204" pitchFamily="34" charset="0"/>
                <a:ea typeface="宋体" panose="02010600030101010101" pitchFamily="2" charset="-122"/>
              </a:rPr>
              <a:t>Virtual memory enables each program to independently manage allocated memory space </a:t>
            </a:r>
          </a:p>
          <a:p>
            <a:pPr eaLnBrk="1" hangingPunct="1"/>
            <a:r>
              <a:rPr lang="en-US" altLang="zh-CN">
                <a:latin typeface="Arial" panose="020B0604020202020204" pitchFamily="34" charset="0"/>
                <a:ea typeface="宋体" panose="02010600030101010101" pitchFamily="2" charset="-122"/>
              </a:rPr>
              <a:t>via indirect mapping from virtual address to physical address.</a:t>
            </a:r>
          </a:p>
        </p:txBody>
      </p:sp>
      <p:sp>
        <p:nvSpPr>
          <p:cNvPr id="8806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230324C8-4A2A-41DA-8E1F-5CE592F90B9A}" type="slidenum">
              <a:rPr lang="en-US" altLang="zh-CN"/>
              <a:pPr eaLnBrk="1" hangingPunct="1"/>
              <a:t>5</a:t>
            </a:fld>
            <a:endParaRPr lang="en-US" altLang="zh-CN"/>
          </a:p>
        </p:txBody>
      </p:sp>
    </p:spTree>
    <p:extLst>
      <p:ext uri="{BB962C8B-B14F-4D97-AF65-F5344CB8AC3E}">
        <p14:creationId xmlns:p14="http://schemas.microsoft.com/office/powerpoint/2010/main" val="33947927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幻灯片图像占位符 1"/>
          <p:cNvSpPr>
            <a:spLocks noGrp="1" noRot="1" noChangeAspect="1" noTextEdit="1"/>
          </p:cNvSpPr>
          <p:nvPr>
            <p:ph type="sldImg"/>
          </p:nvPr>
        </p:nvSpPr>
        <p:spPr>
          <a:ln/>
        </p:spPr>
      </p:sp>
      <p:sp>
        <p:nvSpPr>
          <p:cNvPr id="96259"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latin typeface="Arial" panose="020B0604020202020204" pitchFamily="34" charset="0"/>
              <a:ea typeface="宋体" panose="02010600030101010101" pitchFamily="2" charset="-122"/>
            </a:endParaRPr>
          </a:p>
        </p:txBody>
      </p:sp>
      <p:sp>
        <p:nvSpPr>
          <p:cNvPr id="96260"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805A4F09-BA2C-494A-B6B8-58D325C5738E}" type="slidenum">
              <a:rPr lang="en-US" altLang="zh-CN"/>
              <a:pPr eaLnBrk="1" hangingPunct="1"/>
              <a:t>78</a:t>
            </a:fld>
            <a:endParaRPr lang="en-US" altLang="zh-CN"/>
          </a:p>
        </p:txBody>
      </p:sp>
    </p:spTree>
    <p:extLst>
      <p:ext uri="{BB962C8B-B14F-4D97-AF65-F5344CB8AC3E}">
        <p14:creationId xmlns:p14="http://schemas.microsoft.com/office/powerpoint/2010/main" val="14178668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幻灯片图像占位符 1"/>
          <p:cNvSpPr>
            <a:spLocks noGrp="1" noRot="1" noChangeAspect="1" noTextEdit="1"/>
          </p:cNvSpPr>
          <p:nvPr>
            <p:ph type="sldImg"/>
          </p:nvPr>
        </p:nvSpPr>
        <p:spPr>
          <a:ln/>
        </p:spPr>
      </p:sp>
      <p:sp>
        <p:nvSpPr>
          <p:cNvPr id="96259"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a:solidFill>
                  <a:schemeClr val="tx1"/>
                </a:solidFill>
                <a:effectLst/>
                <a:latin typeface="Arial" charset="0"/>
                <a:ea typeface="宋体" charset="-122"/>
                <a:cs typeface="+mn-cs"/>
              </a:rPr>
              <a:t>Security and privacy are two of the most vexing challenges for information tech- </a:t>
            </a:r>
            <a:r>
              <a:rPr lang="en-US" sz="1200" kern="1200" dirty="0" err="1">
                <a:solidFill>
                  <a:schemeClr val="tx1"/>
                </a:solidFill>
                <a:effectLst/>
                <a:latin typeface="Arial" charset="0"/>
                <a:ea typeface="宋体" charset="-122"/>
                <a:cs typeface="+mn-cs"/>
              </a:rPr>
              <a:t>nology</a:t>
            </a:r>
            <a:r>
              <a:rPr lang="en-US" sz="1200" kern="1200" dirty="0">
                <a:solidFill>
                  <a:schemeClr val="tx1"/>
                </a:solidFill>
                <a:effectLst/>
                <a:latin typeface="Arial" charset="0"/>
                <a:ea typeface="宋体" charset="-122"/>
                <a:cs typeface="+mn-cs"/>
              </a:rPr>
              <a:t> in 2011. Electronic burglaries, often involving lists of credit card num- </a:t>
            </a:r>
            <a:r>
              <a:rPr lang="en-US" sz="1200" kern="1200" dirty="0" err="1">
                <a:solidFill>
                  <a:schemeClr val="tx1"/>
                </a:solidFill>
                <a:effectLst/>
                <a:latin typeface="Arial" charset="0"/>
                <a:ea typeface="宋体" charset="-122"/>
                <a:cs typeface="+mn-cs"/>
              </a:rPr>
              <a:t>bers</a:t>
            </a:r>
            <a:r>
              <a:rPr lang="en-US" sz="1200" kern="1200" dirty="0">
                <a:solidFill>
                  <a:schemeClr val="tx1"/>
                </a:solidFill>
                <a:effectLst/>
                <a:latin typeface="Arial" charset="0"/>
                <a:ea typeface="宋体" charset="-122"/>
                <a:cs typeface="+mn-cs"/>
              </a:rPr>
              <a:t>, are announced regularly, and it’s widely believed that many more go unreported. Hence, both researchers and practitioners are looking for new ways to make computing systems more secure. Although protecting information is not limited to hardware, in our view real security and privacy will likely involve innovation in computer architecture as well as in systems software. </a:t>
            </a:r>
            <a:endParaRPr lang="en-US" dirty="0"/>
          </a:p>
          <a:p>
            <a:r>
              <a:rPr lang="en-US" sz="1200" kern="1200" dirty="0">
                <a:solidFill>
                  <a:schemeClr val="tx1"/>
                </a:solidFill>
                <a:effectLst/>
                <a:latin typeface="Arial" charset="0"/>
                <a:ea typeface="宋体" charset="-122"/>
                <a:cs typeface="+mn-cs"/>
              </a:rPr>
              <a:t>This section starts with a review of the architecture support for protecting processes from each other via virtual memory. It then describes the added </a:t>
            </a:r>
            <a:r>
              <a:rPr lang="en-US" sz="1200" kern="1200" dirty="0" err="1">
                <a:solidFill>
                  <a:schemeClr val="tx1"/>
                </a:solidFill>
                <a:effectLst/>
                <a:latin typeface="Arial" charset="0"/>
                <a:ea typeface="宋体" charset="-122"/>
                <a:cs typeface="+mn-cs"/>
              </a:rPr>
              <a:t>protec</a:t>
            </a:r>
            <a:r>
              <a:rPr lang="en-US" sz="1200" kern="1200" dirty="0">
                <a:solidFill>
                  <a:schemeClr val="tx1"/>
                </a:solidFill>
                <a:effectLst/>
                <a:latin typeface="Arial" charset="0"/>
                <a:ea typeface="宋体" charset="-122"/>
                <a:cs typeface="+mn-cs"/>
              </a:rPr>
              <a:t>- </a:t>
            </a:r>
            <a:r>
              <a:rPr lang="en-US" sz="1200" kern="1200" dirty="0" err="1">
                <a:solidFill>
                  <a:schemeClr val="tx1"/>
                </a:solidFill>
                <a:effectLst/>
                <a:latin typeface="Arial" charset="0"/>
                <a:ea typeface="宋体" charset="-122"/>
                <a:cs typeface="+mn-cs"/>
              </a:rPr>
              <a:t>tion</a:t>
            </a:r>
            <a:r>
              <a:rPr lang="en-US" sz="1200" kern="1200" dirty="0">
                <a:solidFill>
                  <a:schemeClr val="tx1"/>
                </a:solidFill>
                <a:effectLst/>
                <a:latin typeface="Arial" charset="0"/>
                <a:ea typeface="宋体" charset="-122"/>
                <a:cs typeface="+mn-cs"/>
              </a:rPr>
              <a:t> provided from virtual machines, the architecture requirements of virtual machines, and the performance of a virtual machine. </a:t>
            </a:r>
            <a:endParaRPr lang="en-US" dirty="0"/>
          </a:p>
          <a:p>
            <a:endParaRPr lang="zh-CN" altLang="en-US" dirty="0">
              <a:latin typeface="Arial" panose="020B0604020202020204" pitchFamily="34" charset="0"/>
              <a:ea typeface="宋体" panose="02010600030101010101" pitchFamily="2" charset="-122"/>
            </a:endParaRPr>
          </a:p>
        </p:txBody>
      </p:sp>
      <p:sp>
        <p:nvSpPr>
          <p:cNvPr id="96260"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805A4F09-BA2C-494A-B6B8-58D325C5738E}" type="slidenum">
              <a:rPr lang="en-US" altLang="zh-CN"/>
              <a:pPr eaLnBrk="1" hangingPunct="1"/>
              <a:t>79</a:t>
            </a:fld>
            <a:endParaRPr lang="en-US" altLang="zh-CN"/>
          </a:p>
        </p:txBody>
      </p:sp>
    </p:spTree>
    <p:extLst>
      <p:ext uri="{BB962C8B-B14F-4D97-AF65-F5344CB8AC3E}">
        <p14:creationId xmlns:p14="http://schemas.microsoft.com/office/powerpoint/2010/main" val="41893949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幻灯片图像占位符 1"/>
          <p:cNvSpPr>
            <a:spLocks noGrp="1" noRot="1" noChangeAspect="1" noTextEdit="1"/>
          </p:cNvSpPr>
          <p:nvPr>
            <p:ph type="sldImg"/>
          </p:nvPr>
        </p:nvSpPr>
        <p:spPr>
          <a:ln/>
        </p:spPr>
      </p:sp>
      <p:sp>
        <p:nvSpPr>
          <p:cNvPr id="96259"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a:solidFill>
                  <a:schemeClr val="tx1"/>
                </a:solidFill>
                <a:effectLst/>
                <a:latin typeface="Arial" charset="0"/>
                <a:ea typeface="宋体" charset="-122"/>
                <a:cs typeface="+mn-cs"/>
              </a:rPr>
              <a:t>Security and privacy are two of the most vexing challenges for information tech- </a:t>
            </a:r>
            <a:r>
              <a:rPr lang="en-US" sz="1200" kern="1200" dirty="0" err="1">
                <a:solidFill>
                  <a:schemeClr val="tx1"/>
                </a:solidFill>
                <a:effectLst/>
                <a:latin typeface="Arial" charset="0"/>
                <a:ea typeface="宋体" charset="-122"/>
                <a:cs typeface="+mn-cs"/>
              </a:rPr>
              <a:t>nology</a:t>
            </a:r>
            <a:r>
              <a:rPr lang="en-US" sz="1200" kern="1200" dirty="0">
                <a:solidFill>
                  <a:schemeClr val="tx1"/>
                </a:solidFill>
                <a:effectLst/>
                <a:latin typeface="Arial" charset="0"/>
                <a:ea typeface="宋体" charset="-122"/>
                <a:cs typeface="+mn-cs"/>
              </a:rPr>
              <a:t> in 2011. Electronic burglaries, often involving lists of credit card num- </a:t>
            </a:r>
            <a:r>
              <a:rPr lang="en-US" sz="1200" kern="1200" dirty="0" err="1">
                <a:solidFill>
                  <a:schemeClr val="tx1"/>
                </a:solidFill>
                <a:effectLst/>
                <a:latin typeface="Arial" charset="0"/>
                <a:ea typeface="宋体" charset="-122"/>
                <a:cs typeface="+mn-cs"/>
              </a:rPr>
              <a:t>bers</a:t>
            </a:r>
            <a:r>
              <a:rPr lang="en-US" sz="1200" kern="1200" dirty="0">
                <a:solidFill>
                  <a:schemeClr val="tx1"/>
                </a:solidFill>
                <a:effectLst/>
                <a:latin typeface="Arial" charset="0"/>
                <a:ea typeface="宋体" charset="-122"/>
                <a:cs typeface="+mn-cs"/>
              </a:rPr>
              <a:t>, are announced regularly, and it’s widely believed that many more go unreported. Hence, both researchers and practitioners are looking for new ways to make computing systems more secure. Although protecting information is not limited to hardware, in our view real security and privacy will likely involve innovation in computer architecture as well as in systems software. </a:t>
            </a:r>
            <a:endParaRPr lang="en-US" dirty="0"/>
          </a:p>
          <a:p>
            <a:r>
              <a:rPr lang="en-US" sz="1200" kern="1200" dirty="0">
                <a:solidFill>
                  <a:schemeClr val="tx1"/>
                </a:solidFill>
                <a:effectLst/>
                <a:latin typeface="Arial" charset="0"/>
                <a:ea typeface="宋体" charset="-122"/>
                <a:cs typeface="+mn-cs"/>
              </a:rPr>
              <a:t>This section starts with a review of the architecture support for protecting processes from each other via virtual memory. It then describes the added </a:t>
            </a:r>
            <a:r>
              <a:rPr lang="en-US" sz="1200" kern="1200" dirty="0" err="1">
                <a:solidFill>
                  <a:schemeClr val="tx1"/>
                </a:solidFill>
                <a:effectLst/>
                <a:latin typeface="Arial" charset="0"/>
                <a:ea typeface="宋体" charset="-122"/>
                <a:cs typeface="+mn-cs"/>
              </a:rPr>
              <a:t>protec</a:t>
            </a:r>
            <a:r>
              <a:rPr lang="en-US" sz="1200" kern="1200" dirty="0">
                <a:solidFill>
                  <a:schemeClr val="tx1"/>
                </a:solidFill>
                <a:effectLst/>
                <a:latin typeface="Arial" charset="0"/>
                <a:ea typeface="宋体" charset="-122"/>
                <a:cs typeface="+mn-cs"/>
              </a:rPr>
              <a:t>- </a:t>
            </a:r>
            <a:r>
              <a:rPr lang="en-US" sz="1200" kern="1200" dirty="0" err="1">
                <a:solidFill>
                  <a:schemeClr val="tx1"/>
                </a:solidFill>
                <a:effectLst/>
                <a:latin typeface="Arial" charset="0"/>
                <a:ea typeface="宋体" charset="-122"/>
                <a:cs typeface="+mn-cs"/>
              </a:rPr>
              <a:t>tion</a:t>
            </a:r>
            <a:r>
              <a:rPr lang="en-US" sz="1200" kern="1200" dirty="0">
                <a:solidFill>
                  <a:schemeClr val="tx1"/>
                </a:solidFill>
                <a:effectLst/>
                <a:latin typeface="Arial" charset="0"/>
                <a:ea typeface="宋体" charset="-122"/>
                <a:cs typeface="+mn-cs"/>
              </a:rPr>
              <a:t> provided from virtual machines, the architecture requirements of virtual machines, and the performance of a virtual machine. </a:t>
            </a:r>
            <a:endParaRPr lang="en-US" dirty="0"/>
          </a:p>
          <a:p>
            <a:endParaRPr lang="zh-CN" altLang="en-US" dirty="0">
              <a:latin typeface="Arial" panose="020B0604020202020204" pitchFamily="34" charset="0"/>
              <a:ea typeface="宋体" panose="02010600030101010101" pitchFamily="2" charset="-122"/>
            </a:endParaRPr>
          </a:p>
        </p:txBody>
      </p:sp>
      <p:sp>
        <p:nvSpPr>
          <p:cNvPr id="96260"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805A4F09-BA2C-494A-B6B8-58D325C5738E}" type="slidenum">
              <a:rPr lang="en-US" altLang="zh-CN"/>
              <a:pPr eaLnBrk="1" hangingPunct="1"/>
              <a:t>80</a:t>
            </a:fld>
            <a:endParaRPr lang="en-US" altLang="zh-CN"/>
          </a:p>
        </p:txBody>
      </p:sp>
    </p:spTree>
    <p:extLst>
      <p:ext uri="{BB962C8B-B14F-4D97-AF65-F5344CB8AC3E}">
        <p14:creationId xmlns:p14="http://schemas.microsoft.com/office/powerpoint/2010/main" val="2957939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宋体" charset="-122"/>
                <a:cs typeface="+mn-cs"/>
              </a:rPr>
              <a:t>Provide at least two modes, indicating whether the running process is a user process or an operating system process. This latter process is sometimes called a </a:t>
            </a:r>
            <a:r>
              <a:rPr lang="en-US" sz="1200" i="1" kern="1200" dirty="0">
                <a:solidFill>
                  <a:schemeClr val="tx1"/>
                </a:solidFill>
                <a:effectLst/>
                <a:latin typeface="Arial" charset="0"/>
                <a:ea typeface="宋体" charset="-122"/>
                <a:cs typeface="+mn-cs"/>
              </a:rPr>
              <a:t>kernel </a:t>
            </a:r>
            <a:r>
              <a:rPr lang="en-US" sz="1200" kern="1200" dirty="0">
                <a:solidFill>
                  <a:schemeClr val="tx1"/>
                </a:solidFill>
                <a:effectLst/>
                <a:latin typeface="Arial" charset="0"/>
                <a:ea typeface="宋体" charset="-122"/>
                <a:cs typeface="+mn-cs"/>
              </a:rPr>
              <a:t>process or a </a:t>
            </a:r>
            <a:r>
              <a:rPr lang="en-US" sz="1200" i="1" kern="1200" dirty="0">
                <a:solidFill>
                  <a:schemeClr val="tx1"/>
                </a:solidFill>
                <a:effectLst/>
                <a:latin typeface="Arial" charset="0"/>
                <a:ea typeface="宋体" charset="-122"/>
                <a:cs typeface="+mn-cs"/>
              </a:rPr>
              <a:t>supervisor </a:t>
            </a:r>
            <a:r>
              <a:rPr lang="en-US" sz="1200" kern="1200" dirty="0">
                <a:solidFill>
                  <a:schemeClr val="tx1"/>
                </a:solidFill>
                <a:effectLst/>
                <a:latin typeface="Arial" charset="0"/>
                <a:ea typeface="宋体" charset="-122"/>
                <a:cs typeface="+mn-cs"/>
              </a:rPr>
              <a:t>process. </a:t>
            </a:r>
          </a:p>
          <a:p>
            <a:endParaRPr lang="en-CN" dirty="0"/>
          </a:p>
        </p:txBody>
      </p:sp>
      <p:sp>
        <p:nvSpPr>
          <p:cNvPr id="4" name="Slide Number Placeholder 3"/>
          <p:cNvSpPr>
            <a:spLocks noGrp="1"/>
          </p:cNvSpPr>
          <p:nvPr>
            <p:ph type="sldNum" sz="quarter" idx="5"/>
          </p:nvPr>
        </p:nvSpPr>
        <p:spPr/>
        <p:txBody>
          <a:bodyPr/>
          <a:lstStyle/>
          <a:p>
            <a:fld id="{F35EDEF7-1C9B-4C0C-AB77-68F6D9D024A1}" type="slidenum">
              <a:rPr lang="en-US" altLang="zh-CN" smtClean="0"/>
              <a:pPr/>
              <a:t>82</a:t>
            </a:fld>
            <a:endParaRPr lang="en-US" altLang="zh-CN"/>
          </a:p>
        </p:txBody>
      </p:sp>
    </p:spTree>
    <p:extLst>
      <p:ext uri="{BB962C8B-B14F-4D97-AF65-F5344CB8AC3E}">
        <p14:creationId xmlns:p14="http://schemas.microsoft.com/office/powerpoint/2010/main" val="42820311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宋体" charset="-122"/>
                <a:cs typeface="+mn-cs"/>
              </a:rPr>
              <a:t>Provide a portion of the processor state that a user process can use but not write. This state includes a user/supervisor mode bit, an exception enable/dis- able bit, and memory protection information. Users are prevented from writ- </a:t>
            </a:r>
            <a:r>
              <a:rPr lang="en-US" sz="1200" kern="1200" dirty="0" err="1">
                <a:solidFill>
                  <a:schemeClr val="tx1"/>
                </a:solidFill>
                <a:effectLst/>
                <a:latin typeface="Arial" charset="0"/>
                <a:ea typeface="宋体" charset="-122"/>
                <a:cs typeface="+mn-cs"/>
              </a:rPr>
              <a:t>ing</a:t>
            </a:r>
            <a:r>
              <a:rPr lang="en-US" sz="1200" kern="1200" dirty="0">
                <a:solidFill>
                  <a:schemeClr val="tx1"/>
                </a:solidFill>
                <a:effectLst/>
                <a:latin typeface="Arial" charset="0"/>
                <a:ea typeface="宋体" charset="-122"/>
                <a:cs typeface="+mn-cs"/>
              </a:rPr>
              <a:t> this state because the operating system cannot control user processes if users can give themselves supervisor privileges, disable exceptions, or change memory protection. </a:t>
            </a:r>
          </a:p>
          <a:p>
            <a:endParaRPr lang="en-CN" dirty="0"/>
          </a:p>
        </p:txBody>
      </p:sp>
      <p:sp>
        <p:nvSpPr>
          <p:cNvPr id="4" name="Slide Number Placeholder 3"/>
          <p:cNvSpPr>
            <a:spLocks noGrp="1"/>
          </p:cNvSpPr>
          <p:nvPr>
            <p:ph type="sldNum" sz="quarter" idx="5"/>
          </p:nvPr>
        </p:nvSpPr>
        <p:spPr/>
        <p:txBody>
          <a:bodyPr/>
          <a:lstStyle/>
          <a:p>
            <a:fld id="{F35EDEF7-1C9B-4C0C-AB77-68F6D9D024A1}" type="slidenum">
              <a:rPr lang="en-US" altLang="zh-CN" smtClean="0"/>
              <a:pPr/>
              <a:t>83</a:t>
            </a:fld>
            <a:endParaRPr lang="en-US" altLang="zh-CN"/>
          </a:p>
        </p:txBody>
      </p:sp>
    </p:spTree>
    <p:extLst>
      <p:ext uri="{BB962C8B-B14F-4D97-AF65-F5344CB8AC3E}">
        <p14:creationId xmlns:p14="http://schemas.microsoft.com/office/powerpoint/2010/main" val="17059302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宋体" charset="-122"/>
                <a:cs typeface="+mn-cs"/>
              </a:rPr>
              <a:t>Provide mechanisms whereby the processor can go from user mode to super- visor mode and vice versa. The first direction is typically accomplished by a </a:t>
            </a:r>
            <a:r>
              <a:rPr lang="en-US" sz="1200" i="1" kern="1200" dirty="0">
                <a:solidFill>
                  <a:schemeClr val="tx1"/>
                </a:solidFill>
                <a:effectLst/>
                <a:latin typeface="Arial" charset="0"/>
                <a:ea typeface="宋体" charset="-122"/>
                <a:cs typeface="+mn-cs"/>
              </a:rPr>
              <a:t>system call</a:t>
            </a:r>
            <a:r>
              <a:rPr lang="en-US" sz="1200" kern="1200" dirty="0">
                <a:solidFill>
                  <a:schemeClr val="tx1"/>
                </a:solidFill>
                <a:effectLst/>
                <a:latin typeface="Arial" charset="0"/>
                <a:ea typeface="宋体" charset="-122"/>
                <a:cs typeface="+mn-cs"/>
              </a:rPr>
              <a:t>, implemented as a special instruction that transfers control to a dedicated location in supervisor code space. The PC is saved from the point of the system call, and the processor is placed in supervisor mode. The return to user mode is like a subroutine return that restores the previous user/super- visor mode. </a:t>
            </a:r>
          </a:p>
          <a:p>
            <a:endParaRPr lang="en-CN" dirty="0"/>
          </a:p>
        </p:txBody>
      </p:sp>
      <p:sp>
        <p:nvSpPr>
          <p:cNvPr id="4" name="Slide Number Placeholder 3"/>
          <p:cNvSpPr>
            <a:spLocks noGrp="1"/>
          </p:cNvSpPr>
          <p:nvPr>
            <p:ph type="sldNum" sz="quarter" idx="5"/>
          </p:nvPr>
        </p:nvSpPr>
        <p:spPr/>
        <p:txBody>
          <a:bodyPr/>
          <a:lstStyle/>
          <a:p>
            <a:fld id="{F35EDEF7-1C9B-4C0C-AB77-68F6D9D024A1}" type="slidenum">
              <a:rPr lang="en-US" altLang="zh-CN" smtClean="0"/>
              <a:pPr/>
              <a:t>84</a:t>
            </a:fld>
            <a:endParaRPr lang="en-US" altLang="zh-CN"/>
          </a:p>
        </p:txBody>
      </p:sp>
    </p:spTree>
    <p:extLst>
      <p:ext uri="{BB962C8B-B14F-4D97-AF65-F5344CB8AC3E}">
        <p14:creationId xmlns:p14="http://schemas.microsoft.com/office/powerpoint/2010/main" val="2735076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宋体" charset="-122"/>
                <a:cs typeface="+mn-cs"/>
              </a:rPr>
              <a:t>Provide mechanisms to limit memory accesses to protect the memory state of a process without having to swap the process to disk on a context switch. </a:t>
            </a:r>
          </a:p>
          <a:p>
            <a:endParaRPr lang="en-CN" dirty="0"/>
          </a:p>
        </p:txBody>
      </p:sp>
      <p:sp>
        <p:nvSpPr>
          <p:cNvPr id="4" name="Slide Number Placeholder 3"/>
          <p:cNvSpPr>
            <a:spLocks noGrp="1"/>
          </p:cNvSpPr>
          <p:nvPr>
            <p:ph type="sldNum" sz="quarter" idx="5"/>
          </p:nvPr>
        </p:nvSpPr>
        <p:spPr/>
        <p:txBody>
          <a:bodyPr/>
          <a:lstStyle/>
          <a:p>
            <a:fld id="{F35EDEF7-1C9B-4C0C-AB77-68F6D9D024A1}" type="slidenum">
              <a:rPr lang="en-US" altLang="zh-CN" smtClean="0"/>
              <a:pPr/>
              <a:t>85</a:t>
            </a:fld>
            <a:endParaRPr lang="en-US" altLang="zh-CN"/>
          </a:p>
        </p:txBody>
      </p:sp>
    </p:spTree>
    <p:extLst>
      <p:ext uri="{BB962C8B-B14F-4D97-AF65-F5344CB8AC3E}">
        <p14:creationId xmlns:p14="http://schemas.microsoft.com/office/powerpoint/2010/main" val="12770201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宋体" charset="-122"/>
                <a:cs typeface="+mn-cs"/>
              </a:rPr>
              <a:t>The reason we’re not done is that we depend on the accuracy of the operating system as well as the hardware. Today’s operating systems consist of tens of millions of lines of code. Since bugs are measured in number per thousand lines of code, there are thousands of bugs in production operating systems. Flaws in the OS have led to vulnerabilities that are routinely exploited. </a:t>
            </a:r>
            <a:endParaRPr lang="en-US" dirty="0"/>
          </a:p>
          <a:p>
            <a:r>
              <a:rPr lang="en-US" sz="1200" kern="1200" dirty="0">
                <a:solidFill>
                  <a:schemeClr val="tx1"/>
                </a:solidFill>
                <a:effectLst/>
                <a:latin typeface="Arial" charset="0"/>
                <a:ea typeface="宋体" charset="-122"/>
                <a:cs typeface="+mn-cs"/>
              </a:rPr>
              <a:t>This problem and the possibility that not enforcing protection could be much more costly than in the past have led some to look for a protection model with a much smaller code base than the full OS, such as Virtual Machines. </a:t>
            </a:r>
            <a:endParaRPr lang="en-US" dirty="0"/>
          </a:p>
          <a:p>
            <a:endParaRPr lang="en-CN" dirty="0"/>
          </a:p>
        </p:txBody>
      </p:sp>
      <p:sp>
        <p:nvSpPr>
          <p:cNvPr id="4" name="Slide Number Placeholder 3"/>
          <p:cNvSpPr>
            <a:spLocks noGrp="1"/>
          </p:cNvSpPr>
          <p:nvPr>
            <p:ph type="sldNum" sz="quarter" idx="5"/>
          </p:nvPr>
        </p:nvSpPr>
        <p:spPr/>
        <p:txBody>
          <a:bodyPr/>
          <a:lstStyle/>
          <a:p>
            <a:fld id="{F35EDEF7-1C9B-4C0C-AB77-68F6D9D024A1}" type="slidenum">
              <a:rPr lang="en-US" altLang="zh-CN" smtClean="0"/>
              <a:pPr/>
              <a:t>86</a:t>
            </a:fld>
            <a:endParaRPr lang="en-US" altLang="zh-CN"/>
          </a:p>
        </p:txBody>
      </p:sp>
    </p:spTree>
    <p:extLst>
      <p:ext uri="{BB962C8B-B14F-4D97-AF65-F5344CB8AC3E}">
        <p14:creationId xmlns:p14="http://schemas.microsoft.com/office/powerpoint/2010/main" val="14707828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幻灯片图像占位符 1"/>
          <p:cNvSpPr>
            <a:spLocks noGrp="1" noRot="1" noChangeAspect="1" noTextEdit="1"/>
          </p:cNvSpPr>
          <p:nvPr>
            <p:ph type="sldImg"/>
          </p:nvPr>
        </p:nvSpPr>
        <p:spPr>
          <a:ln/>
        </p:spPr>
      </p:sp>
      <p:sp>
        <p:nvSpPr>
          <p:cNvPr id="114691"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a:latin typeface="Arial" panose="020B0604020202020204" pitchFamily="34" charset="0"/>
                <a:ea typeface="宋体" panose="02010600030101010101" pitchFamily="2" charset="-122"/>
              </a:rPr>
              <a:t>The following content corresponds to chapter 2 (mostly 2.1 – 2.4)</a:t>
            </a:r>
          </a:p>
          <a:p>
            <a:r>
              <a:rPr lang="en-US" altLang="zh-CN" dirty="0">
                <a:latin typeface="Arial" panose="020B0604020202020204" pitchFamily="34" charset="0"/>
                <a:ea typeface="宋体" panose="02010600030101010101" pitchFamily="2" charset="-122"/>
              </a:rPr>
              <a:t>atop the basic working principles of memory hierarchy we have learnt from Appendix B.</a:t>
            </a:r>
          </a:p>
        </p:txBody>
      </p:sp>
      <p:sp>
        <p:nvSpPr>
          <p:cNvPr id="114692"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172CA958-C9A7-430A-B15C-8517BA0532C4}" type="slidenum">
              <a:rPr lang="en-US" altLang="zh-CN"/>
              <a:pPr eaLnBrk="1" hangingPunct="1"/>
              <a:t>90</a:t>
            </a:fld>
            <a:endParaRPr lang="en-US" altLang="zh-CN"/>
          </a:p>
        </p:txBody>
      </p:sp>
    </p:spTree>
    <p:extLst>
      <p:ext uri="{BB962C8B-B14F-4D97-AF65-F5344CB8AC3E}">
        <p14:creationId xmlns:p14="http://schemas.microsoft.com/office/powerpoint/2010/main" val="19650005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幻灯片图像占位符 1">
            <a:extLst>
              <a:ext uri="{FF2B5EF4-FFF2-40B4-BE49-F238E27FC236}">
                <a16:creationId xmlns:a16="http://schemas.microsoft.com/office/drawing/2014/main" id="{2A8014D4-28C8-804E-9B5A-E21ABE5D4189}"/>
              </a:ext>
            </a:extLst>
          </p:cNvPr>
          <p:cNvSpPr>
            <a:spLocks noGrp="1" noRot="1" noChangeAspect="1" noChangeArrowheads="1" noTextEdit="1"/>
          </p:cNvSpPr>
          <p:nvPr>
            <p:ph type="sldImg"/>
          </p:nvPr>
        </p:nvSpPr>
        <p:spPr>
          <a:ln/>
        </p:spPr>
      </p:sp>
      <p:sp>
        <p:nvSpPr>
          <p:cNvPr id="142338" name="备注占位符 2">
            <a:extLst>
              <a:ext uri="{FF2B5EF4-FFF2-40B4-BE49-F238E27FC236}">
                <a16:creationId xmlns:a16="http://schemas.microsoft.com/office/drawing/2014/main" id="{78761B6D-3B59-8A44-9E1D-420F0D6F0A8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a typeface="宋体" panose="02010600030101010101" pitchFamily="2" charset="-122"/>
            </a:endParaRPr>
          </a:p>
        </p:txBody>
      </p:sp>
      <p:sp>
        <p:nvSpPr>
          <p:cNvPr id="142339" name="灯片编号占位符 3">
            <a:extLst>
              <a:ext uri="{FF2B5EF4-FFF2-40B4-BE49-F238E27FC236}">
                <a16:creationId xmlns:a16="http://schemas.microsoft.com/office/drawing/2014/main" id="{364AC307-33ED-7148-B009-376C76A11EF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E4F6DF6B-8016-0743-9C4D-063E00918A20}" type="slidenum">
              <a:rPr lang="en-US" altLang="zh-CN"/>
              <a:pPr>
                <a:spcBef>
                  <a:spcPct val="0"/>
                </a:spcBef>
              </a:pPr>
              <a:t>92</a:t>
            </a:fld>
            <a:endParaRPr lang="en-US" altLang="zh-CN"/>
          </a:p>
        </p:txBody>
      </p:sp>
    </p:spTree>
    <p:extLst>
      <p:ext uri="{BB962C8B-B14F-4D97-AF65-F5344CB8AC3E}">
        <p14:creationId xmlns:p14="http://schemas.microsoft.com/office/powerpoint/2010/main" val="3997961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幻灯片图像占位符 1"/>
          <p:cNvSpPr>
            <a:spLocks noGrp="1" noRot="1" noChangeAspect="1" noTextEdit="1"/>
          </p:cNvSpPr>
          <p:nvPr>
            <p:ph type="sldImg"/>
          </p:nvPr>
        </p:nvSpPr>
        <p:spPr>
          <a:ln/>
        </p:spPr>
      </p:sp>
      <p:sp>
        <p:nvSpPr>
          <p:cNvPr id="89091"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latin typeface="Arial" panose="020B0604020202020204" pitchFamily="34" charset="0"/>
                <a:ea typeface="宋体" panose="02010600030101010101" pitchFamily="2" charset="-122"/>
              </a:rPr>
              <a:t>So most of our discussions were focusing on these basics of memory hierarchy.</a:t>
            </a:r>
            <a:endParaRPr lang="zh-CN" altLang="en-US">
              <a:latin typeface="Arial" panose="020B0604020202020204" pitchFamily="34" charset="0"/>
              <a:ea typeface="宋体" panose="02010600030101010101" pitchFamily="2" charset="-122"/>
            </a:endParaRPr>
          </a:p>
        </p:txBody>
      </p:sp>
      <p:sp>
        <p:nvSpPr>
          <p:cNvPr id="89092"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95F2FC38-B4F5-4779-A282-0FE5916B0E36}" type="slidenum">
              <a:rPr lang="en-US" altLang="zh-CN"/>
              <a:pPr eaLnBrk="1" hangingPunct="1"/>
              <a:t>6</a:t>
            </a:fld>
            <a:endParaRPr lang="en-US" altLang="zh-CN"/>
          </a:p>
        </p:txBody>
      </p:sp>
    </p:spTree>
    <p:extLst>
      <p:ext uri="{BB962C8B-B14F-4D97-AF65-F5344CB8AC3E}">
        <p14:creationId xmlns:p14="http://schemas.microsoft.com/office/powerpoint/2010/main" val="13903269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幻灯片图像占位符 1">
            <a:extLst>
              <a:ext uri="{FF2B5EF4-FFF2-40B4-BE49-F238E27FC236}">
                <a16:creationId xmlns:a16="http://schemas.microsoft.com/office/drawing/2014/main" id="{9F46CCC5-347B-3449-933E-70A0E62878D6}"/>
              </a:ext>
            </a:extLst>
          </p:cNvPr>
          <p:cNvSpPr>
            <a:spLocks noGrp="1" noRot="1" noChangeAspect="1" noChangeArrowheads="1" noTextEdit="1"/>
          </p:cNvSpPr>
          <p:nvPr>
            <p:ph type="sldImg"/>
          </p:nvPr>
        </p:nvSpPr>
        <p:spPr>
          <a:ln/>
        </p:spPr>
      </p:sp>
      <p:sp>
        <p:nvSpPr>
          <p:cNvPr id="144386" name="备注占位符 2">
            <a:extLst>
              <a:ext uri="{FF2B5EF4-FFF2-40B4-BE49-F238E27FC236}">
                <a16:creationId xmlns:a16="http://schemas.microsoft.com/office/drawing/2014/main" id="{702F4978-5DB4-074C-8B29-CB8ADA49DC8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a typeface="宋体" panose="02010600030101010101" pitchFamily="2" charset="-122"/>
            </a:endParaRPr>
          </a:p>
        </p:txBody>
      </p:sp>
      <p:sp>
        <p:nvSpPr>
          <p:cNvPr id="144387" name="灯片编号占位符 3">
            <a:extLst>
              <a:ext uri="{FF2B5EF4-FFF2-40B4-BE49-F238E27FC236}">
                <a16:creationId xmlns:a16="http://schemas.microsoft.com/office/drawing/2014/main" id="{FAAA69C7-A9B0-C54B-B019-9A0F9BD8294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151A0D4A-3FC8-D24D-A7B6-3ECC24778953}" type="slidenum">
              <a:rPr lang="en-US" altLang="zh-CN"/>
              <a:pPr>
                <a:spcBef>
                  <a:spcPct val="0"/>
                </a:spcBef>
              </a:pPr>
              <a:t>93</a:t>
            </a:fld>
            <a:endParaRPr lang="en-US" altLang="zh-CN"/>
          </a:p>
        </p:txBody>
      </p:sp>
    </p:spTree>
    <p:extLst>
      <p:ext uri="{BB962C8B-B14F-4D97-AF65-F5344CB8AC3E}">
        <p14:creationId xmlns:p14="http://schemas.microsoft.com/office/powerpoint/2010/main" val="3391207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幻灯片图像占位符 1"/>
          <p:cNvSpPr>
            <a:spLocks noGrp="1" noRot="1" noChangeAspect="1" noTextEdit="1"/>
          </p:cNvSpPr>
          <p:nvPr>
            <p:ph type="sldImg"/>
          </p:nvPr>
        </p:nvSpPr>
        <p:spPr>
          <a:ln/>
        </p:spPr>
      </p:sp>
      <p:sp>
        <p:nvSpPr>
          <p:cNvPr id="90115"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latin typeface="Arial" panose="020B0604020202020204" pitchFamily="34" charset="0"/>
                <a:ea typeface="宋体" panose="02010600030101010101" pitchFamily="2" charset="-122"/>
              </a:rPr>
              <a:t>Obviously, to support our super fast computers, there should be some more magics to enhance system performance. Right?</a:t>
            </a:r>
            <a:endParaRPr lang="zh-CN" altLang="en-US">
              <a:latin typeface="Arial" panose="020B0604020202020204" pitchFamily="34" charset="0"/>
              <a:ea typeface="宋体" panose="02010600030101010101" pitchFamily="2" charset="-122"/>
            </a:endParaRPr>
          </a:p>
        </p:txBody>
      </p:sp>
      <p:sp>
        <p:nvSpPr>
          <p:cNvPr id="90116"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CA906134-CDE6-4444-AA1F-6503A071F292}" type="slidenum">
              <a:rPr lang="en-US" altLang="zh-CN"/>
              <a:pPr eaLnBrk="1" hangingPunct="1"/>
              <a:t>7</a:t>
            </a:fld>
            <a:endParaRPr lang="en-US" altLang="zh-CN"/>
          </a:p>
        </p:txBody>
      </p:sp>
    </p:spTree>
    <p:extLst>
      <p:ext uri="{BB962C8B-B14F-4D97-AF65-F5344CB8AC3E}">
        <p14:creationId xmlns:p14="http://schemas.microsoft.com/office/powerpoint/2010/main" val="247006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幻灯片图像占位符 1"/>
          <p:cNvSpPr>
            <a:spLocks noGrp="1" noRot="1" noChangeAspect="1" noTextEdit="1"/>
          </p:cNvSpPr>
          <p:nvPr>
            <p:ph type="sldImg"/>
          </p:nvPr>
        </p:nvSpPr>
        <p:spPr>
          <a:ln/>
        </p:spPr>
      </p:sp>
      <p:sp>
        <p:nvSpPr>
          <p:cNvPr id="91139"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latin typeface="Arial" panose="020B0604020202020204" pitchFamily="34" charset="0"/>
                <a:ea typeface="宋体" panose="02010600030101010101" pitchFamily="2" charset="-122"/>
              </a:rPr>
              <a:t>Such performance enhancement requires various optimization techniques during memory hierarchy design.</a:t>
            </a:r>
            <a:endParaRPr lang="zh-CN" altLang="en-US">
              <a:latin typeface="Arial" panose="020B0604020202020204" pitchFamily="34" charset="0"/>
              <a:ea typeface="宋体" panose="02010600030101010101" pitchFamily="2" charset="-122"/>
            </a:endParaRPr>
          </a:p>
        </p:txBody>
      </p:sp>
      <p:sp>
        <p:nvSpPr>
          <p:cNvPr id="91140"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F63451C5-8C68-44D4-BB84-45410715293F}" type="slidenum">
              <a:rPr lang="en-US" altLang="zh-CN"/>
              <a:pPr eaLnBrk="1" hangingPunct="1"/>
              <a:t>8</a:t>
            </a:fld>
            <a:endParaRPr lang="en-US" altLang="zh-CN"/>
          </a:p>
        </p:txBody>
      </p:sp>
    </p:spTree>
    <p:extLst>
      <p:ext uri="{BB962C8B-B14F-4D97-AF65-F5344CB8AC3E}">
        <p14:creationId xmlns:p14="http://schemas.microsoft.com/office/powerpoint/2010/main" val="3376116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幻灯片图像占位符 1"/>
          <p:cNvSpPr>
            <a:spLocks noGrp="1" noRot="1" noChangeAspect="1" noTextEdit="1"/>
          </p:cNvSpPr>
          <p:nvPr>
            <p:ph type="sldImg"/>
          </p:nvPr>
        </p:nvSpPr>
        <p:spPr>
          <a:ln/>
        </p:spPr>
      </p:sp>
      <p:sp>
        <p:nvSpPr>
          <p:cNvPr id="92163"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latin typeface="Arial" panose="020B0604020202020204" pitchFamily="34" charset="0"/>
                <a:ea typeface="宋体" panose="02010600030101010101" pitchFamily="2" charset="-122"/>
              </a:rPr>
              <a:t>Then what optimization techniques are built in our computers?</a:t>
            </a:r>
          </a:p>
          <a:p>
            <a:r>
              <a:rPr lang="en-US" altLang="zh-CN">
                <a:latin typeface="Arial" panose="020B0604020202020204" pitchFamily="34" charset="0"/>
                <a:ea typeface="宋体" panose="02010600030101010101" pitchFamily="2" charset="-122"/>
              </a:rPr>
              <a:t>What are their pros and cons?</a:t>
            </a:r>
          </a:p>
          <a:p>
            <a:r>
              <a:rPr lang="en-US" altLang="zh-CN">
                <a:latin typeface="Arial" panose="020B0604020202020204" pitchFamily="34" charset="0"/>
                <a:ea typeface="宋体" panose="02010600030101010101" pitchFamily="2" charset="-122"/>
              </a:rPr>
              <a:t>This will be the core of today’s lecture</a:t>
            </a:r>
            <a:endParaRPr lang="zh-CN" altLang="en-US">
              <a:latin typeface="Arial" panose="020B0604020202020204" pitchFamily="34" charset="0"/>
              <a:ea typeface="宋体" panose="02010600030101010101" pitchFamily="2" charset="-122"/>
            </a:endParaRPr>
          </a:p>
        </p:txBody>
      </p:sp>
      <p:sp>
        <p:nvSpPr>
          <p:cNvPr id="92164"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9D26C1F8-48A2-4303-B845-15025CBA6F4D}" type="slidenum">
              <a:rPr lang="en-US" altLang="zh-CN"/>
              <a:pPr eaLnBrk="1" hangingPunct="1"/>
              <a:t>9</a:t>
            </a:fld>
            <a:endParaRPr lang="en-US" altLang="zh-CN"/>
          </a:p>
        </p:txBody>
      </p:sp>
    </p:spTree>
    <p:extLst>
      <p:ext uri="{BB962C8B-B14F-4D97-AF65-F5344CB8AC3E}">
        <p14:creationId xmlns:p14="http://schemas.microsoft.com/office/powerpoint/2010/main" val="2405665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幻灯片图像占位符 1"/>
          <p:cNvSpPr>
            <a:spLocks noGrp="1" noRot="1" noChangeAspect="1" noTextEdit="1"/>
          </p:cNvSpPr>
          <p:nvPr>
            <p:ph type="sldImg"/>
          </p:nvPr>
        </p:nvSpPr>
        <p:spPr>
          <a:ln/>
        </p:spPr>
      </p:sp>
      <p:sp>
        <p:nvSpPr>
          <p:cNvPr id="9318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latin typeface="Arial" panose="020B0604020202020204" pitchFamily="34" charset="0"/>
                <a:ea typeface="宋体" panose="02010600030101010101" pitchFamily="2" charset="-122"/>
              </a:rPr>
              <a:t>In particular, we’ll explore many of them related to both cache and memory.</a:t>
            </a:r>
            <a:endParaRPr lang="zh-CN" altLang="en-US">
              <a:latin typeface="Arial" panose="020B0604020202020204" pitchFamily="34" charset="0"/>
              <a:ea typeface="宋体" panose="02010600030101010101" pitchFamily="2" charset="-122"/>
            </a:endParaRPr>
          </a:p>
        </p:txBody>
      </p:sp>
      <p:sp>
        <p:nvSpPr>
          <p:cNvPr id="9318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E2D23205-C37C-4795-A73A-D9823A924681}" type="slidenum">
              <a:rPr lang="en-US" altLang="zh-CN"/>
              <a:pPr eaLnBrk="1" hangingPunct="1"/>
              <a:t>10</a:t>
            </a:fld>
            <a:endParaRPr lang="en-US" altLang="zh-CN"/>
          </a:p>
        </p:txBody>
      </p:sp>
    </p:spTree>
    <p:extLst>
      <p:ext uri="{BB962C8B-B14F-4D97-AF65-F5344CB8AC3E}">
        <p14:creationId xmlns:p14="http://schemas.microsoft.com/office/powerpoint/2010/main" val="235277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21702557-3DD7-4999-A109-D5896FB82524}" type="slidenum">
              <a:rPr lang="en-US" altLang="zh-CN"/>
              <a:pPr/>
              <a:t>‹#›</a:t>
            </a:fld>
            <a:endParaRPr lang="en-US" altLang="zh-CN"/>
          </a:p>
        </p:txBody>
      </p:sp>
    </p:spTree>
    <p:extLst>
      <p:ext uri="{BB962C8B-B14F-4D97-AF65-F5344CB8AC3E}">
        <p14:creationId xmlns:p14="http://schemas.microsoft.com/office/powerpoint/2010/main" val="881094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F045A4E8-DC67-4869-A9F7-2E73F39DA6BF}" type="slidenum">
              <a:rPr lang="en-US" altLang="zh-CN"/>
              <a:pPr/>
              <a:t>‹#›</a:t>
            </a:fld>
            <a:endParaRPr lang="en-US" altLang="zh-CN"/>
          </a:p>
        </p:txBody>
      </p:sp>
    </p:spTree>
    <p:extLst>
      <p:ext uri="{BB962C8B-B14F-4D97-AF65-F5344CB8AC3E}">
        <p14:creationId xmlns:p14="http://schemas.microsoft.com/office/powerpoint/2010/main" val="2097610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858000" y="274638"/>
            <a:ext cx="2286000" cy="6583362"/>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0" y="274638"/>
            <a:ext cx="6705600" cy="6583362"/>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F63EB1C2-0A30-4D2A-999E-DBEAFBDB2CAC}" type="slidenum">
              <a:rPr lang="en-US" altLang="zh-CN"/>
              <a:pPr/>
              <a:t>‹#›</a:t>
            </a:fld>
            <a:endParaRPr lang="en-US" altLang="zh-CN"/>
          </a:p>
        </p:txBody>
      </p:sp>
    </p:spTree>
    <p:extLst>
      <p:ext uri="{BB962C8B-B14F-4D97-AF65-F5344CB8AC3E}">
        <p14:creationId xmlns:p14="http://schemas.microsoft.com/office/powerpoint/2010/main" val="1616755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0770838E-B040-4187-ADD3-E799B4C0C8CF}" type="slidenum">
              <a:rPr lang="en-US" altLang="zh-CN"/>
              <a:pPr/>
              <a:t>‹#›</a:t>
            </a:fld>
            <a:endParaRPr lang="en-US" altLang="zh-CN"/>
          </a:p>
        </p:txBody>
      </p:sp>
    </p:spTree>
    <p:extLst>
      <p:ext uri="{BB962C8B-B14F-4D97-AF65-F5344CB8AC3E}">
        <p14:creationId xmlns:p14="http://schemas.microsoft.com/office/powerpoint/2010/main" val="2995817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09A99F5F-BAB9-4BE0-84BC-D4D146690A4B}" type="slidenum">
              <a:rPr lang="en-US" altLang="zh-CN"/>
              <a:pPr/>
              <a:t>‹#›</a:t>
            </a:fld>
            <a:endParaRPr lang="en-US" altLang="zh-CN"/>
          </a:p>
        </p:txBody>
      </p:sp>
    </p:spTree>
    <p:extLst>
      <p:ext uri="{BB962C8B-B14F-4D97-AF65-F5344CB8AC3E}">
        <p14:creationId xmlns:p14="http://schemas.microsoft.com/office/powerpoint/2010/main" val="721751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2672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876800" y="1600200"/>
            <a:ext cx="42672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2FB299FA-D739-4B59-81B5-3E20A08861F4}" type="slidenum">
              <a:rPr lang="en-US" altLang="zh-CN"/>
              <a:pPr/>
              <a:t>‹#›</a:t>
            </a:fld>
            <a:endParaRPr lang="en-US" altLang="zh-CN"/>
          </a:p>
        </p:txBody>
      </p:sp>
    </p:spTree>
    <p:extLst>
      <p:ext uri="{BB962C8B-B14F-4D97-AF65-F5344CB8AC3E}">
        <p14:creationId xmlns:p14="http://schemas.microsoft.com/office/powerpoint/2010/main" val="2811574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a:ln/>
        </p:spPr>
        <p:txBody>
          <a:bodyPr/>
          <a:lstStyle>
            <a:lvl1pPr>
              <a:defRPr/>
            </a:lvl1pPr>
          </a:lstStyle>
          <a:p>
            <a:fld id="{9FFCC569-B828-46AD-B344-F57417265D79}" type="slidenum">
              <a:rPr lang="en-US" altLang="zh-CN"/>
              <a:pPr/>
              <a:t>‹#›</a:t>
            </a:fld>
            <a:endParaRPr lang="en-US" altLang="zh-CN"/>
          </a:p>
        </p:txBody>
      </p:sp>
    </p:spTree>
    <p:extLst>
      <p:ext uri="{BB962C8B-B14F-4D97-AF65-F5344CB8AC3E}">
        <p14:creationId xmlns:p14="http://schemas.microsoft.com/office/powerpoint/2010/main" val="1622635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fld id="{F0B58C8E-3EF7-497B-888A-88ABA4C4AE5B}" type="slidenum">
              <a:rPr lang="en-US" altLang="zh-CN"/>
              <a:pPr/>
              <a:t>‹#›</a:t>
            </a:fld>
            <a:endParaRPr lang="en-US" altLang="zh-CN"/>
          </a:p>
        </p:txBody>
      </p:sp>
    </p:spTree>
    <p:extLst>
      <p:ext uri="{BB962C8B-B14F-4D97-AF65-F5344CB8AC3E}">
        <p14:creationId xmlns:p14="http://schemas.microsoft.com/office/powerpoint/2010/main" val="3718602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fld id="{8D69050C-C5C0-4C2A-8837-D75C8562CAD5}" type="slidenum">
              <a:rPr lang="en-US" altLang="zh-CN"/>
              <a:pPr/>
              <a:t>‹#›</a:t>
            </a:fld>
            <a:endParaRPr lang="en-US" altLang="zh-CN"/>
          </a:p>
        </p:txBody>
      </p:sp>
    </p:spTree>
    <p:extLst>
      <p:ext uri="{BB962C8B-B14F-4D97-AF65-F5344CB8AC3E}">
        <p14:creationId xmlns:p14="http://schemas.microsoft.com/office/powerpoint/2010/main" val="18491163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FFC6D2E0-0B8B-45B5-B38E-FF5B298E7F57}" type="slidenum">
              <a:rPr lang="en-US" altLang="zh-CN"/>
              <a:pPr/>
              <a:t>‹#›</a:t>
            </a:fld>
            <a:endParaRPr lang="en-US" altLang="zh-CN"/>
          </a:p>
        </p:txBody>
      </p:sp>
    </p:spTree>
    <p:extLst>
      <p:ext uri="{BB962C8B-B14F-4D97-AF65-F5344CB8AC3E}">
        <p14:creationId xmlns:p14="http://schemas.microsoft.com/office/powerpoint/2010/main" val="2902644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0A146220-E3E9-4550-8C09-BB27D26166D8}" type="slidenum">
              <a:rPr lang="en-US" altLang="zh-CN"/>
              <a:pPr/>
              <a:t>‹#›</a:t>
            </a:fld>
            <a:endParaRPr lang="en-US" altLang="zh-CN"/>
          </a:p>
        </p:txBody>
      </p:sp>
    </p:spTree>
    <p:extLst>
      <p:ext uri="{BB962C8B-B14F-4D97-AF65-F5344CB8AC3E}">
        <p14:creationId xmlns:p14="http://schemas.microsoft.com/office/powerpoint/2010/main" val="1914528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274638"/>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Rectangle 3"/>
          <p:cNvSpPr>
            <a:spLocks noGrp="1" noChangeArrowheads="1"/>
          </p:cNvSpPr>
          <p:nvPr>
            <p:ph type="body" idx="1"/>
          </p:nvPr>
        </p:nvSpPr>
        <p:spPr bwMode="auto">
          <a:xfrm>
            <a:off x="457200" y="1600200"/>
            <a:ext cx="8686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宋体" charset="-122"/>
              </a:defRPr>
            </a:lvl1pPr>
          </a:lstStyle>
          <a:p>
            <a:pPr>
              <a:defRPr/>
            </a:pPr>
            <a:endParaRPr lang="en-US" altLang="zh-CN"/>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宋体" charset="-122"/>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Verdana" panose="020B0604030504040204" pitchFamily="34" charset="0"/>
              </a:defRPr>
            </a:lvl1pPr>
          </a:lstStyle>
          <a:p>
            <a:fld id="{F7F7FDB2-3292-4D32-A6B3-A0FBE55C7081}" type="slidenum">
              <a:rPr lang="en-US" altLang="zh-CN"/>
              <a:pPr/>
              <a:t>‹#›</a:t>
            </a:fld>
            <a:endParaRPr lang="en-US" altLang="zh-C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Verdana" pitchFamily="34" charset="0"/>
          <a:ea typeface="宋体" charset="-122"/>
        </a:defRPr>
      </a:lvl2pPr>
      <a:lvl3pPr algn="ctr" rtl="0" eaLnBrk="0" fontAlgn="base" hangingPunct="0">
        <a:spcBef>
          <a:spcPct val="0"/>
        </a:spcBef>
        <a:spcAft>
          <a:spcPct val="0"/>
        </a:spcAft>
        <a:defRPr sz="4400" b="1">
          <a:solidFill>
            <a:schemeClr val="tx2"/>
          </a:solidFill>
          <a:latin typeface="Verdana" pitchFamily="34" charset="0"/>
          <a:ea typeface="宋体" charset="-122"/>
        </a:defRPr>
      </a:lvl3pPr>
      <a:lvl4pPr algn="ctr" rtl="0" eaLnBrk="0" fontAlgn="base" hangingPunct="0">
        <a:spcBef>
          <a:spcPct val="0"/>
        </a:spcBef>
        <a:spcAft>
          <a:spcPct val="0"/>
        </a:spcAft>
        <a:defRPr sz="4400" b="1">
          <a:solidFill>
            <a:schemeClr val="tx2"/>
          </a:solidFill>
          <a:latin typeface="Verdana" pitchFamily="34" charset="0"/>
          <a:ea typeface="宋体" charset="-122"/>
        </a:defRPr>
      </a:lvl4pPr>
      <a:lvl5pPr algn="ctr" rtl="0" eaLnBrk="0" fontAlgn="base" hangingPunct="0">
        <a:spcBef>
          <a:spcPct val="0"/>
        </a:spcBef>
        <a:spcAft>
          <a:spcPct val="0"/>
        </a:spcAft>
        <a:defRPr sz="4400" b="1">
          <a:solidFill>
            <a:schemeClr val="tx2"/>
          </a:solidFill>
          <a:latin typeface="Verdana" pitchFamily="34" charset="0"/>
          <a:ea typeface="宋体" charset="-122"/>
        </a:defRPr>
      </a:lvl5pPr>
      <a:lvl6pPr marL="457200" algn="ctr" rtl="0" fontAlgn="base">
        <a:spcBef>
          <a:spcPct val="0"/>
        </a:spcBef>
        <a:spcAft>
          <a:spcPct val="0"/>
        </a:spcAft>
        <a:defRPr sz="4400" b="1">
          <a:solidFill>
            <a:schemeClr val="tx2"/>
          </a:solidFill>
          <a:latin typeface="Verdana" pitchFamily="34" charset="0"/>
          <a:ea typeface="宋体" charset="-122"/>
        </a:defRPr>
      </a:lvl6pPr>
      <a:lvl7pPr marL="914400" algn="ctr" rtl="0" fontAlgn="base">
        <a:spcBef>
          <a:spcPct val="0"/>
        </a:spcBef>
        <a:spcAft>
          <a:spcPct val="0"/>
        </a:spcAft>
        <a:defRPr sz="4400" b="1">
          <a:solidFill>
            <a:schemeClr val="tx2"/>
          </a:solidFill>
          <a:latin typeface="Verdana" pitchFamily="34" charset="0"/>
          <a:ea typeface="宋体" charset="-122"/>
        </a:defRPr>
      </a:lvl7pPr>
      <a:lvl8pPr marL="1371600" algn="ctr" rtl="0" fontAlgn="base">
        <a:spcBef>
          <a:spcPct val="0"/>
        </a:spcBef>
        <a:spcAft>
          <a:spcPct val="0"/>
        </a:spcAft>
        <a:defRPr sz="4400" b="1">
          <a:solidFill>
            <a:schemeClr val="tx2"/>
          </a:solidFill>
          <a:latin typeface="Verdana" pitchFamily="34" charset="0"/>
          <a:ea typeface="宋体" charset="-122"/>
        </a:defRPr>
      </a:lvl8pPr>
      <a:lvl9pPr marL="1828800" algn="ctr" rtl="0" fontAlgn="base">
        <a:spcBef>
          <a:spcPct val="0"/>
        </a:spcBef>
        <a:spcAft>
          <a:spcPct val="0"/>
        </a:spcAft>
        <a:defRPr sz="4400" b="1">
          <a:solidFill>
            <a:schemeClr val="tx2"/>
          </a:solidFill>
          <a:latin typeface="Verdana" pitchFamily="34" charset="0"/>
          <a:ea typeface="宋体"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6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6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6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hyperlink" Target="http://list.zju.edu.cn/kaibu/comparch2020/Q25-Compilation.pdf"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hyperlink" Target="https://www.youtube.com/watch?v=hMEKZ6Aaips" TargetMode="External"/></Relationships>
</file>

<file path=ppt/slides/_rels/slide94.xml.rels><?xml version="1.0" encoding="UTF-8" standalone="yes"?>
<Relationships xmlns="http://schemas.openxmlformats.org/package/2006/relationships"><Relationship Id="rId3" Type="http://schemas.openxmlformats.org/officeDocument/2006/relationships/hyperlink" Target="https://music.163.com/#/song?id=1498103089" TargetMode="External"/><Relationship Id="rId2" Type="http://schemas.openxmlformats.org/officeDocument/2006/relationships/hyperlink" Target="https://music.163.com/#/song?id=1498103092"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3"/>
          <p:cNvSpPr>
            <a:spLocks noGrp="1" noChangeArrowheads="1"/>
          </p:cNvSpPr>
          <p:nvPr>
            <p:ph type="subTitle" idx="1"/>
          </p:nvPr>
        </p:nvSpPr>
        <p:spPr>
          <a:xfrm>
            <a:off x="0" y="4495800"/>
            <a:ext cx="9144000" cy="1524000"/>
          </a:xfrm>
        </p:spPr>
        <p:txBody>
          <a:bodyPr/>
          <a:lstStyle/>
          <a:p>
            <a:pPr algn="l" eaLnBrk="1" hangingPunct="1">
              <a:lnSpc>
                <a:spcPct val="90000"/>
              </a:lnSpc>
            </a:pPr>
            <a:r>
              <a:rPr lang="en-US" altLang="zh-CN" sz="2800" dirty="0"/>
              <a:t>Kai Bu</a:t>
            </a:r>
          </a:p>
          <a:p>
            <a:pPr algn="l" eaLnBrk="1" hangingPunct="1">
              <a:lnSpc>
                <a:spcPct val="90000"/>
              </a:lnSpc>
            </a:pPr>
            <a:r>
              <a:rPr lang="en-US" altLang="zh-CN" sz="2800" dirty="0" err="1"/>
              <a:t>kaibu@zju.edu.cn</a:t>
            </a:r>
            <a:endParaRPr lang="en-US" altLang="zh-CN" sz="2800" dirty="0"/>
          </a:p>
          <a:p>
            <a:pPr algn="l" eaLnBrk="1" hangingPunct="1">
              <a:lnSpc>
                <a:spcPct val="90000"/>
              </a:lnSpc>
            </a:pPr>
            <a:r>
              <a:rPr lang="en-US" altLang="zh-CN" sz="2800" dirty="0"/>
              <a:t>http://</a:t>
            </a:r>
            <a:r>
              <a:rPr lang="en-US" altLang="zh-CN" sz="2800" dirty="0" err="1"/>
              <a:t>list.zju.edu.cn</a:t>
            </a:r>
            <a:r>
              <a:rPr lang="en-US" altLang="zh-CN" sz="2800" dirty="0"/>
              <a:t>/</a:t>
            </a:r>
            <a:r>
              <a:rPr lang="en-US" altLang="zh-CN" sz="2800" dirty="0" err="1"/>
              <a:t>kaibu</a:t>
            </a:r>
            <a:r>
              <a:rPr lang="en-US" altLang="zh-CN" sz="2800" dirty="0"/>
              <a:t>/comparch2020</a:t>
            </a:r>
            <a:endParaRPr lang="en-US" altLang="zh-CN" sz="2800" i="1" dirty="0"/>
          </a:p>
        </p:txBody>
      </p:sp>
      <p:sp>
        <p:nvSpPr>
          <p:cNvPr id="4" name="矩形 3"/>
          <p:cNvSpPr/>
          <p:nvPr/>
        </p:nvSpPr>
        <p:spPr>
          <a:xfrm>
            <a:off x="8083550" y="0"/>
            <a:ext cx="1060450" cy="939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3600" b="1" dirty="0"/>
              <a:t>10</a:t>
            </a:r>
            <a:endParaRPr lang="zh-CN" altLang="en-US" sz="3600" b="1" dirty="0"/>
          </a:p>
        </p:txBody>
      </p:sp>
      <p:sp>
        <p:nvSpPr>
          <p:cNvPr id="2052" name="Rectangle 2"/>
          <p:cNvSpPr>
            <a:spLocks noGrp="1" noChangeArrowheads="1"/>
          </p:cNvSpPr>
          <p:nvPr>
            <p:ph type="ctrTitle"/>
          </p:nvPr>
        </p:nvSpPr>
        <p:spPr>
          <a:xfrm>
            <a:off x="0" y="2130425"/>
            <a:ext cx="9144000" cy="1908175"/>
          </a:xfrm>
        </p:spPr>
        <p:txBody>
          <a:bodyPr/>
          <a:lstStyle/>
          <a:p>
            <a:pPr algn="l" eaLnBrk="1" hangingPunct="1"/>
            <a:r>
              <a:rPr lang="en-US" altLang="zh-CN" sz="5400"/>
              <a:t>Memory Hierarchy</a:t>
            </a:r>
            <a:br>
              <a:rPr lang="en-US" altLang="zh-CN" sz="4000"/>
            </a:br>
            <a:r>
              <a:rPr lang="en-US" altLang="zh-CN" sz="4000"/>
              <a:t>Design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ltLang="zh-CN"/>
              <a:t>Preview</a:t>
            </a:r>
          </a:p>
        </p:txBody>
      </p:sp>
      <p:sp>
        <p:nvSpPr>
          <p:cNvPr id="11267" name="Rectangle 3"/>
          <p:cNvSpPr>
            <a:spLocks noGrp="1" noChangeArrowheads="1"/>
          </p:cNvSpPr>
          <p:nvPr>
            <p:ph type="body" idx="1"/>
          </p:nvPr>
        </p:nvSpPr>
        <p:spPr/>
        <p:txBody>
          <a:bodyPr/>
          <a:lstStyle/>
          <a:p>
            <a:pPr eaLnBrk="1" hangingPunct="1"/>
            <a:r>
              <a:rPr lang="en-US" altLang="zh-CN"/>
              <a:t>How to optimize </a:t>
            </a:r>
            <a:r>
              <a:rPr lang="en-US" altLang="zh-CN" b="1"/>
              <a:t>cache?</a:t>
            </a:r>
          </a:p>
          <a:p>
            <a:pPr eaLnBrk="1" hangingPunct="1"/>
            <a:r>
              <a:rPr lang="en-US" altLang="zh-CN"/>
              <a:t>How to optimize </a:t>
            </a:r>
            <a:r>
              <a:rPr lang="en-US" altLang="zh-CN" b="1"/>
              <a:t>memory?</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ltLang="zh-CN"/>
              <a:t>Optimization</a:t>
            </a:r>
          </a:p>
        </p:txBody>
      </p:sp>
      <p:pic>
        <p:nvPicPr>
          <p:cNvPr id="12291" name="Picture 3" descr="memhierach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98638"/>
            <a:ext cx="9144000" cy="327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Rectangle 4"/>
          <p:cNvSpPr>
            <a:spLocks noChangeArrowheads="1"/>
          </p:cNvSpPr>
          <p:nvPr/>
        </p:nvSpPr>
        <p:spPr bwMode="auto">
          <a:xfrm>
            <a:off x="2819400" y="14478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6000" b="1">
                <a:solidFill>
                  <a:srgbClr val="FFC000"/>
                </a:solidFill>
                <a:latin typeface="Verdana" panose="020B0604030504040204" pitchFamily="34" charset="0"/>
              </a:rPr>
              <a: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altLang="zh-CN"/>
              <a:t>Cache Performance</a:t>
            </a:r>
          </a:p>
        </p:txBody>
      </p:sp>
      <p:sp>
        <p:nvSpPr>
          <p:cNvPr id="13315" name="Rectangle 4"/>
          <p:cNvSpPr>
            <a:spLocks noChangeArrowheads="1"/>
          </p:cNvSpPr>
          <p:nvPr/>
        </p:nvSpPr>
        <p:spPr bwMode="auto">
          <a:xfrm>
            <a:off x="0" y="2895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3600" b="1">
                <a:solidFill>
                  <a:schemeClr val="tx2"/>
                </a:solidFill>
                <a:latin typeface="Verdana" panose="020B0604030504040204" pitchFamily="34" charset="0"/>
              </a:rPr>
              <a:t>Average Memory Access Time =</a:t>
            </a:r>
            <a:br>
              <a:rPr lang="en-US" altLang="zh-CN" sz="4000" b="1">
                <a:solidFill>
                  <a:schemeClr val="tx2"/>
                </a:solidFill>
                <a:latin typeface="Verdana" panose="020B0604030504040204" pitchFamily="34" charset="0"/>
              </a:rPr>
            </a:br>
            <a:r>
              <a:rPr lang="en-US" altLang="zh-CN" sz="3200" b="1">
                <a:solidFill>
                  <a:schemeClr val="tx2"/>
                </a:solidFill>
                <a:latin typeface="Verdana" panose="020B0604030504040204" pitchFamily="34" charset="0"/>
              </a:rPr>
              <a:t>Hit Time + Miss Rate x Miss Penalty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ChangeArrowheads="1"/>
          </p:cNvSpPr>
          <p:nvPr/>
        </p:nvSpPr>
        <p:spPr bwMode="auto">
          <a:xfrm>
            <a:off x="0" y="2895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4400" b="1" dirty="0">
                <a:solidFill>
                  <a:schemeClr val="tx2"/>
                </a:solidFill>
                <a:latin typeface="Verdana" panose="020B0604030504040204" pitchFamily="34" charset="0"/>
              </a:rPr>
              <a:t>six basic optimizations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ltLang="zh-CN" sz="4000"/>
              <a:t>Six Basic Cache Optimizations</a:t>
            </a:r>
          </a:p>
        </p:txBody>
      </p:sp>
      <p:sp>
        <p:nvSpPr>
          <p:cNvPr id="15363" name="Rectangle 3"/>
          <p:cNvSpPr>
            <a:spLocks noGrp="1" noChangeArrowheads="1"/>
          </p:cNvSpPr>
          <p:nvPr>
            <p:ph type="body" idx="1"/>
          </p:nvPr>
        </p:nvSpPr>
        <p:spPr/>
        <p:txBody>
          <a:bodyPr/>
          <a:lstStyle/>
          <a:p>
            <a:pPr eaLnBrk="1" hangingPunct="1">
              <a:lnSpc>
                <a:spcPct val="90000"/>
              </a:lnSpc>
            </a:pPr>
            <a:r>
              <a:rPr lang="en-US" altLang="zh-CN" sz="2800" b="1"/>
              <a:t>1. larger block size</a:t>
            </a:r>
            <a:r>
              <a:rPr lang="en-US" altLang="zh-CN" sz="2400" b="1"/>
              <a:t> </a:t>
            </a:r>
          </a:p>
          <a:p>
            <a:pPr eaLnBrk="1" hangingPunct="1">
              <a:lnSpc>
                <a:spcPct val="90000"/>
              </a:lnSpc>
              <a:buFontTx/>
              <a:buNone/>
            </a:pPr>
            <a:r>
              <a:rPr lang="en-US" altLang="zh-CN" sz="2400" b="1"/>
              <a:t>	</a:t>
            </a:r>
            <a:r>
              <a:rPr lang="en-US" altLang="zh-CN" sz="2400"/>
              <a:t>reduce miss rate; --- </a:t>
            </a:r>
            <a:r>
              <a:rPr lang="en-US" altLang="zh-CN" sz="2400" i="1"/>
              <a:t>spatial locality;</a:t>
            </a:r>
          </a:p>
          <a:p>
            <a:pPr eaLnBrk="1" hangingPunct="1">
              <a:lnSpc>
                <a:spcPct val="90000"/>
              </a:lnSpc>
              <a:buFontTx/>
              <a:buNone/>
            </a:pPr>
            <a:r>
              <a:rPr lang="en-US" altLang="zh-CN" sz="2400" i="1"/>
              <a:t>	</a:t>
            </a:r>
            <a:r>
              <a:rPr lang="en-US" altLang="zh-CN" sz="2400"/>
              <a:t>reduce static power; ---</a:t>
            </a:r>
            <a:r>
              <a:rPr lang="en-US" altLang="zh-CN" sz="2400" i="1"/>
              <a:t> lower tag #;</a:t>
            </a:r>
            <a:endParaRPr lang="en-US" altLang="zh-CN" sz="2400"/>
          </a:p>
          <a:p>
            <a:pPr eaLnBrk="1" hangingPunct="1">
              <a:lnSpc>
                <a:spcPct val="90000"/>
              </a:lnSpc>
              <a:buFontTx/>
              <a:buNone/>
            </a:pPr>
            <a:r>
              <a:rPr lang="en-US" altLang="zh-CN" sz="2400"/>
              <a:t>	increase miss penalty, capacity/conflict misses;</a:t>
            </a:r>
          </a:p>
          <a:p>
            <a:pPr eaLnBrk="1" hangingPunct="1">
              <a:lnSpc>
                <a:spcPct val="90000"/>
              </a:lnSpc>
            </a:pPr>
            <a:r>
              <a:rPr lang="en-US" altLang="zh-CN" sz="2800" b="1"/>
              <a:t>2. bigger caches</a:t>
            </a:r>
          </a:p>
          <a:p>
            <a:pPr eaLnBrk="1" hangingPunct="1">
              <a:lnSpc>
                <a:spcPct val="90000"/>
              </a:lnSpc>
              <a:buFontTx/>
              <a:buNone/>
            </a:pPr>
            <a:r>
              <a:rPr lang="en-US" altLang="zh-CN" sz="2400" b="1"/>
              <a:t>	</a:t>
            </a:r>
            <a:r>
              <a:rPr lang="en-US" altLang="zh-CN" sz="2400"/>
              <a:t>reduce miss rate; --- </a:t>
            </a:r>
            <a:r>
              <a:rPr lang="en-US" altLang="zh-CN" sz="2400" i="1"/>
              <a:t>capacity misses</a:t>
            </a:r>
            <a:endParaRPr lang="en-US" altLang="zh-CN" sz="2400"/>
          </a:p>
          <a:p>
            <a:pPr eaLnBrk="1" hangingPunct="1">
              <a:lnSpc>
                <a:spcPct val="90000"/>
              </a:lnSpc>
              <a:buFontTx/>
              <a:buNone/>
            </a:pPr>
            <a:r>
              <a:rPr lang="en-US" altLang="zh-CN" sz="2400"/>
              <a:t>	increase hit time;</a:t>
            </a:r>
          </a:p>
          <a:p>
            <a:pPr eaLnBrk="1" hangingPunct="1">
              <a:lnSpc>
                <a:spcPct val="90000"/>
              </a:lnSpc>
              <a:buFontTx/>
              <a:buNone/>
            </a:pPr>
            <a:r>
              <a:rPr lang="en-US" altLang="zh-CN" sz="2400"/>
              <a:t>	increase cost and (static &amp; dynamic) power;</a:t>
            </a:r>
            <a:endParaRPr lang="en-US" altLang="zh-CN" sz="2400" b="1"/>
          </a:p>
          <a:p>
            <a:pPr eaLnBrk="1" hangingPunct="1">
              <a:lnSpc>
                <a:spcPct val="90000"/>
              </a:lnSpc>
            </a:pPr>
            <a:r>
              <a:rPr lang="en-US" altLang="zh-CN" sz="2800" b="1"/>
              <a:t>3. higher associativity </a:t>
            </a:r>
          </a:p>
          <a:p>
            <a:pPr eaLnBrk="1" hangingPunct="1">
              <a:lnSpc>
                <a:spcPct val="90000"/>
              </a:lnSpc>
              <a:buFontTx/>
              <a:buNone/>
            </a:pPr>
            <a:r>
              <a:rPr lang="en-US" altLang="zh-CN" sz="2400" b="1"/>
              <a:t>	</a:t>
            </a:r>
            <a:r>
              <a:rPr lang="en-US" altLang="zh-CN" sz="2400"/>
              <a:t>reduce miss rate; --- </a:t>
            </a:r>
            <a:r>
              <a:rPr lang="en-US" altLang="zh-CN" sz="2400" i="1"/>
              <a:t>of conflict misses;</a:t>
            </a:r>
          </a:p>
          <a:p>
            <a:pPr eaLnBrk="1" hangingPunct="1">
              <a:lnSpc>
                <a:spcPct val="90000"/>
              </a:lnSpc>
              <a:buFontTx/>
              <a:buNone/>
            </a:pPr>
            <a:r>
              <a:rPr lang="en-US" altLang="zh-CN" sz="2400" i="1"/>
              <a:t>	</a:t>
            </a:r>
            <a:r>
              <a:rPr lang="en-US" altLang="zh-CN" sz="2400"/>
              <a:t>increase hit time;</a:t>
            </a:r>
          </a:p>
          <a:p>
            <a:pPr eaLnBrk="1" hangingPunct="1">
              <a:lnSpc>
                <a:spcPct val="90000"/>
              </a:lnSpc>
              <a:buFontTx/>
              <a:buNone/>
            </a:pPr>
            <a:r>
              <a:rPr lang="en-US" altLang="zh-CN" sz="2400"/>
              <a:t>	increase power;</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altLang="zh-CN" sz="4000"/>
              <a:t>Six Basic Cache Optimizations</a:t>
            </a:r>
          </a:p>
        </p:txBody>
      </p:sp>
      <p:sp>
        <p:nvSpPr>
          <p:cNvPr id="16387" name="Rectangle 3"/>
          <p:cNvSpPr>
            <a:spLocks noGrp="1" noChangeArrowheads="1"/>
          </p:cNvSpPr>
          <p:nvPr>
            <p:ph type="body" idx="1"/>
          </p:nvPr>
        </p:nvSpPr>
        <p:spPr/>
        <p:txBody>
          <a:bodyPr/>
          <a:lstStyle/>
          <a:p>
            <a:pPr eaLnBrk="1" hangingPunct="1">
              <a:lnSpc>
                <a:spcPct val="90000"/>
              </a:lnSpc>
            </a:pPr>
            <a:r>
              <a:rPr lang="en-US" altLang="zh-CN" b="1"/>
              <a:t>4. multilevel caches</a:t>
            </a:r>
          </a:p>
          <a:p>
            <a:pPr eaLnBrk="1" hangingPunct="1">
              <a:lnSpc>
                <a:spcPct val="90000"/>
              </a:lnSpc>
              <a:buFontTx/>
              <a:buNone/>
            </a:pPr>
            <a:r>
              <a:rPr lang="en-US" altLang="zh-CN"/>
              <a:t>	reduce miss penalty;</a:t>
            </a:r>
          </a:p>
          <a:p>
            <a:pPr eaLnBrk="1" hangingPunct="1">
              <a:lnSpc>
                <a:spcPct val="90000"/>
              </a:lnSpc>
              <a:buFontTx/>
              <a:buNone/>
            </a:pPr>
            <a:r>
              <a:rPr lang="en-US" altLang="zh-CN"/>
              <a:t>	reduce power;</a:t>
            </a:r>
          </a:p>
          <a:p>
            <a:pPr eaLnBrk="1" hangingPunct="1">
              <a:lnSpc>
                <a:spcPct val="90000"/>
              </a:lnSpc>
              <a:buFontTx/>
              <a:buNone/>
            </a:pPr>
            <a:r>
              <a:rPr lang="en-US" altLang="zh-CN"/>
              <a:t>average memory access time =</a:t>
            </a:r>
          </a:p>
          <a:p>
            <a:pPr eaLnBrk="1" hangingPunct="1">
              <a:lnSpc>
                <a:spcPct val="90000"/>
              </a:lnSpc>
              <a:buFontTx/>
              <a:buNone/>
            </a:pPr>
            <a:r>
              <a:rPr lang="en-US" altLang="zh-CN"/>
              <a:t>Hit time</a:t>
            </a:r>
            <a:r>
              <a:rPr lang="en-US" altLang="zh-CN" baseline="-25000"/>
              <a:t>L1</a:t>
            </a:r>
            <a:r>
              <a:rPr lang="en-US" altLang="zh-CN"/>
              <a:t> + Miss rate</a:t>
            </a:r>
            <a:r>
              <a:rPr lang="en-US" altLang="zh-CN" baseline="-25000"/>
              <a:t>L1</a:t>
            </a:r>
            <a:r>
              <a:rPr lang="en-US" altLang="zh-CN"/>
              <a:t> x</a:t>
            </a:r>
          </a:p>
          <a:p>
            <a:pPr eaLnBrk="1" hangingPunct="1">
              <a:lnSpc>
                <a:spcPct val="90000"/>
              </a:lnSpc>
              <a:buFontTx/>
              <a:buNone/>
            </a:pPr>
            <a:r>
              <a:rPr lang="en-US" altLang="zh-CN"/>
              <a:t>(Hit time</a:t>
            </a:r>
            <a:r>
              <a:rPr lang="en-US" altLang="zh-CN" baseline="-25000"/>
              <a:t>L2</a:t>
            </a:r>
            <a:r>
              <a:rPr lang="en-US" altLang="zh-CN"/>
              <a:t> + Miss rate</a:t>
            </a:r>
            <a:r>
              <a:rPr lang="en-US" altLang="zh-CN" baseline="-25000"/>
              <a:t>L2</a:t>
            </a:r>
            <a:r>
              <a:rPr lang="en-US" altLang="zh-CN"/>
              <a:t> x Miss penalty</a:t>
            </a:r>
            <a:r>
              <a:rPr lang="en-US" altLang="zh-CN" baseline="-25000"/>
              <a:t>L2</a:t>
            </a:r>
            <a:r>
              <a:rPr lang="en-US" altLang="zh-CN"/>
              <a:t>)</a:t>
            </a:r>
            <a:endParaRPr lang="en-US" altLang="zh-CN" b="1"/>
          </a:p>
          <a:p>
            <a:pPr eaLnBrk="1" hangingPunct="1">
              <a:lnSpc>
                <a:spcPct val="90000"/>
              </a:lnSpc>
            </a:pPr>
            <a:r>
              <a:rPr lang="en-US" altLang="zh-CN" b="1"/>
              <a:t>5. giving priority to read misses over writes</a:t>
            </a:r>
          </a:p>
          <a:p>
            <a:pPr eaLnBrk="1" hangingPunct="1">
              <a:lnSpc>
                <a:spcPct val="90000"/>
              </a:lnSpc>
              <a:buFontTx/>
              <a:buNone/>
            </a:pPr>
            <a:r>
              <a:rPr lang="en-US" altLang="zh-CN" b="1"/>
              <a:t>	</a:t>
            </a:r>
            <a:r>
              <a:rPr lang="en-US" altLang="zh-CN"/>
              <a:t>reduce miss penalty;</a:t>
            </a:r>
          </a:p>
          <a:p>
            <a:pPr eaLnBrk="1" hangingPunct="1">
              <a:lnSpc>
                <a:spcPct val="90000"/>
              </a:lnSpc>
              <a:buFontTx/>
              <a:buNone/>
            </a:pPr>
            <a:r>
              <a:rPr lang="en-US" altLang="zh-CN" b="1"/>
              <a:t>	</a:t>
            </a:r>
            <a:r>
              <a:rPr lang="en-US" altLang="zh-CN"/>
              <a:t>introduce write buffer;</a:t>
            </a:r>
            <a:r>
              <a:rPr lang="en-US" altLang="zh-CN" b="1"/>
              <a:t>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zh-CN" sz="4000"/>
              <a:t>Six Basic Cache Optimizations</a:t>
            </a:r>
          </a:p>
        </p:txBody>
      </p:sp>
      <p:sp>
        <p:nvSpPr>
          <p:cNvPr id="17411" name="Rectangle 3"/>
          <p:cNvSpPr>
            <a:spLocks noGrp="1" noChangeArrowheads="1"/>
          </p:cNvSpPr>
          <p:nvPr>
            <p:ph type="body" idx="1"/>
          </p:nvPr>
        </p:nvSpPr>
        <p:spPr/>
        <p:txBody>
          <a:bodyPr/>
          <a:lstStyle/>
          <a:p>
            <a:pPr eaLnBrk="1" hangingPunct="1"/>
            <a:r>
              <a:rPr lang="en-US" altLang="zh-CN" b="1"/>
              <a:t>6. avoiding address translation during indexing of the cache</a:t>
            </a:r>
          </a:p>
          <a:p>
            <a:pPr eaLnBrk="1" hangingPunct="1">
              <a:buFontTx/>
              <a:buNone/>
            </a:pPr>
            <a:r>
              <a:rPr lang="en-US" altLang="zh-CN"/>
              <a:t>	reduce hit time;</a:t>
            </a:r>
          </a:p>
          <a:p>
            <a:pPr eaLnBrk="1" hangingPunct="1">
              <a:buFontTx/>
              <a:buNone/>
            </a:pPr>
            <a:r>
              <a:rPr lang="en-US" altLang="zh-CN"/>
              <a:t>	use page offset to index cache;</a:t>
            </a:r>
          </a:p>
          <a:p>
            <a:pPr eaLnBrk="1" hangingPunct="1">
              <a:buFontTx/>
              <a:buNone/>
            </a:pPr>
            <a:r>
              <a:rPr lang="en-US" altLang="zh-CN"/>
              <a:t>	</a:t>
            </a:r>
            <a:r>
              <a:rPr lang="en-US" altLang="zh-CN" b="1"/>
              <a:t>virtually indexed, physically tagged</a:t>
            </a:r>
            <a:r>
              <a:rPr lang="en-US" altLang="zh-CN"/>
              <a:t>;</a:t>
            </a:r>
          </a:p>
          <a:p>
            <a:pPr eaLnBrk="1" hangingPunct="1">
              <a:buFontTx/>
              <a:buNone/>
            </a:pPr>
            <a:r>
              <a:rPr lang="en-US" altLang="zh-CN" b="1"/>
              <a:t>	</a:t>
            </a:r>
            <a:r>
              <a:rPr lang="en-US" altLang="zh-CN"/>
              <a:t>(indexing cache while querying TLB)</a:t>
            </a:r>
            <a:endParaRPr lang="en-US" altLang="zh-CN" b="1"/>
          </a:p>
        </p:txBody>
      </p:sp>
      <p:pic>
        <p:nvPicPr>
          <p:cNvPr id="2" name="Picture 1">
            <a:extLst>
              <a:ext uri="{FF2B5EF4-FFF2-40B4-BE49-F238E27FC236}">
                <a16:creationId xmlns:a16="http://schemas.microsoft.com/office/drawing/2014/main" id="{B2F495CE-2548-4C47-BDF3-68E9BF008CA4}"/>
              </a:ext>
            </a:extLst>
          </p:cNvPr>
          <p:cNvPicPr>
            <a:picLocks noChangeAspect="1"/>
          </p:cNvPicPr>
          <p:nvPr/>
        </p:nvPicPr>
        <p:blipFill>
          <a:blip r:embed="rId3"/>
          <a:stretch>
            <a:fillRect/>
          </a:stretch>
        </p:blipFill>
        <p:spPr>
          <a:xfrm>
            <a:off x="1327150" y="5105400"/>
            <a:ext cx="6489700" cy="13081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virtualmemcach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9525"/>
            <a:ext cx="80772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2"/>
          <p:cNvSpPr>
            <a:spLocks noGrp="1" noChangeArrowheads="1"/>
          </p:cNvSpPr>
          <p:nvPr>
            <p:ph type="title"/>
          </p:nvPr>
        </p:nvSpPr>
        <p:spPr>
          <a:xfrm>
            <a:off x="0" y="5410200"/>
            <a:ext cx="9144000" cy="1447800"/>
          </a:xfrm>
        </p:spPr>
        <p:txBody>
          <a:bodyPr/>
          <a:lstStyle/>
          <a:p>
            <a:pPr algn="l" eaLnBrk="1" hangingPunct="1"/>
            <a:r>
              <a:rPr lang="en-US" altLang="zh-CN"/>
              <a:t>Address Translation</a:t>
            </a:r>
          </a:p>
        </p:txBody>
      </p:sp>
      <p:sp>
        <p:nvSpPr>
          <p:cNvPr id="8" name="Rectangle 2"/>
          <p:cNvSpPr txBox="1">
            <a:spLocks noChangeArrowheads="1"/>
          </p:cNvSpPr>
          <p:nvPr/>
        </p:nvSpPr>
        <p:spPr bwMode="auto">
          <a:xfrm>
            <a:off x="0" y="3505200"/>
            <a:ext cx="9144000" cy="2362200"/>
          </a:xfrm>
          <a:prstGeom prst="rect">
            <a:avLst/>
          </a:prstGeom>
          <a:noFill/>
          <a:ln w="9525">
            <a:noFill/>
            <a:miter lim="800000"/>
            <a:headEnd/>
            <a:tailEnd/>
          </a:ln>
        </p:spPr>
        <p:txBody>
          <a:bodyPr anchor="ctr"/>
          <a:lstStyle/>
          <a:p>
            <a:pPr>
              <a:defRPr/>
            </a:pPr>
            <a:r>
              <a:rPr lang="en-US" altLang="zh-CN" sz="2000" kern="0" dirty="0">
                <a:solidFill>
                  <a:schemeClr val="tx2"/>
                </a:solidFill>
                <a:latin typeface="+mj-lt"/>
                <a:ea typeface="+mj-ea"/>
                <a:cs typeface="+mj-cs"/>
              </a:rPr>
              <a:t>64-bit virtual address</a:t>
            </a:r>
          </a:p>
          <a:p>
            <a:pPr>
              <a:defRPr/>
            </a:pPr>
            <a:r>
              <a:rPr lang="en-US" altLang="zh-CN" sz="2000" kern="0" dirty="0">
                <a:solidFill>
                  <a:schemeClr val="tx2"/>
                </a:solidFill>
                <a:latin typeface="+mj-lt"/>
                <a:ea typeface="+mj-ea"/>
                <a:cs typeface="+mj-cs"/>
              </a:rPr>
              <a:t>41-bit physical address</a:t>
            </a:r>
          </a:p>
          <a:p>
            <a:pPr>
              <a:defRPr/>
            </a:pPr>
            <a:r>
              <a:rPr lang="en-US" altLang="zh-CN" sz="2000" kern="0" dirty="0">
                <a:solidFill>
                  <a:schemeClr val="tx2"/>
                </a:solidFill>
                <a:latin typeface="+mj-lt"/>
                <a:ea typeface="+mj-ea"/>
                <a:cs typeface="+mj-cs"/>
              </a:rPr>
              <a:t>page size: 8KB</a:t>
            </a:r>
          </a:p>
          <a:p>
            <a:pPr>
              <a:defRPr/>
            </a:pPr>
            <a:r>
              <a:rPr lang="en-US" altLang="zh-CN" sz="2000" kern="0" dirty="0">
                <a:solidFill>
                  <a:schemeClr val="tx2"/>
                </a:solidFill>
                <a:latin typeface="+mj-lt"/>
                <a:ea typeface="+mj-ea"/>
                <a:cs typeface="+mj-cs"/>
              </a:rPr>
              <a:t>two-level direct-mapped caches</a:t>
            </a:r>
          </a:p>
          <a:p>
            <a:pPr>
              <a:defRPr/>
            </a:pPr>
            <a:r>
              <a:rPr lang="en-US" altLang="zh-CN" sz="2000" kern="0" dirty="0">
                <a:solidFill>
                  <a:schemeClr val="tx2"/>
                </a:solidFill>
                <a:latin typeface="+mj-lt"/>
                <a:ea typeface="+mj-ea"/>
                <a:cs typeface="+mj-cs"/>
              </a:rPr>
              <a:t>64-byte blocks</a:t>
            </a:r>
          </a:p>
          <a:p>
            <a:pPr>
              <a:defRPr/>
            </a:pPr>
            <a:r>
              <a:rPr lang="en-US" altLang="zh-CN" sz="2000" kern="0" dirty="0">
                <a:solidFill>
                  <a:schemeClr val="tx2"/>
                </a:solidFill>
                <a:latin typeface="+mj-lt"/>
                <a:ea typeface="+mj-ea"/>
                <a:cs typeface="+mj-cs"/>
              </a:rPr>
              <a:t>L1: 8KB</a:t>
            </a:r>
          </a:p>
          <a:p>
            <a:pPr>
              <a:defRPr/>
            </a:pPr>
            <a:r>
              <a:rPr lang="en-US" altLang="zh-CN" sz="2000" kern="0" dirty="0">
                <a:solidFill>
                  <a:schemeClr val="tx2"/>
                </a:solidFill>
                <a:latin typeface="+mj-lt"/>
                <a:ea typeface="+mj-ea"/>
                <a:cs typeface="+mj-cs"/>
              </a:rPr>
              <a:t>L2: 4MB</a:t>
            </a:r>
          </a:p>
          <a:p>
            <a:pPr>
              <a:defRPr/>
            </a:pPr>
            <a:r>
              <a:rPr lang="en-US" altLang="zh-CN" sz="2000" kern="0" dirty="0">
                <a:solidFill>
                  <a:schemeClr val="tx2"/>
                </a:solidFill>
                <a:latin typeface="+mj-lt"/>
                <a:ea typeface="+mj-ea"/>
                <a:cs typeface="+mj-cs"/>
              </a:rPr>
              <a:t>TLB 256 entries</a:t>
            </a:r>
          </a:p>
        </p:txBody>
      </p:sp>
      <p:sp>
        <p:nvSpPr>
          <p:cNvPr id="5" name="TextBox 6">
            <a:extLst>
              <a:ext uri="{FF2B5EF4-FFF2-40B4-BE49-F238E27FC236}">
                <a16:creationId xmlns:a16="http://schemas.microsoft.com/office/drawing/2014/main" id="{98B8916F-54AA-F344-85B5-F73FAEA3A6D5}"/>
              </a:ext>
            </a:extLst>
          </p:cNvPr>
          <p:cNvSpPr txBox="1">
            <a:spLocks noChangeArrowheads="1"/>
          </p:cNvSpPr>
          <p:nvPr/>
        </p:nvSpPr>
        <p:spPr bwMode="auto">
          <a:xfrm>
            <a:off x="6797675" y="2006600"/>
            <a:ext cx="441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宋体" panose="02010600030101010101" pitchFamily="2" charset="-122"/>
              </a:defRPr>
            </a:lvl1pPr>
            <a:lvl2pPr marL="742950" indent="-285750">
              <a:spcBef>
                <a:spcPct val="20000"/>
              </a:spcBef>
              <a:buChar char="–"/>
              <a:defRPr sz="2800">
                <a:solidFill>
                  <a:schemeClr val="tx1"/>
                </a:solidFill>
                <a:latin typeface="Verdana" panose="020B0604030504040204" pitchFamily="34" charset="0"/>
                <a:ea typeface="宋体" panose="02010600030101010101" pitchFamily="2" charset="-122"/>
              </a:defRPr>
            </a:lvl2pPr>
            <a:lvl3pPr marL="1143000" indent="-228600">
              <a:spcBef>
                <a:spcPct val="20000"/>
              </a:spcBef>
              <a:buChar char="•"/>
              <a:defRPr sz="2400">
                <a:solidFill>
                  <a:schemeClr val="tx1"/>
                </a:solidFill>
                <a:latin typeface="Verdana" panose="020B0604030504040204" pitchFamily="34" charset="0"/>
                <a:ea typeface="宋体" panose="02010600030101010101" pitchFamily="2" charset="-122"/>
              </a:defRPr>
            </a:lvl3pPr>
            <a:lvl4pPr marL="1600200" indent="-228600">
              <a:spcBef>
                <a:spcPct val="20000"/>
              </a:spcBef>
              <a:buChar char="–"/>
              <a:defRPr sz="2000">
                <a:solidFill>
                  <a:schemeClr val="tx1"/>
                </a:solidFill>
                <a:latin typeface="Verdana" panose="020B0604030504040204" pitchFamily="34" charset="0"/>
                <a:ea typeface="宋体" panose="02010600030101010101" pitchFamily="2" charset="-122"/>
              </a:defRPr>
            </a:lvl4pPr>
            <a:lvl5pPr marL="2057400" indent="-228600">
              <a:spcBef>
                <a:spcPct val="20000"/>
              </a:spcBef>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宋体" panose="02010600030101010101" pitchFamily="2" charset="-122"/>
              </a:defRPr>
            </a:lvl9pPr>
          </a:lstStyle>
          <a:p>
            <a:pPr eaLnBrk="1" hangingPunct="1">
              <a:spcBef>
                <a:spcPct val="0"/>
              </a:spcBef>
              <a:buFontTx/>
              <a:buNone/>
            </a:pPr>
            <a:r>
              <a:rPr lang="en-US" altLang="zh-CN" sz="1800" dirty="0">
                <a:latin typeface="Arial" panose="020B0604020202020204" pitchFamily="34" charset="0"/>
              </a:rPr>
              <a:t>28</a:t>
            </a:r>
            <a:endParaRPr lang="zh-CN" altLang="en-US" sz="1800" dirty="0">
              <a:latin typeface="Arial" panose="020B0604020202020204" pitchFamily="34" charset="0"/>
            </a:endParaRPr>
          </a:p>
        </p:txBody>
      </p:sp>
      <p:sp>
        <p:nvSpPr>
          <p:cNvPr id="6" name="椭圆 8">
            <a:extLst>
              <a:ext uri="{FF2B5EF4-FFF2-40B4-BE49-F238E27FC236}">
                <a16:creationId xmlns:a16="http://schemas.microsoft.com/office/drawing/2014/main" id="{4DF574F8-9762-9B48-9712-9DA94C2F7554}"/>
              </a:ext>
            </a:extLst>
          </p:cNvPr>
          <p:cNvSpPr/>
          <p:nvPr/>
        </p:nvSpPr>
        <p:spPr>
          <a:xfrm>
            <a:off x="5913438" y="2047875"/>
            <a:ext cx="1525587" cy="533400"/>
          </a:xfrm>
          <a:prstGeom prst="ellipse">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p:cNvSpPr>
            <a:spLocks noChangeArrowheads="1"/>
          </p:cNvSpPr>
          <p:nvPr/>
        </p:nvSpPr>
        <p:spPr bwMode="auto">
          <a:xfrm>
            <a:off x="0" y="2895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4400" b="1" dirty="0">
                <a:solidFill>
                  <a:schemeClr val="tx2"/>
                </a:solidFill>
                <a:latin typeface="Verdana" panose="020B0604030504040204" pitchFamily="34" charset="0"/>
              </a:rPr>
              <a:t>ten advanced optimizations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altLang="zh-CN"/>
              <a:t>Ten Advanced Cache Opts</a:t>
            </a:r>
          </a:p>
        </p:txBody>
      </p:sp>
      <p:sp>
        <p:nvSpPr>
          <p:cNvPr id="20483" name="Rectangle 3"/>
          <p:cNvSpPr>
            <a:spLocks noGrp="1" noChangeArrowheads="1"/>
          </p:cNvSpPr>
          <p:nvPr>
            <p:ph type="body" idx="1"/>
          </p:nvPr>
        </p:nvSpPr>
        <p:spPr/>
        <p:txBody>
          <a:bodyPr/>
          <a:lstStyle/>
          <a:p>
            <a:pPr eaLnBrk="1" hangingPunct="1"/>
            <a:r>
              <a:rPr lang="en-US" altLang="zh-CN"/>
              <a:t>Goal: average memory access time</a:t>
            </a:r>
          </a:p>
          <a:p>
            <a:pPr eaLnBrk="1" hangingPunct="1"/>
            <a:endParaRPr lang="en-US" altLang="zh-CN"/>
          </a:p>
          <a:p>
            <a:pPr eaLnBrk="1" hangingPunct="1"/>
            <a:r>
              <a:rPr lang="en-US" altLang="zh-CN"/>
              <a:t>Metrics to reduce/optimize</a:t>
            </a:r>
          </a:p>
          <a:p>
            <a:pPr eaLnBrk="1" hangingPunct="1">
              <a:buFontTx/>
              <a:buNone/>
            </a:pPr>
            <a:r>
              <a:rPr lang="en-US" altLang="zh-CN"/>
              <a:t>	hit time</a:t>
            </a:r>
          </a:p>
          <a:p>
            <a:pPr eaLnBrk="1" hangingPunct="1">
              <a:buFontTx/>
              <a:buNone/>
            </a:pPr>
            <a:r>
              <a:rPr lang="en-US" altLang="zh-CN"/>
              <a:t>	miss rate</a:t>
            </a:r>
          </a:p>
          <a:p>
            <a:pPr eaLnBrk="1" hangingPunct="1">
              <a:buFontTx/>
              <a:buNone/>
            </a:pPr>
            <a:r>
              <a:rPr lang="en-US" altLang="zh-CN"/>
              <a:t>	miss penalty</a:t>
            </a:r>
          </a:p>
          <a:p>
            <a:pPr eaLnBrk="1" hangingPunct="1">
              <a:buFontTx/>
              <a:buNone/>
            </a:pPr>
            <a:r>
              <a:rPr lang="en-US" altLang="zh-CN"/>
              <a:t>	cache bandwidth</a:t>
            </a:r>
          </a:p>
          <a:p>
            <a:pPr eaLnBrk="1" hangingPunct="1">
              <a:buFontTx/>
              <a:buNone/>
            </a:pPr>
            <a:r>
              <a:rPr lang="en-US" altLang="zh-CN"/>
              <a:t>	power consumption</a:t>
            </a:r>
          </a:p>
        </p:txBody>
      </p:sp>
      <p:sp>
        <p:nvSpPr>
          <p:cNvPr id="20484" name="Line 4"/>
          <p:cNvSpPr>
            <a:spLocks noChangeShapeType="1"/>
          </p:cNvSpPr>
          <p:nvPr/>
        </p:nvSpPr>
        <p:spPr bwMode="auto">
          <a:xfrm>
            <a:off x="8229600" y="1752600"/>
            <a:ext cx="0" cy="533400"/>
          </a:xfrm>
          <a:prstGeom prst="line">
            <a:avLst/>
          </a:prstGeom>
          <a:noFill/>
          <a:ln w="76200">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en-US" altLang="zh-CN"/>
              <a:t>Memory Hierarchy</a:t>
            </a:r>
          </a:p>
        </p:txBody>
      </p:sp>
      <p:pic>
        <p:nvPicPr>
          <p:cNvPr id="3075" name="Picture 3" descr="memhierach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98638"/>
            <a:ext cx="9144000" cy="327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altLang="zh-CN"/>
              <a:t>Ten Advanced Cache Opts</a:t>
            </a:r>
          </a:p>
        </p:txBody>
      </p:sp>
      <p:sp>
        <p:nvSpPr>
          <p:cNvPr id="21507" name="Rectangle 3"/>
          <p:cNvSpPr>
            <a:spLocks noGrp="1" noChangeArrowheads="1"/>
          </p:cNvSpPr>
          <p:nvPr>
            <p:ph type="body" idx="1"/>
          </p:nvPr>
        </p:nvSpPr>
        <p:spPr/>
        <p:txBody>
          <a:bodyPr/>
          <a:lstStyle/>
          <a:p>
            <a:pPr eaLnBrk="1" hangingPunct="1">
              <a:lnSpc>
                <a:spcPct val="80000"/>
              </a:lnSpc>
            </a:pPr>
            <a:r>
              <a:rPr lang="en-US" altLang="zh-CN" sz="2400" b="1"/>
              <a:t>Reduce hit time</a:t>
            </a:r>
          </a:p>
          <a:p>
            <a:pPr eaLnBrk="1" hangingPunct="1">
              <a:lnSpc>
                <a:spcPct val="80000"/>
              </a:lnSpc>
              <a:buFontTx/>
              <a:buNone/>
            </a:pPr>
            <a:r>
              <a:rPr lang="en-US" altLang="zh-CN" sz="2400"/>
              <a:t>	small and simple first-level caches;</a:t>
            </a:r>
          </a:p>
          <a:p>
            <a:pPr eaLnBrk="1" hangingPunct="1">
              <a:lnSpc>
                <a:spcPct val="80000"/>
              </a:lnSpc>
              <a:buFontTx/>
              <a:buNone/>
            </a:pPr>
            <a:r>
              <a:rPr lang="en-US" altLang="zh-CN" sz="2400"/>
              <a:t>	way prediction;</a:t>
            </a:r>
          </a:p>
          <a:p>
            <a:pPr eaLnBrk="1" hangingPunct="1">
              <a:lnSpc>
                <a:spcPct val="80000"/>
              </a:lnSpc>
              <a:buFontTx/>
              <a:buNone/>
            </a:pPr>
            <a:r>
              <a:rPr lang="en-US" altLang="zh-CN" sz="2400"/>
              <a:t>	</a:t>
            </a:r>
            <a:r>
              <a:rPr lang="en-US" altLang="zh-CN" sz="2400" i="1"/>
              <a:t>decrease power;</a:t>
            </a:r>
            <a:endParaRPr lang="en-US" altLang="zh-CN" sz="2400"/>
          </a:p>
          <a:p>
            <a:pPr eaLnBrk="1" hangingPunct="1">
              <a:lnSpc>
                <a:spcPct val="80000"/>
              </a:lnSpc>
            </a:pPr>
            <a:r>
              <a:rPr lang="en-US" altLang="zh-CN" sz="2400" b="1"/>
              <a:t>Increase cache bandwidth</a:t>
            </a:r>
          </a:p>
          <a:p>
            <a:pPr eaLnBrk="1" hangingPunct="1">
              <a:lnSpc>
                <a:spcPct val="80000"/>
              </a:lnSpc>
              <a:buFontTx/>
              <a:buNone/>
            </a:pPr>
            <a:r>
              <a:rPr lang="en-US" altLang="zh-CN" sz="2400"/>
              <a:t>	pipelined/multibanked/nonblocking cache;</a:t>
            </a:r>
          </a:p>
          <a:p>
            <a:pPr eaLnBrk="1" hangingPunct="1">
              <a:lnSpc>
                <a:spcPct val="80000"/>
              </a:lnSpc>
            </a:pPr>
            <a:r>
              <a:rPr lang="en-US" altLang="zh-CN" sz="2400" b="1"/>
              <a:t>Reduce miss penalty</a:t>
            </a:r>
          </a:p>
          <a:p>
            <a:pPr eaLnBrk="1" hangingPunct="1">
              <a:lnSpc>
                <a:spcPct val="80000"/>
              </a:lnSpc>
              <a:buFontTx/>
              <a:buNone/>
            </a:pPr>
            <a:r>
              <a:rPr lang="en-US" altLang="zh-CN" sz="2400"/>
              <a:t>	critical word first;</a:t>
            </a:r>
          </a:p>
          <a:p>
            <a:pPr eaLnBrk="1" hangingPunct="1">
              <a:lnSpc>
                <a:spcPct val="80000"/>
              </a:lnSpc>
              <a:buFontTx/>
              <a:buNone/>
            </a:pPr>
            <a:r>
              <a:rPr lang="en-US" altLang="zh-CN" sz="2400"/>
              <a:t>	merging write buffers;</a:t>
            </a:r>
          </a:p>
          <a:p>
            <a:pPr eaLnBrk="1" hangingPunct="1">
              <a:lnSpc>
                <a:spcPct val="80000"/>
              </a:lnSpc>
            </a:pPr>
            <a:r>
              <a:rPr lang="en-US" altLang="zh-CN" sz="2400" b="1"/>
              <a:t>Reduce miss rate</a:t>
            </a:r>
          </a:p>
          <a:p>
            <a:pPr eaLnBrk="1" hangingPunct="1">
              <a:lnSpc>
                <a:spcPct val="80000"/>
              </a:lnSpc>
              <a:buFontTx/>
              <a:buNone/>
            </a:pPr>
            <a:r>
              <a:rPr lang="en-US" altLang="zh-CN" sz="2400"/>
              <a:t>	compiler optimizations; </a:t>
            </a:r>
            <a:r>
              <a:rPr lang="en-US" altLang="zh-CN" sz="2400" i="1"/>
              <a:t>decrease power;</a:t>
            </a:r>
          </a:p>
          <a:p>
            <a:pPr eaLnBrk="1" hangingPunct="1">
              <a:lnSpc>
                <a:spcPct val="80000"/>
              </a:lnSpc>
            </a:pPr>
            <a:r>
              <a:rPr lang="en-US" altLang="zh-CN" sz="2400" b="1"/>
              <a:t>Reduce miss penalty or miss rate via parallelism</a:t>
            </a:r>
          </a:p>
          <a:p>
            <a:pPr eaLnBrk="1" hangingPunct="1">
              <a:lnSpc>
                <a:spcPct val="80000"/>
              </a:lnSpc>
              <a:buFontTx/>
              <a:buNone/>
            </a:pPr>
            <a:r>
              <a:rPr lang="en-US" altLang="zh-CN" sz="2400"/>
              <a:t>	hardware/compiler prefetching; </a:t>
            </a:r>
            <a:r>
              <a:rPr lang="en-US" altLang="zh-CN" sz="2400" i="1"/>
              <a:t>increase power;</a:t>
            </a:r>
            <a:endParaRPr lang="en-US" altLang="zh-CN" sz="24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altLang="zh-CN" sz="4000"/>
              <a:t>Opt #1: Small and Simple First-Level Caches</a:t>
            </a:r>
          </a:p>
        </p:txBody>
      </p:sp>
      <p:sp>
        <p:nvSpPr>
          <p:cNvPr id="22531" name="Rectangle 3"/>
          <p:cNvSpPr>
            <a:spLocks noGrp="1" noChangeArrowheads="1"/>
          </p:cNvSpPr>
          <p:nvPr>
            <p:ph type="body" idx="1"/>
          </p:nvPr>
        </p:nvSpPr>
        <p:spPr/>
        <p:txBody>
          <a:bodyPr/>
          <a:lstStyle/>
          <a:p>
            <a:pPr eaLnBrk="1" hangingPunct="1">
              <a:lnSpc>
                <a:spcPct val="90000"/>
              </a:lnSpc>
            </a:pPr>
            <a:r>
              <a:rPr lang="en-US" altLang="zh-CN" b="1" dirty="0"/>
              <a:t>Small size</a:t>
            </a:r>
          </a:p>
          <a:p>
            <a:pPr eaLnBrk="1" hangingPunct="1">
              <a:lnSpc>
                <a:spcPct val="90000"/>
              </a:lnSpc>
              <a:buFontTx/>
              <a:buNone/>
            </a:pPr>
            <a:r>
              <a:rPr lang="en-US" altLang="zh-CN" b="1" dirty="0"/>
              <a:t>	</a:t>
            </a:r>
            <a:r>
              <a:rPr lang="en-US" altLang="zh-CN" dirty="0"/>
              <a:t>support a fast clock cycle</a:t>
            </a:r>
          </a:p>
          <a:p>
            <a:pPr eaLnBrk="1" hangingPunct="1">
              <a:lnSpc>
                <a:spcPct val="90000"/>
              </a:lnSpc>
              <a:buFontTx/>
              <a:buNone/>
            </a:pPr>
            <a:r>
              <a:rPr lang="en-US" altLang="zh-CN" b="1" dirty="0"/>
              <a:t>	</a:t>
            </a:r>
            <a:r>
              <a:rPr lang="en-US" altLang="zh-CN" dirty="0"/>
              <a:t>reduce power</a:t>
            </a:r>
          </a:p>
          <a:p>
            <a:pPr eaLnBrk="1" hangingPunct="1">
              <a:lnSpc>
                <a:spcPct val="90000"/>
              </a:lnSpc>
              <a:buFontTx/>
              <a:buNone/>
            </a:pPr>
            <a:endParaRPr lang="en-US" altLang="zh-CN" b="1" dirty="0"/>
          </a:p>
          <a:p>
            <a:pPr eaLnBrk="1" hangingPunct="1">
              <a:lnSpc>
                <a:spcPct val="90000"/>
              </a:lnSpc>
            </a:pPr>
            <a:r>
              <a:rPr lang="en-US" altLang="zh-CN" b="1" dirty="0"/>
              <a:t>Lower associativity</a:t>
            </a:r>
          </a:p>
          <a:p>
            <a:pPr eaLnBrk="1" hangingPunct="1">
              <a:lnSpc>
                <a:spcPct val="90000"/>
              </a:lnSpc>
              <a:buFontTx/>
              <a:buNone/>
            </a:pPr>
            <a:r>
              <a:rPr lang="en-US" altLang="zh-CN" b="1" dirty="0"/>
              <a:t>	</a:t>
            </a:r>
            <a:r>
              <a:rPr lang="en-US" altLang="zh-CN" dirty="0"/>
              <a:t>reduce both hit time and power</a:t>
            </a:r>
          </a:p>
          <a:p>
            <a:pPr eaLnBrk="1" hangingPunct="1">
              <a:lnSpc>
                <a:spcPct val="90000"/>
              </a:lnSpc>
              <a:buFontTx/>
              <a:buNone/>
            </a:pPr>
            <a:r>
              <a:rPr lang="en-US" altLang="zh-CN" b="1" dirty="0"/>
              <a:t>	</a:t>
            </a:r>
            <a:r>
              <a:rPr lang="en-US" altLang="zh-CN" sz="2800" dirty="0"/>
              <a:t>(direct-mapped caches can overlap the tag check with the transmission of the data,</a:t>
            </a:r>
          </a:p>
          <a:p>
            <a:pPr eaLnBrk="1" hangingPunct="1">
              <a:lnSpc>
                <a:spcPct val="90000"/>
              </a:lnSpc>
              <a:buFontTx/>
              <a:buNone/>
            </a:pPr>
            <a:r>
              <a:rPr lang="en-US" altLang="zh-CN" sz="2800" dirty="0"/>
              <a:t>	there’s only one piece of data for each index)</a:t>
            </a:r>
            <a:endParaRPr lang="en-US" altLang="zh-CN" sz="2800" b="1"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altLang="zh-CN" sz="4000"/>
              <a:t>Opt #1: Small and Simple First-Level Caches</a:t>
            </a:r>
          </a:p>
        </p:txBody>
      </p:sp>
      <p:sp>
        <p:nvSpPr>
          <p:cNvPr id="23555" name="Rectangle 3"/>
          <p:cNvSpPr>
            <a:spLocks noGrp="1" noChangeArrowheads="1"/>
          </p:cNvSpPr>
          <p:nvPr>
            <p:ph type="body" idx="1"/>
          </p:nvPr>
        </p:nvSpPr>
        <p:spPr/>
        <p:txBody>
          <a:bodyPr/>
          <a:lstStyle/>
          <a:p>
            <a:pPr eaLnBrk="1" hangingPunct="1"/>
            <a:r>
              <a:rPr lang="en-US" altLang="zh-CN"/>
              <a:t>Reduce hit time</a:t>
            </a:r>
          </a:p>
          <a:p>
            <a:pPr eaLnBrk="1" hangingPunct="1"/>
            <a:endParaRPr lang="en-US" altLang="zh-CN"/>
          </a:p>
        </p:txBody>
      </p:sp>
      <p:pic>
        <p:nvPicPr>
          <p:cNvPr id="2" name="Picture 1">
            <a:extLst>
              <a:ext uri="{FF2B5EF4-FFF2-40B4-BE49-F238E27FC236}">
                <a16:creationId xmlns:a16="http://schemas.microsoft.com/office/drawing/2014/main" id="{34D1DEC4-3272-C249-AE3E-B893DEF85DB8}"/>
              </a:ext>
            </a:extLst>
          </p:cNvPr>
          <p:cNvPicPr>
            <a:picLocks noChangeAspect="1"/>
          </p:cNvPicPr>
          <p:nvPr/>
        </p:nvPicPr>
        <p:blipFill>
          <a:blip r:embed="rId3"/>
          <a:stretch>
            <a:fillRect/>
          </a:stretch>
        </p:blipFill>
        <p:spPr>
          <a:xfrm>
            <a:off x="1184275" y="2102058"/>
            <a:ext cx="6775450" cy="4755942"/>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BB6A10-5B2A-6C46-BA7E-6DA82D39F3CC}"/>
              </a:ext>
            </a:extLst>
          </p:cNvPr>
          <p:cNvPicPr>
            <a:picLocks noChangeAspect="1"/>
          </p:cNvPicPr>
          <p:nvPr/>
        </p:nvPicPr>
        <p:blipFill>
          <a:blip r:embed="rId2"/>
          <a:stretch>
            <a:fillRect/>
          </a:stretch>
        </p:blipFill>
        <p:spPr>
          <a:xfrm>
            <a:off x="1114425" y="2004194"/>
            <a:ext cx="6915150" cy="4853806"/>
          </a:xfrm>
          <a:prstGeom prst="rect">
            <a:avLst/>
          </a:prstGeom>
        </p:spPr>
      </p:pic>
      <p:sp>
        <p:nvSpPr>
          <p:cNvPr id="24578" name="Rectangle 2"/>
          <p:cNvSpPr>
            <a:spLocks noGrp="1" noChangeArrowheads="1"/>
          </p:cNvSpPr>
          <p:nvPr>
            <p:ph type="title"/>
          </p:nvPr>
        </p:nvSpPr>
        <p:spPr/>
        <p:txBody>
          <a:bodyPr/>
          <a:lstStyle/>
          <a:p>
            <a:pPr eaLnBrk="1" hangingPunct="1"/>
            <a:r>
              <a:rPr lang="en-US" altLang="zh-CN" sz="4000"/>
              <a:t>Opt #1: Small and Simple First-Level Caches</a:t>
            </a:r>
          </a:p>
        </p:txBody>
      </p:sp>
      <p:sp>
        <p:nvSpPr>
          <p:cNvPr id="24579" name="Rectangle 3"/>
          <p:cNvSpPr>
            <a:spLocks noGrp="1" noChangeArrowheads="1"/>
          </p:cNvSpPr>
          <p:nvPr>
            <p:ph type="body" idx="1"/>
          </p:nvPr>
        </p:nvSpPr>
        <p:spPr/>
        <p:txBody>
          <a:bodyPr/>
          <a:lstStyle/>
          <a:p>
            <a:pPr eaLnBrk="1" hangingPunct="1"/>
            <a:r>
              <a:rPr lang="en-US" altLang="zh-CN"/>
              <a:t>Reduce power</a:t>
            </a:r>
          </a:p>
          <a:p>
            <a:pPr eaLnBrk="1" hangingPunct="1"/>
            <a:endParaRPr lang="en-US" altLang="zh-CN"/>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altLang="zh-CN" dirty="0" err="1"/>
              <a:t>Opt</a:t>
            </a:r>
            <a:r>
              <a:rPr lang="en-US" altLang="zh-CN" dirty="0"/>
              <a:t> #2: Way Prediction</a:t>
            </a:r>
          </a:p>
        </p:txBody>
      </p:sp>
      <p:sp>
        <p:nvSpPr>
          <p:cNvPr id="25603" name="Rectangle 3"/>
          <p:cNvSpPr>
            <a:spLocks noGrp="1" noChangeArrowheads="1"/>
          </p:cNvSpPr>
          <p:nvPr>
            <p:ph type="body" idx="1"/>
          </p:nvPr>
        </p:nvSpPr>
        <p:spPr/>
        <p:txBody>
          <a:bodyPr/>
          <a:lstStyle/>
          <a:p>
            <a:pPr eaLnBrk="1" hangingPunct="1">
              <a:lnSpc>
                <a:spcPct val="90000"/>
              </a:lnSpc>
            </a:pPr>
            <a:r>
              <a:rPr lang="en-US" altLang="zh-CN" sz="2800" dirty="0"/>
              <a:t>Reduce conflict misses and hit time</a:t>
            </a:r>
          </a:p>
          <a:p>
            <a:pPr eaLnBrk="1" hangingPunct="1">
              <a:lnSpc>
                <a:spcPct val="90000"/>
              </a:lnSpc>
            </a:pPr>
            <a:r>
              <a:rPr lang="en-US" altLang="zh-CN" sz="2800" b="1" dirty="0"/>
              <a:t>Way prediction</a:t>
            </a:r>
          </a:p>
          <a:p>
            <a:pPr eaLnBrk="1" hangingPunct="1">
              <a:lnSpc>
                <a:spcPct val="90000"/>
              </a:lnSpc>
              <a:buFontTx/>
              <a:buNone/>
            </a:pPr>
            <a:r>
              <a:rPr lang="en-US" altLang="zh-CN" sz="2800" i="1" dirty="0"/>
              <a:t>	</a:t>
            </a:r>
            <a:r>
              <a:rPr lang="en-US" altLang="zh-CN" sz="2800" dirty="0">
                <a:solidFill>
                  <a:srgbClr val="00B0F0"/>
                </a:solidFill>
              </a:rPr>
              <a:t>block predictor bits </a:t>
            </a:r>
            <a:r>
              <a:rPr lang="en-US" altLang="zh-CN" sz="2800" dirty="0"/>
              <a:t>are added to each block to predict the way/block within the set of the </a:t>
            </a:r>
            <a:r>
              <a:rPr lang="en-US" altLang="zh-CN" sz="2800" i="1" dirty="0"/>
              <a:t>next</a:t>
            </a:r>
            <a:r>
              <a:rPr lang="en-US" altLang="zh-CN" sz="2800" dirty="0"/>
              <a:t> cache access</a:t>
            </a:r>
          </a:p>
          <a:p>
            <a:pPr eaLnBrk="1" hangingPunct="1">
              <a:lnSpc>
                <a:spcPct val="90000"/>
              </a:lnSpc>
              <a:buFontTx/>
              <a:buNone/>
            </a:pPr>
            <a:r>
              <a:rPr lang="en-US" altLang="zh-CN" sz="2800" dirty="0"/>
              <a:t>	</a:t>
            </a:r>
          </a:p>
          <a:p>
            <a:pPr eaLnBrk="1" hangingPunct="1">
              <a:lnSpc>
                <a:spcPct val="90000"/>
              </a:lnSpc>
              <a:buFontTx/>
              <a:buNone/>
            </a:pPr>
            <a:r>
              <a:rPr lang="en-US" altLang="zh-CN" sz="2800" dirty="0"/>
              <a:t>	the multiplexor is set </a:t>
            </a:r>
            <a:r>
              <a:rPr lang="en-US" altLang="zh-CN" sz="2800" b="1" dirty="0"/>
              <a:t>early to select the desired block</a:t>
            </a:r>
            <a:r>
              <a:rPr lang="en-US" altLang="zh-CN" sz="2800" dirty="0"/>
              <a:t>;</a:t>
            </a:r>
          </a:p>
          <a:p>
            <a:pPr eaLnBrk="1" hangingPunct="1">
              <a:lnSpc>
                <a:spcPct val="90000"/>
              </a:lnSpc>
              <a:buFontTx/>
              <a:buNone/>
            </a:pPr>
            <a:r>
              <a:rPr lang="en-US" altLang="zh-CN" sz="2800" dirty="0"/>
              <a:t>	only a single tag comparison is performed </a:t>
            </a:r>
            <a:r>
              <a:rPr lang="en-US" altLang="zh-CN" sz="2800" b="1" dirty="0"/>
              <a:t>in parallel with cache reading</a:t>
            </a:r>
            <a:r>
              <a:rPr lang="en-US" altLang="zh-CN" sz="2800" dirty="0"/>
              <a:t>;</a:t>
            </a:r>
          </a:p>
          <a:p>
            <a:pPr eaLnBrk="1" hangingPunct="1">
              <a:lnSpc>
                <a:spcPct val="90000"/>
              </a:lnSpc>
              <a:buFontTx/>
              <a:buNone/>
            </a:pPr>
            <a:r>
              <a:rPr lang="en-US" altLang="zh-CN" sz="2800" b="1" dirty="0"/>
              <a:t>	</a:t>
            </a:r>
            <a:r>
              <a:rPr lang="en-US" altLang="zh-CN" sz="2800" dirty="0"/>
              <a:t>a miss results in checking the other blocks for matches in the next clock cycle;</a:t>
            </a:r>
            <a:endParaRPr lang="en-US" altLang="zh-CN" sz="2800" b="1"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altLang="zh-CN" dirty="0" err="1"/>
              <a:t>Opt</a:t>
            </a:r>
            <a:r>
              <a:rPr lang="en-US" altLang="zh-CN" dirty="0"/>
              <a:t> #3: Pipelined Cache Access</a:t>
            </a:r>
          </a:p>
        </p:txBody>
      </p:sp>
      <p:sp>
        <p:nvSpPr>
          <p:cNvPr id="26627" name="Rectangle 3"/>
          <p:cNvSpPr>
            <a:spLocks noGrp="1" noChangeArrowheads="1"/>
          </p:cNvSpPr>
          <p:nvPr>
            <p:ph type="body" idx="1"/>
          </p:nvPr>
        </p:nvSpPr>
        <p:spPr/>
        <p:txBody>
          <a:bodyPr/>
          <a:lstStyle/>
          <a:p>
            <a:pPr eaLnBrk="1" hangingPunct="1"/>
            <a:r>
              <a:rPr lang="en-US" altLang="zh-CN" dirty="0"/>
              <a:t>Increase cache bandwidth</a:t>
            </a:r>
          </a:p>
          <a:p>
            <a:pPr eaLnBrk="1" hangingPunct="1"/>
            <a:endParaRPr lang="en-US" altLang="zh-CN" dirty="0"/>
          </a:p>
          <a:p>
            <a:pPr eaLnBrk="1" hangingPunct="1"/>
            <a:r>
              <a:rPr lang="en-US" altLang="zh-CN" dirty="0"/>
              <a:t>Higher latency</a:t>
            </a:r>
          </a:p>
          <a:p>
            <a:pPr eaLnBrk="1" hangingPunct="1"/>
            <a:r>
              <a:rPr lang="en-US" altLang="zh-CN" dirty="0"/>
              <a:t>Greater penalty on </a:t>
            </a:r>
            <a:r>
              <a:rPr lang="en-US" altLang="zh-CN" dirty="0" err="1"/>
              <a:t>mispredicted</a:t>
            </a:r>
            <a:r>
              <a:rPr lang="en-US" altLang="zh-CN" dirty="0"/>
              <a:t> branches and more clock cycles between issuing load and using data</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altLang="zh-CN"/>
              <a:t>Opt #4: Nonblocking Caches</a:t>
            </a:r>
          </a:p>
        </p:txBody>
      </p:sp>
      <p:sp>
        <p:nvSpPr>
          <p:cNvPr id="27651" name="Rectangle 3"/>
          <p:cNvSpPr>
            <a:spLocks noGrp="1" noChangeArrowheads="1"/>
          </p:cNvSpPr>
          <p:nvPr>
            <p:ph type="body" idx="1"/>
          </p:nvPr>
        </p:nvSpPr>
        <p:spPr>
          <a:xfrm>
            <a:off x="457200" y="1600200"/>
            <a:ext cx="8686800" cy="5257800"/>
          </a:xfrm>
        </p:spPr>
        <p:txBody>
          <a:bodyPr/>
          <a:lstStyle/>
          <a:p>
            <a:pPr eaLnBrk="1" hangingPunct="1"/>
            <a:r>
              <a:rPr lang="en-US" altLang="zh-CN" dirty="0"/>
              <a:t>Increase cache bandwidth</a:t>
            </a:r>
          </a:p>
          <a:p>
            <a:pPr eaLnBrk="1" hangingPunct="1"/>
            <a:r>
              <a:rPr lang="en-US" altLang="zh-CN" b="1" dirty="0"/>
              <a:t>Nonblocking/lockup-free cache</a:t>
            </a:r>
          </a:p>
          <a:p>
            <a:pPr eaLnBrk="1" hangingPunct="1">
              <a:buFontTx/>
              <a:buNone/>
            </a:pPr>
            <a:r>
              <a:rPr lang="en-US" altLang="zh-CN" b="1" dirty="0"/>
              <a:t>	</a:t>
            </a:r>
            <a:r>
              <a:rPr lang="en-US" altLang="zh-CN" dirty="0">
                <a:solidFill>
                  <a:srgbClr val="00B0F0"/>
                </a:solidFill>
              </a:rPr>
              <a:t>leverage out-of-order execution </a:t>
            </a:r>
            <a:r>
              <a:rPr lang="en-US" altLang="zh-CN" b="1" dirty="0"/>
              <a:t>	</a:t>
            </a:r>
          </a:p>
          <a:p>
            <a:pPr eaLnBrk="1" hangingPunct="1">
              <a:buFontTx/>
              <a:buNone/>
            </a:pPr>
            <a:endParaRPr lang="en-US" altLang="zh-CN" dirty="0"/>
          </a:p>
          <a:p>
            <a:pPr eaLnBrk="1" hangingPunct="1">
              <a:buFontTx/>
              <a:buNone/>
            </a:pPr>
            <a:r>
              <a:rPr lang="en-US" altLang="zh-CN" dirty="0"/>
              <a:t>	allows data cache to continue to supply cache hits during a miss;</a:t>
            </a:r>
          </a:p>
          <a:p>
            <a:pPr eaLnBrk="1" hangingPunct="1">
              <a:buFontTx/>
              <a:buNone/>
            </a:pPr>
            <a:r>
              <a:rPr lang="en-US" altLang="zh-CN" dirty="0"/>
              <a:t>	</a:t>
            </a:r>
            <a:r>
              <a:rPr lang="en-US" altLang="zh-CN" dirty="0">
                <a:solidFill>
                  <a:srgbClr val="00B0F0"/>
                </a:solidFill>
              </a:rPr>
              <a:t>hit under miss; </a:t>
            </a:r>
          </a:p>
          <a:p>
            <a:pPr eaLnBrk="1" hangingPunct="1">
              <a:buFontTx/>
              <a:buNone/>
            </a:pPr>
            <a:r>
              <a:rPr lang="en-US" altLang="zh-CN" dirty="0">
                <a:solidFill>
                  <a:srgbClr val="00B0F0"/>
                </a:solidFill>
              </a:rPr>
              <a:t>	miss under miss;</a:t>
            </a:r>
          </a:p>
          <a:p>
            <a:pPr eaLnBrk="1" hangingPunct="1">
              <a:buFontTx/>
              <a:buNone/>
            </a:pPr>
            <a:r>
              <a:rPr lang="en-US" altLang="zh-CN" dirty="0">
                <a:solidFill>
                  <a:srgbClr val="00B0F0"/>
                </a:solidFill>
              </a:rPr>
              <a:t>	hit under multiple misses;</a:t>
            </a:r>
          </a:p>
          <a:p>
            <a:pPr eaLnBrk="1" hangingPunct="1">
              <a:buFontTx/>
              <a:buNone/>
            </a:pPr>
            <a:endParaRPr lang="en-US" altLang="zh-CN" b="1" dirty="0"/>
          </a:p>
          <a:p>
            <a:pPr eaLnBrk="1" hangingPunct="1">
              <a:buFontTx/>
              <a:buNone/>
            </a:pPr>
            <a:r>
              <a:rPr lang="en-US" altLang="zh-CN" b="1" dirty="0"/>
              <a:t>	</a:t>
            </a:r>
          </a:p>
          <a:p>
            <a:pPr eaLnBrk="1" hangingPunct="1">
              <a:buFontTx/>
              <a:buNone/>
            </a:pPr>
            <a:r>
              <a:rPr lang="en-US" altLang="zh-CN" b="1" dirty="0"/>
              <a:t>	</a:t>
            </a:r>
            <a:endParaRPr lang="en-US" altLang="zh-CN"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altLang="zh-CN"/>
              <a:t>Opt #5: Multibanked Caches</a:t>
            </a:r>
          </a:p>
        </p:txBody>
      </p:sp>
      <p:sp>
        <p:nvSpPr>
          <p:cNvPr id="28675" name="Rectangle 3"/>
          <p:cNvSpPr>
            <a:spLocks noGrp="1" noChangeArrowheads="1"/>
          </p:cNvSpPr>
          <p:nvPr>
            <p:ph type="body" idx="1"/>
          </p:nvPr>
        </p:nvSpPr>
        <p:spPr/>
        <p:txBody>
          <a:bodyPr/>
          <a:lstStyle/>
          <a:p>
            <a:pPr eaLnBrk="1" hangingPunct="1"/>
            <a:r>
              <a:rPr lang="en-US" altLang="zh-CN" dirty="0"/>
              <a:t>Increase cache bandwidth</a:t>
            </a:r>
          </a:p>
          <a:p>
            <a:pPr eaLnBrk="1" hangingPunct="1"/>
            <a:r>
              <a:rPr lang="en-US" altLang="zh-CN" dirty="0"/>
              <a:t>Divide cache into independent banks that support </a:t>
            </a:r>
            <a:r>
              <a:rPr lang="en-US" altLang="zh-CN" dirty="0">
                <a:solidFill>
                  <a:srgbClr val="00FF00"/>
                </a:solidFill>
              </a:rPr>
              <a:t>simultaneous accesses</a:t>
            </a:r>
          </a:p>
          <a:p>
            <a:pPr eaLnBrk="1" hangingPunct="1"/>
            <a:r>
              <a:rPr lang="en-US" altLang="zh-CN" dirty="0">
                <a:solidFill>
                  <a:srgbClr val="00B0F0"/>
                </a:solidFill>
              </a:rPr>
              <a:t>Sequential interleaving</a:t>
            </a:r>
          </a:p>
          <a:p>
            <a:pPr eaLnBrk="1" hangingPunct="1">
              <a:buFontTx/>
              <a:buNone/>
            </a:pPr>
            <a:r>
              <a:rPr lang="en-US" altLang="zh-CN" dirty="0"/>
              <a:t>	spread the addresses of blocks sequentially across the banks</a:t>
            </a:r>
          </a:p>
        </p:txBody>
      </p:sp>
      <p:pic>
        <p:nvPicPr>
          <p:cNvPr id="286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64125"/>
            <a:ext cx="9144000"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Line 4"/>
          <p:cNvSpPr>
            <a:spLocks noChangeShapeType="1"/>
          </p:cNvSpPr>
          <p:nvPr/>
        </p:nvSpPr>
        <p:spPr bwMode="auto">
          <a:xfrm>
            <a:off x="2133600" y="5029200"/>
            <a:ext cx="0" cy="533400"/>
          </a:xfrm>
          <a:prstGeom prst="line">
            <a:avLst/>
          </a:prstGeom>
          <a:noFill/>
          <a:ln w="76200">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8678" name="Line 4"/>
          <p:cNvSpPr>
            <a:spLocks noChangeShapeType="1"/>
          </p:cNvSpPr>
          <p:nvPr/>
        </p:nvSpPr>
        <p:spPr bwMode="auto">
          <a:xfrm>
            <a:off x="4419600" y="5029200"/>
            <a:ext cx="0" cy="533400"/>
          </a:xfrm>
          <a:prstGeom prst="line">
            <a:avLst/>
          </a:prstGeom>
          <a:noFill/>
          <a:ln w="76200">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8679" name="Line 4"/>
          <p:cNvSpPr>
            <a:spLocks noChangeShapeType="1"/>
          </p:cNvSpPr>
          <p:nvPr/>
        </p:nvSpPr>
        <p:spPr bwMode="auto">
          <a:xfrm>
            <a:off x="6705600" y="5029200"/>
            <a:ext cx="0" cy="533400"/>
          </a:xfrm>
          <a:prstGeom prst="line">
            <a:avLst/>
          </a:prstGeom>
          <a:noFill/>
          <a:ln w="76200">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8680" name="Line 4"/>
          <p:cNvSpPr>
            <a:spLocks noChangeShapeType="1"/>
          </p:cNvSpPr>
          <p:nvPr/>
        </p:nvSpPr>
        <p:spPr bwMode="auto">
          <a:xfrm>
            <a:off x="8991600" y="5029200"/>
            <a:ext cx="0" cy="533400"/>
          </a:xfrm>
          <a:prstGeom prst="line">
            <a:avLst/>
          </a:prstGeom>
          <a:noFill/>
          <a:ln w="76200">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altLang="zh-CN" dirty="0" err="1"/>
              <a:t>Opt</a:t>
            </a:r>
            <a:r>
              <a:rPr lang="en-US" altLang="zh-CN" dirty="0"/>
              <a:t> #6: Critical Word First</a:t>
            </a:r>
          </a:p>
        </p:txBody>
      </p:sp>
      <p:sp>
        <p:nvSpPr>
          <p:cNvPr id="29699" name="Rectangle 3"/>
          <p:cNvSpPr>
            <a:spLocks noGrp="1" noChangeArrowheads="1"/>
          </p:cNvSpPr>
          <p:nvPr>
            <p:ph type="body" idx="1"/>
          </p:nvPr>
        </p:nvSpPr>
        <p:spPr/>
        <p:txBody>
          <a:bodyPr/>
          <a:lstStyle/>
          <a:p>
            <a:pPr eaLnBrk="1" hangingPunct="1">
              <a:lnSpc>
                <a:spcPct val="90000"/>
              </a:lnSpc>
            </a:pPr>
            <a:r>
              <a:rPr lang="en-US" altLang="zh-CN" dirty="0"/>
              <a:t>Reduce miss penalty</a:t>
            </a:r>
          </a:p>
          <a:p>
            <a:pPr eaLnBrk="1" hangingPunct="1">
              <a:lnSpc>
                <a:spcPct val="90000"/>
              </a:lnSpc>
            </a:pPr>
            <a:r>
              <a:rPr lang="en-US" altLang="zh-CN" dirty="0"/>
              <a:t>Motivation: processor normally needs just one word of the block at a time</a:t>
            </a:r>
          </a:p>
          <a:p>
            <a:pPr eaLnBrk="1" hangingPunct="1">
              <a:lnSpc>
                <a:spcPct val="90000"/>
              </a:lnSpc>
            </a:pPr>
            <a:r>
              <a:rPr lang="en-US" altLang="zh-CN" b="1" dirty="0"/>
              <a:t>Critical word first</a:t>
            </a:r>
          </a:p>
          <a:p>
            <a:pPr eaLnBrk="1" hangingPunct="1">
              <a:lnSpc>
                <a:spcPct val="90000"/>
              </a:lnSpc>
              <a:buFontTx/>
              <a:buNone/>
            </a:pPr>
            <a:r>
              <a:rPr lang="en-US" altLang="zh-CN" b="1" dirty="0"/>
              <a:t>	</a:t>
            </a:r>
            <a:r>
              <a:rPr lang="en-US" altLang="zh-CN" dirty="0">
                <a:solidFill>
                  <a:srgbClr val="00B0F0"/>
                </a:solidFill>
              </a:rPr>
              <a:t>request the missed word first </a:t>
            </a:r>
            <a:r>
              <a:rPr lang="en-US" altLang="zh-CN" dirty="0"/>
              <a:t>from the memory and send it to the processor as soon as it arrives; </a:t>
            </a:r>
          </a:p>
          <a:p>
            <a:pPr eaLnBrk="1" hangingPunct="1">
              <a:lnSpc>
                <a:spcPct val="90000"/>
              </a:lnSpc>
              <a:buFontTx/>
              <a:buNone/>
            </a:pPr>
            <a:r>
              <a:rPr lang="en-US" altLang="zh-CN" dirty="0"/>
              <a:t>	processor continues execution while filling the rest of the words in the block</a:t>
            </a:r>
            <a:endParaRPr lang="en-US" altLang="zh-CN" b="1"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altLang="zh-CN" dirty="0" err="1"/>
              <a:t>Opt</a:t>
            </a:r>
            <a:r>
              <a:rPr lang="en-US" altLang="zh-CN" dirty="0"/>
              <a:t> #6: Early Restart</a:t>
            </a:r>
          </a:p>
        </p:txBody>
      </p:sp>
      <p:sp>
        <p:nvSpPr>
          <p:cNvPr id="29699" name="Rectangle 3"/>
          <p:cNvSpPr>
            <a:spLocks noGrp="1" noChangeArrowheads="1"/>
          </p:cNvSpPr>
          <p:nvPr>
            <p:ph type="body" idx="1"/>
          </p:nvPr>
        </p:nvSpPr>
        <p:spPr/>
        <p:txBody>
          <a:bodyPr/>
          <a:lstStyle/>
          <a:p>
            <a:pPr eaLnBrk="1" hangingPunct="1">
              <a:lnSpc>
                <a:spcPct val="90000"/>
              </a:lnSpc>
            </a:pPr>
            <a:r>
              <a:rPr lang="en-US" altLang="zh-CN" dirty="0"/>
              <a:t>Reduce miss penalty</a:t>
            </a:r>
          </a:p>
          <a:p>
            <a:pPr eaLnBrk="1" hangingPunct="1">
              <a:lnSpc>
                <a:spcPct val="90000"/>
              </a:lnSpc>
            </a:pPr>
            <a:r>
              <a:rPr lang="en-US" altLang="zh-CN" dirty="0"/>
              <a:t>Motivation: processor normally needs just one word of the block at a time</a:t>
            </a:r>
          </a:p>
          <a:p>
            <a:pPr eaLnBrk="1" hangingPunct="1">
              <a:lnSpc>
                <a:spcPct val="90000"/>
              </a:lnSpc>
            </a:pPr>
            <a:r>
              <a:rPr lang="en-US" altLang="zh-CN" b="1" dirty="0"/>
              <a:t>Early restart</a:t>
            </a:r>
          </a:p>
          <a:p>
            <a:pPr eaLnBrk="1" hangingPunct="1">
              <a:lnSpc>
                <a:spcPct val="90000"/>
              </a:lnSpc>
              <a:buFontTx/>
              <a:buNone/>
            </a:pPr>
            <a:r>
              <a:rPr lang="en-US" altLang="zh-CN" b="1" dirty="0"/>
              <a:t>	</a:t>
            </a:r>
            <a:r>
              <a:rPr lang="en-US" altLang="zh-CN" dirty="0">
                <a:solidFill>
                  <a:srgbClr val="00B0F0"/>
                </a:solidFill>
              </a:rPr>
              <a:t>fetch the words in normal order,</a:t>
            </a:r>
            <a:r>
              <a:rPr lang="en-US" altLang="zh-CN" dirty="0"/>
              <a:t> </a:t>
            </a:r>
          </a:p>
          <a:p>
            <a:pPr eaLnBrk="1" hangingPunct="1">
              <a:lnSpc>
                <a:spcPct val="90000"/>
              </a:lnSpc>
              <a:buFontTx/>
              <a:buNone/>
            </a:pPr>
            <a:r>
              <a:rPr lang="en-US" altLang="zh-CN" dirty="0"/>
              <a:t>	as soon as the requested word arrives send it to the processor;</a:t>
            </a:r>
          </a:p>
        </p:txBody>
      </p:sp>
    </p:spTree>
    <p:extLst>
      <p:ext uri="{BB962C8B-B14F-4D97-AF65-F5344CB8AC3E}">
        <p14:creationId xmlns:p14="http://schemas.microsoft.com/office/powerpoint/2010/main" val="2143338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altLang="zh-CN"/>
              <a:t>Memory Hierarchy</a:t>
            </a:r>
          </a:p>
        </p:txBody>
      </p:sp>
      <p:pic>
        <p:nvPicPr>
          <p:cNvPr id="4099" name="Picture 3" descr="memhierach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98638"/>
            <a:ext cx="9144000" cy="327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直接箭头连接符 3"/>
          <p:cNvCxnSpPr/>
          <p:nvPr/>
        </p:nvCxnSpPr>
        <p:spPr>
          <a:xfrm>
            <a:off x="0" y="4800600"/>
            <a:ext cx="8458200" cy="1588"/>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5" name="直接箭头连接符 4"/>
          <p:cNvCxnSpPr/>
          <p:nvPr/>
        </p:nvCxnSpPr>
        <p:spPr>
          <a:xfrm>
            <a:off x="0" y="5029200"/>
            <a:ext cx="8458200"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147888"/>
            <a:ext cx="6400800" cy="471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2"/>
          <p:cNvSpPr>
            <a:spLocks noGrp="1" noChangeArrowheads="1"/>
          </p:cNvSpPr>
          <p:nvPr>
            <p:ph type="title"/>
          </p:nvPr>
        </p:nvSpPr>
        <p:spPr/>
        <p:txBody>
          <a:bodyPr/>
          <a:lstStyle/>
          <a:p>
            <a:pPr eaLnBrk="1" hangingPunct="1"/>
            <a:r>
              <a:rPr lang="en-US" altLang="zh-CN" sz="4000" dirty="0" err="1"/>
              <a:t>Opt</a:t>
            </a:r>
            <a:r>
              <a:rPr lang="en-US" altLang="zh-CN" sz="4000" dirty="0"/>
              <a:t> #7: Merging Write Buffer</a:t>
            </a:r>
          </a:p>
        </p:txBody>
      </p:sp>
      <p:sp>
        <p:nvSpPr>
          <p:cNvPr id="30724" name="Rectangle 3"/>
          <p:cNvSpPr>
            <a:spLocks noGrp="1" noChangeArrowheads="1"/>
          </p:cNvSpPr>
          <p:nvPr>
            <p:ph type="body" idx="1"/>
          </p:nvPr>
        </p:nvSpPr>
        <p:spPr/>
        <p:txBody>
          <a:bodyPr/>
          <a:lstStyle/>
          <a:p>
            <a:pPr eaLnBrk="1" hangingPunct="1"/>
            <a:r>
              <a:rPr lang="en-US" altLang="zh-CN"/>
              <a:t>Reduce miss penalty</a:t>
            </a:r>
          </a:p>
          <a:p>
            <a:pPr eaLnBrk="1" hangingPunct="1"/>
            <a:endParaRPr lang="en-US" altLang="zh-CN"/>
          </a:p>
          <a:p>
            <a:pPr eaLnBrk="1" hangingPunct="1"/>
            <a:endParaRPr lang="en-US" altLang="zh-CN"/>
          </a:p>
          <a:p>
            <a:pPr eaLnBrk="1" hangingPunct="1"/>
            <a:endParaRPr lang="en-US" altLang="zh-CN"/>
          </a:p>
          <a:p>
            <a:pPr eaLnBrk="1" hangingPunct="1"/>
            <a:r>
              <a:rPr lang="en-US" altLang="zh-CN"/>
              <a:t>Write merging merges four entries (with sequential addresses) </a:t>
            </a:r>
          </a:p>
          <a:p>
            <a:pPr eaLnBrk="1" hangingPunct="1">
              <a:buFontTx/>
              <a:buNone/>
            </a:pPr>
            <a:r>
              <a:rPr lang="en-US" altLang="zh-CN"/>
              <a:t>	into a single buffer entry</a:t>
            </a:r>
          </a:p>
          <a:p>
            <a:pPr eaLnBrk="1" hangingPunct="1"/>
            <a:endParaRPr lang="en-US" altLang="zh-CN"/>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91000"/>
            <a:ext cx="4876800"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2"/>
          <p:cNvSpPr>
            <a:spLocks noGrp="1" noChangeArrowheads="1"/>
          </p:cNvSpPr>
          <p:nvPr>
            <p:ph type="title"/>
          </p:nvPr>
        </p:nvSpPr>
        <p:spPr/>
        <p:txBody>
          <a:bodyPr/>
          <a:lstStyle/>
          <a:p>
            <a:pPr eaLnBrk="1" hangingPunct="1"/>
            <a:r>
              <a:rPr lang="en-US" altLang="zh-CN" sz="4000" dirty="0" err="1"/>
              <a:t>Opt</a:t>
            </a:r>
            <a:r>
              <a:rPr lang="en-US" altLang="zh-CN" sz="4000" dirty="0"/>
              <a:t> #8: Compiler Optimization</a:t>
            </a:r>
          </a:p>
        </p:txBody>
      </p:sp>
      <p:sp>
        <p:nvSpPr>
          <p:cNvPr id="31748" name="Rectangle 3"/>
          <p:cNvSpPr>
            <a:spLocks noGrp="1" noChangeArrowheads="1"/>
          </p:cNvSpPr>
          <p:nvPr>
            <p:ph type="body" idx="1"/>
          </p:nvPr>
        </p:nvSpPr>
        <p:spPr/>
        <p:txBody>
          <a:bodyPr/>
          <a:lstStyle/>
          <a:p>
            <a:pPr eaLnBrk="1" hangingPunct="1"/>
            <a:r>
              <a:rPr lang="en-US" altLang="zh-CN" dirty="0"/>
              <a:t>Reduce miss rates, w/o </a:t>
            </a:r>
            <a:r>
              <a:rPr lang="en-US" altLang="zh-CN" dirty="0" err="1"/>
              <a:t>hw</a:t>
            </a:r>
            <a:r>
              <a:rPr lang="en-US" altLang="zh-CN" dirty="0"/>
              <a:t> changes</a:t>
            </a:r>
          </a:p>
          <a:p>
            <a:pPr eaLnBrk="1" hangingPunct="1"/>
            <a:r>
              <a:rPr lang="en-US" altLang="zh-CN" b="1" dirty="0"/>
              <a:t>Tech 1: </a:t>
            </a:r>
            <a:r>
              <a:rPr lang="en-US" altLang="zh-CN" b="1" dirty="0">
                <a:solidFill>
                  <a:srgbClr val="00B0F0"/>
                </a:solidFill>
              </a:rPr>
              <a:t>Loop interchange</a:t>
            </a:r>
          </a:p>
          <a:p>
            <a:pPr eaLnBrk="1" hangingPunct="1">
              <a:buFontTx/>
              <a:buNone/>
            </a:pPr>
            <a:r>
              <a:rPr lang="en-US" altLang="zh-CN" b="1" dirty="0"/>
              <a:t>	</a:t>
            </a:r>
            <a:r>
              <a:rPr lang="en-US" altLang="zh-CN" dirty="0"/>
              <a:t>exchange the nesting of the loops to make the code access the data            in the order in which they are stored</a:t>
            </a:r>
          </a:p>
          <a:p>
            <a:pPr eaLnBrk="1" hangingPunct="1">
              <a:buFontTx/>
              <a:buNone/>
            </a:pPr>
            <a:endParaRPr lang="en-US" altLang="zh-CN" b="1" dirty="0"/>
          </a:p>
        </p:txBody>
      </p:sp>
      <p:pic>
        <p:nvPicPr>
          <p:cNvPr id="317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5453063"/>
            <a:ext cx="5029200" cy="140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Line 6"/>
          <p:cNvSpPr>
            <a:spLocks noChangeShapeType="1"/>
          </p:cNvSpPr>
          <p:nvPr/>
        </p:nvSpPr>
        <p:spPr bwMode="auto">
          <a:xfrm>
            <a:off x="0" y="4495800"/>
            <a:ext cx="1676400" cy="0"/>
          </a:xfrm>
          <a:prstGeom prst="line">
            <a:avLst/>
          </a:prstGeom>
          <a:noFill/>
          <a:ln w="76200">
            <a:solidFill>
              <a:srgbClr val="00FF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1751" name="Line 7"/>
          <p:cNvSpPr>
            <a:spLocks noChangeShapeType="1"/>
          </p:cNvSpPr>
          <p:nvPr/>
        </p:nvSpPr>
        <p:spPr bwMode="auto">
          <a:xfrm>
            <a:off x="4114800" y="5791200"/>
            <a:ext cx="1676400" cy="0"/>
          </a:xfrm>
          <a:prstGeom prst="line">
            <a:avLst/>
          </a:prstGeom>
          <a:noFill/>
          <a:ln w="76200">
            <a:solidFill>
              <a:srgbClr val="00FF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1752" name="TextBox 7"/>
          <p:cNvSpPr txBox="1">
            <a:spLocks noChangeArrowheads="1"/>
          </p:cNvSpPr>
          <p:nvPr/>
        </p:nvSpPr>
        <p:spPr bwMode="auto">
          <a:xfrm>
            <a:off x="5410200" y="4495800"/>
            <a:ext cx="34369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000" dirty="0"/>
              <a:t>x[</a:t>
            </a:r>
            <a:r>
              <a:rPr lang="en-US" altLang="zh-CN" sz="2000" dirty="0" err="1"/>
              <a:t>i,j</a:t>
            </a:r>
            <a:r>
              <a:rPr lang="en-US" altLang="zh-CN" sz="2000" dirty="0"/>
              <a:t>] and x[i,j+1] are adjacent</a:t>
            </a:r>
            <a:endParaRPr lang="zh-CN" altLang="en-US" sz="2000" dirty="0"/>
          </a:p>
        </p:txBody>
      </p:sp>
      <p:sp>
        <p:nvSpPr>
          <p:cNvPr id="9" name="椭圆 8"/>
          <p:cNvSpPr/>
          <p:nvPr/>
        </p:nvSpPr>
        <p:spPr>
          <a:xfrm>
            <a:off x="5334000" y="4419600"/>
            <a:ext cx="3581400" cy="533400"/>
          </a:xfrm>
          <a:prstGeom prst="ellipse">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75075"/>
            <a:ext cx="9144000"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2"/>
          <p:cNvSpPr>
            <a:spLocks noGrp="1" noChangeArrowheads="1"/>
          </p:cNvSpPr>
          <p:nvPr>
            <p:ph type="title"/>
          </p:nvPr>
        </p:nvSpPr>
        <p:spPr/>
        <p:txBody>
          <a:bodyPr/>
          <a:lstStyle/>
          <a:p>
            <a:pPr eaLnBrk="1" hangingPunct="1"/>
            <a:r>
              <a:rPr lang="en-US" altLang="zh-CN" sz="4000" dirty="0" err="1"/>
              <a:t>Opt</a:t>
            </a:r>
            <a:r>
              <a:rPr lang="en-US" altLang="zh-CN" sz="4000" dirty="0"/>
              <a:t> #8: Compiler Optimization</a:t>
            </a:r>
          </a:p>
        </p:txBody>
      </p:sp>
      <p:sp>
        <p:nvSpPr>
          <p:cNvPr id="32772" name="Rectangle 3"/>
          <p:cNvSpPr>
            <a:spLocks noGrp="1" noChangeArrowheads="1"/>
          </p:cNvSpPr>
          <p:nvPr>
            <p:ph type="body" idx="1"/>
          </p:nvPr>
        </p:nvSpPr>
        <p:spPr/>
        <p:txBody>
          <a:bodyPr/>
          <a:lstStyle/>
          <a:p>
            <a:pPr eaLnBrk="1" hangingPunct="1"/>
            <a:r>
              <a:rPr lang="en-US" altLang="zh-CN" dirty="0"/>
              <a:t>Reduce miss rates, w/o </a:t>
            </a:r>
            <a:r>
              <a:rPr lang="en-US" altLang="zh-CN" dirty="0" err="1"/>
              <a:t>hw</a:t>
            </a:r>
            <a:r>
              <a:rPr lang="en-US" altLang="zh-CN" dirty="0"/>
              <a:t> changes</a:t>
            </a:r>
          </a:p>
          <a:p>
            <a:pPr eaLnBrk="1" hangingPunct="1"/>
            <a:r>
              <a:rPr lang="en-US" altLang="zh-CN" b="1" dirty="0"/>
              <a:t>Tech 2: </a:t>
            </a:r>
            <a:r>
              <a:rPr lang="en-US" altLang="zh-CN" b="1" dirty="0">
                <a:solidFill>
                  <a:srgbClr val="00B0F0"/>
                </a:solidFill>
              </a:rPr>
              <a:t>Blocking</a:t>
            </a:r>
          </a:p>
          <a:p>
            <a:pPr eaLnBrk="1" hangingPunct="1">
              <a:buFontTx/>
              <a:buNone/>
            </a:pPr>
            <a:r>
              <a:rPr lang="en-US" altLang="zh-CN" b="1" dirty="0"/>
              <a:t>	</a:t>
            </a:r>
            <a:r>
              <a:rPr lang="en-US" altLang="zh-CN" dirty="0"/>
              <a:t>x = y*z; </a:t>
            </a:r>
            <a:r>
              <a:rPr lang="en-US" altLang="zh-CN" i="1" dirty="0"/>
              <a:t>both </a:t>
            </a:r>
            <a:r>
              <a:rPr lang="en-US" altLang="zh-CN" i="1" dirty="0" err="1"/>
              <a:t>row&amp;column</a:t>
            </a:r>
            <a:r>
              <a:rPr lang="en-US" altLang="zh-CN" i="1" dirty="0"/>
              <a:t> accesses</a:t>
            </a:r>
          </a:p>
          <a:p>
            <a:pPr eaLnBrk="1" hangingPunct="1">
              <a:buFontTx/>
              <a:buNone/>
            </a:pPr>
            <a:r>
              <a:rPr lang="en-US" altLang="zh-CN" i="1" dirty="0"/>
              <a:t>	</a:t>
            </a:r>
            <a:r>
              <a:rPr lang="en-US" altLang="zh-CN" b="1" dirty="0"/>
              <a:t>before</a:t>
            </a:r>
            <a:endParaRPr lang="en-US" altLang="zh-CN" dirty="0"/>
          </a:p>
          <a:p>
            <a:pPr eaLnBrk="1" hangingPunct="1">
              <a:buFontTx/>
              <a:buNone/>
            </a:pPr>
            <a:endParaRPr lang="en-US" altLang="zh-CN" b="1" dirty="0"/>
          </a:p>
        </p:txBody>
      </p:sp>
      <p:sp>
        <p:nvSpPr>
          <p:cNvPr id="32773" name="TextBox 4"/>
          <p:cNvSpPr txBox="1">
            <a:spLocks noChangeArrowheads="1"/>
          </p:cNvSpPr>
          <p:nvPr/>
        </p:nvSpPr>
        <p:spPr bwMode="auto">
          <a:xfrm>
            <a:off x="0" y="4038600"/>
            <a:ext cx="2746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400"/>
              <a:t>x</a:t>
            </a:r>
            <a:endParaRPr lang="zh-CN" altLang="en-US" sz="1400"/>
          </a:p>
        </p:txBody>
      </p:sp>
      <p:sp>
        <p:nvSpPr>
          <p:cNvPr id="6" name="TextBox 6">
            <a:extLst>
              <a:ext uri="{FF2B5EF4-FFF2-40B4-BE49-F238E27FC236}">
                <a16:creationId xmlns:a16="http://schemas.microsoft.com/office/drawing/2014/main" id="{9705F88A-E6D1-B94E-94F5-FCCDAA46434A}"/>
              </a:ext>
            </a:extLst>
          </p:cNvPr>
          <p:cNvSpPr txBox="1">
            <a:spLocks noChangeArrowheads="1"/>
          </p:cNvSpPr>
          <p:nvPr/>
        </p:nvSpPr>
        <p:spPr bwMode="auto">
          <a:xfrm>
            <a:off x="685800" y="5638800"/>
            <a:ext cx="20132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宋体" panose="02010600030101010101" pitchFamily="2" charset="-122"/>
              </a:defRPr>
            </a:lvl1pPr>
            <a:lvl2pPr marL="742950" indent="-285750">
              <a:spcBef>
                <a:spcPct val="20000"/>
              </a:spcBef>
              <a:buChar char="–"/>
              <a:defRPr sz="2800">
                <a:solidFill>
                  <a:schemeClr val="tx1"/>
                </a:solidFill>
                <a:latin typeface="Verdana" panose="020B0604030504040204" pitchFamily="34" charset="0"/>
                <a:ea typeface="宋体" panose="02010600030101010101" pitchFamily="2" charset="-122"/>
              </a:defRPr>
            </a:lvl2pPr>
            <a:lvl3pPr marL="1143000" indent="-228600">
              <a:spcBef>
                <a:spcPct val="20000"/>
              </a:spcBef>
              <a:buChar char="•"/>
              <a:defRPr sz="2400">
                <a:solidFill>
                  <a:schemeClr val="tx1"/>
                </a:solidFill>
                <a:latin typeface="Verdana" panose="020B0604030504040204" pitchFamily="34" charset="0"/>
                <a:ea typeface="宋体" panose="02010600030101010101" pitchFamily="2" charset="-122"/>
              </a:defRPr>
            </a:lvl3pPr>
            <a:lvl4pPr marL="1600200" indent="-228600">
              <a:spcBef>
                <a:spcPct val="20000"/>
              </a:spcBef>
              <a:buChar char="–"/>
              <a:defRPr sz="2000">
                <a:solidFill>
                  <a:schemeClr val="tx1"/>
                </a:solidFill>
                <a:latin typeface="Verdana" panose="020B0604030504040204" pitchFamily="34" charset="0"/>
                <a:ea typeface="宋体" panose="02010600030101010101" pitchFamily="2" charset="-122"/>
              </a:defRPr>
            </a:lvl4pPr>
            <a:lvl5pPr marL="2057400" indent="-228600">
              <a:spcBef>
                <a:spcPct val="20000"/>
              </a:spcBef>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宋体" panose="02010600030101010101" pitchFamily="2" charset="-122"/>
              </a:defRPr>
            </a:lvl9pPr>
          </a:lstStyle>
          <a:p>
            <a:pPr algn="r" eaLnBrk="1" hangingPunct="1">
              <a:spcBef>
                <a:spcPct val="0"/>
              </a:spcBef>
              <a:buFontTx/>
              <a:buNone/>
            </a:pPr>
            <a:r>
              <a:rPr lang="en-US" altLang="zh-CN" sz="1800" dirty="0">
                <a:solidFill>
                  <a:srgbClr val="00B050"/>
                </a:solidFill>
                <a:latin typeface="+mn-lt"/>
              </a:rPr>
              <a:t>not yet touched</a:t>
            </a:r>
            <a:endParaRPr lang="zh-CN" altLang="en-US" sz="1800" dirty="0">
              <a:solidFill>
                <a:srgbClr val="00B050"/>
              </a:solidFill>
              <a:latin typeface="+mn-lt"/>
            </a:endParaRPr>
          </a:p>
        </p:txBody>
      </p:sp>
      <p:sp>
        <p:nvSpPr>
          <p:cNvPr id="7" name="TextBox 6">
            <a:extLst>
              <a:ext uri="{FF2B5EF4-FFF2-40B4-BE49-F238E27FC236}">
                <a16:creationId xmlns:a16="http://schemas.microsoft.com/office/drawing/2014/main" id="{0AEF91F3-F718-C845-B903-BDF3B4C3204B}"/>
              </a:ext>
            </a:extLst>
          </p:cNvPr>
          <p:cNvSpPr txBox="1">
            <a:spLocks noChangeArrowheads="1"/>
          </p:cNvSpPr>
          <p:nvPr/>
        </p:nvSpPr>
        <p:spPr bwMode="auto">
          <a:xfrm>
            <a:off x="1092513" y="4419600"/>
            <a:ext cx="16065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宋体" panose="02010600030101010101" pitchFamily="2" charset="-122"/>
              </a:defRPr>
            </a:lvl1pPr>
            <a:lvl2pPr marL="742950" indent="-285750">
              <a:spcBef>
                <a:spcPct val="20000"/>
              </a:spcBef>
              <a:buChar char="–"/>
              <a:defRPr sz="2800">
                <a:solidFill>
                  <a:schemeClr val="tx1"/>
                </a:solidFill>
                <a:latin typeface="Verdana" panose="020B0604030504040204" pitchFamily="34" charset="0"/>
                <a:ea typeface="宋体" panose="02010600030101010101" pitchFamily="2" charset="-122"/>
              </a:defRPr>
            </a:lvl2pPr>
            <a:lvl3pPr marL="1143000" indent="-228600">
              <a:spcBef>
                <a:spcPct val="20000"/>
              </a:spcBef>
              <a:buChar char="•"/>
              <a:defRPr sz="2400">
                <a:solidFill>
                  <a:schemeClr val="tx1"/>
                </a:solidFill>
                <a:latin typeface="Verdana" panose="020B0604030504040204" pitchFamily="34" charset="0"/>
                <a:ea typeface="宋体" panose="02010600030101010101" pitchFamily="2" charset="-122"/>
              </a:defRPr>
            </a:lvl3pPr>
            <a:lvl4pPr marL="1600200" indent="-228600">
              <a:spcBef>
                <a:spcPct val="20000"/>
              </a:spcBef>
              <a:buChar char="–"/>
              <a:defRPr sz="2000">
                <a:solidFill>
                  <a:schemeClr val="tx1"/>
                </a:solidFill>
                <a:latin typeface="Verdana" panose="020B0604030504040204" pitchFamily="34" charset="0"/>
                <a:ea typeface="宋体" panose="02010600030101010101" pitchFamily="2" charset="-122"/>
              </a:defRPr>
            </a:lvl4pPr>
            <a:lvl5pPr marL="2057400" indent="-228600">
              <a:spcBef>
                <a:spcPct val="20000"/>
              </a:spcBef>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宋体" panose="02010600030101010101" pitchFamily="2" charset="-122"/>
              </a:defRPr>
            </a:lvl9pPr>
          </a:lstStyle>
          <a:p>
            <a:pPr algn="r" eaLnBrk="1" hangingPunct="1">
              <a:spcBef>
                <a:spcPct val="0"/>
              </a:spcBef>
              <a:buFontTx/>
              <a:buNone/>
            </a:pPr>
            <a:r>
              <a:rPr lang="en-US" altLang="zh-CN" sz="1800" dirty="0">
                <a:solidFill>
                  <a:srgbClr val="00B050"/>
                </a:solidFill>
                <a:latin typeface="+mn-lt"/>
              </a:rPr>
              <a:t>older access</a:t>
            </a:r>
            <a:endParaRPr lang="zh-CN" altLang="en-US" sz="1800" dirty="0">
              <a:solidFill>
                <a:srgbClr val="00B050"/>
              </a:solidFill>
              <a:latin typeface="+mn-lt"/>
            </a:endParaRPr>
          </a:p>
        </p:txBody>
      </p:sp>
      <p:sp>
        <p:nvSpPr>
          <p:cNvPr id="8" name="TextBox 7">
            <a:extLst>
              <a:ext uri="{FF2B5EF4-FFF2-40B4-BE49-F238E27FC236}">
                <a16:creationId xmlns:a16="http://schemas.microsoft.com/office/drawing/2014/main" id="{1C99D4E8-DE9F-1C40-B9CD-3FD739CBB5E0}"/>
              </a:ext>
            </a:extLst>
          </p:cNvPr>
          <p:cNvSpPr txBox="1">
            <a:spLocks noChangeArrowheads="1"/>
          </p:cNvSpPr>
          <p:nvPr/>
        </p:nvSpPr>
        <p:spPr bwMode="auto">
          <a:xfrm>
            <a:off x="967479" y="4786828"/>
            <a:ext cx="17315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宋体" panose="02010600030101010101" pitchFamily="2" charset="-122"/>
              </a:defRPr>
            </a:lvl1pPr>
            <a:lvl2pPr marL="742950" indent="-285750">
              <a:spcBef>
                <a:spcPct val="20000"/>
              </a:spcBef>
              <a:buChar char="–"/>
              <a:defRPr sz="2800">
                <a:solidFill>
                  <a:schemeClr val="tx1"/>
                </a:solidFill>
                <a:latin typeface="Verdana" panose="020B0604030504040204" pitchFamily="34" charset="0"/>
                <a:ea typeface="宋体" panose="02010600030101010101" pitchFamily="2" charset="-122"/>
              </a:defRPr>
            </a:lvl2pPr>
            <a:lvl3pPr marL="1143000" indent="-228600">
              <a:spcBef>
                <a:spcPct val="20000"/>
              </a:spcBef>
              <a:buChar char="•"/>
              <a:defRPr sz="2400">
                <a:solidFill>
                  <a:schemeClr val="tx1"/>
                </a:solidFill>
                <a:latin typeface="Verdana" panose="020B0604030504040204" pitchFamily="34" charset="0"/>
                <a:ea typeface="宋体" panose="02010600030101010101" pitchFamily="2" charset="-122"/>
              </a:defRPr>
            </a:lvl3pPr>
            <a:lvl4pPr marL="1600200" indent="-228600">
              <a:spcBef>
                <a:spcPct val="20000"/>
              </a:spcBef>
              <a:buChar char="–"/>
              <a:defRPr sz="2000">
                <a:solidFill>
                  <a:schemeClr val="tx1"/>
                </a:solidFill>
                <a:latin typeface="Verdana" panose="020B0604030504040204" pitchFamily="34" charset="0"/>
                <a:ea typeface="宋体" panose="02010600030101010101" pitchFamily="2" charset="-122"/>
              </a:defRPr>
            </a:lvl4pPr>
            <a:lvl5pPr marL="2057400" indent="-228600">
              <a:spcBef>
                <a:spcPct val="20000"/>
              </a:spcBef>
              <a:buChar char="»"/>
              <a:defRPr sz="2000">
                <a:solidFill>
                  <a:schemeClr val="tx1"/>
                </a:solidFill>
                <a:latin typeface="Verdana" panose="020B060403050404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宋体" panose="02010600030101010101" pitchFamily="2" charset="-122"/>
              </a:defRPr>
            </a:lvl9pPr>
          </a:lstStyle>
          <a:p>
            <a:pPr algn="r" eaLnBrk="1" hangingPunct="1">
              <a:spcBef>
                <a:spcPct val="0"/>
              </a:spcBef>
              <a:buFontTx/>
              <a:buNone/>
            </a:pPr>
            <a:r>
              <a:rPr lang="en-US" altLang="zh-CN" sz="1800" dirty="0">
                <a:solidFill>
                  <a:srgbClr val="00B050"/>
                </a:solidFill>
                <a:latin typeface="+mn-lt"/>
              </a:rPr>
              <a:t>newer access</a:t>
            </a:r>
            <a:endParaRPr lang="zh-CN" altLang="en-US" sz="1800" dirty="0">
              <a:solidFill>
                <a:srgbClr val="00B050"/>
              </a:solidFill>
              <a:latin typeface="+mn-lt"/>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03650"/>
            <a:ext cx="9144000"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Rectangle 2"/>
          <p:cNvSpPr>
            <a:spLocks noGrp="1" noChangeArrowheads="1"/>
          </p:cNvSpPr>
          <p:nvPr>
            <p:ph type="title"/>
          </p:nvPr>
        </p:nvSpPr>
        <p:spPr/>
        <p:txBody>
          <a:bodyPr/>
          <a:lstStyle/>
          <a:p>
            <a:pPr eaLnBrk="1" hangingPunct="1"/>
            <a:r>
              <a:rPr lang="en-US" altLang="zh-CN" sz="3600"/>
              <a:t>Opt #8: Compiler Optimizations</a:t>
            </a:r>
          </a:p>
        </p:txBody>
      </p:sp>
      <p:sp>
        <p:nvSpPr>
          <p:cNvPr id="33796" name="Rectangle 3"/>
          <p:cNvSpPr>
            <a:spLocks noGrp="1" noChangeArrowheads="1"/>
          </p:cNvSpPr>
          <p:nvPr>
            <p:ph type="body" idx="1"/>
          </p:nvPr>
        </p:nvSpPr>
        <p:spPr/>
        <p:txBody>
          <a:bodyPr/>
          <a:lstStyle/>
          <a:p>
            <a:pPr eaLnBrk="1" hangingPunct="1"/>
            <a:r>
              <a:rPr lang="en-US" altLang="zh-CN"/>
              <a:t>Reduce miss rates, w/o hw changes</a:t>
            </a:r>
          </a:p>
          <a:p>
            <a:pPr eaLnBrk="1" hangingPunct="1"/>
            <a:r>
              <a:rPr lang="en-US" altLang="zh-CN" b="1"/>
              <a:t>Tech 2: Blocking</a:t>
            </a:r>
          </a:p>
          <a:p>
            <a:pPr eaLnBrk="1" hangingPunct="1">
              <a:buFontTx/>
              <a:buNone/>
            </a:pPr>
            <a:r>
              <a:rPr lang="en-US" altLang="zh-CN" b="1"/>
              <a:t>	</a:t>
            </a:r>
            <a:r>
              <a:rPr lang="en-US" altLang="zh-CN"/>
              <a:t>x = y*z; </a:t>
            </a:r>
            <a:r>
              <a:rPr lang="en-US" altLang="zh-CN" i="1"/>
              <a:t>compute using submatrices</a:t>
            </a:r>
          </a:p>
          <a:p>
            <a:pPr eaLnBrk="1" hangingPunct="1">
              <a:buFontTx/>
              <a:buNone/>
            </a:pPr>
            <a:r>
              <a:rPr lang="en-US" altLang="zh-CN" i="1"/>
              <a:t>	</a:t>
            </a:r>
            <a:r>
              <a:rPr lang="en-US" altLang="zh-CN" b="1"/>
              <a:t>after</a:t>
            </a:r>
            <a:r>
              <a:rPr lang="en-US" altLang="zh-CN"/>
              <a:t>; </a:t>
            </a:r>
            <a:r>
              <a:rPr lang="en-US" altLang="zh-CN" i="1"/>
              <a:t>maximize accesses to loaded data before they are replaced</a:t>
            </a:r>
            <a:endParaRPr lang="en-US" altLang="zh-CN"/>
          </a:p>
          <a:p>
            <a:pPr eaLnBrk="1" hangingPunct="1">
              <a:buFontTx/>
              <a:buNone/>
            </a:pPr>
            <a:endParaRPr lang="en-US" altLang="zh-CN" b="1"/>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altLang="zh-CN" sz="4000" dirty="0" err="1"/>
              <a:t>Opt</a:t>
            </a:r>
            <a:r>
              <a:rPr lang="en-US" altLang="zh-CN" sz="4000" dirty="0"/>
              <a:t> #9: Hardware Prefetching</a:t>
            </a:r>
          </a:p>
        </p:txBody>
      </p:sp>
      <p:sp>
        <p:nvSpPr>
          <p:cNvPr id="34819" name="Rectangle 3"/>
          <p:cNvSpPr>
            <a:spLocks noGrp="1" noChangeArrowheads="1"/>
          </p:cNvSpPr>
          <p:nvPr>
            <p:ph type="body" idx="1"/>
          </p:nvPr>
        </p:nvSpPr>
        <p:spPr/>
        <p:txBody>
          <a:bodyPr/>
          <a:lstStyle/>
          <a:p>
            <a:pPr eaLnBrk="1" hangingPunct="1"/>
            <a:r>
              <a:rPr lang="en-US" altLang="zh-CN" dirty="0"/>
              <a:t>Reduce miss penalty/rate</a:t>
            </a:r>
          </a:p>
          <a:p>
            <a:pPr eaLnBrk="1" hangingPunct="1"/>
            <a:r>
              <a:rPr lang="en-US" altLang="zh-CN" dirty="0"/>
              <a:t>Prefetch items before the processor requests them, </a:t>
            </a:r>
            <a:r>
              <a:rPr lang="en-US" altLang="zh-CN" i="1" dirty="0"/>
              <a:t>into the cache or external buffer</a:t>
            </a:r>
            <a:endParaRPr lang="en-US" altLang="zh-CN" dirty="0"/>
          </a:p>
          <a:p>
            <a:pPr eaLnBrk="1" hangingPunct="1"/>
            <a:r>
              <a:rPr lang="en-US" altLang="zh-CN" b="1" dirty="0"/>
              <a:t>Instruction prefetch</a:t>
            </a:r>
          </a:p>
          <a:p>
            <a:pPr eaLnBrk="1" hangingPunct="1">
              <a:buFontTx/>
              <a:buNone/>
            </a:pPr>
            <a:r>
              <a:rPr lang="en-US" altLang="zh-CN" b="1" dirty="0"/>
              <a:t>	</a:t>
            </a:r>
            <a:r>
              <a:rPr lang="en-US" altLang="zh-CN" dirty="0"/>
              <a:t>fetch two blocks on a miss: requested one </a:t>
            </a:r>
            <a:r>
              <a:rPr lang="en-US" altLang="zh-CN" i="1" dirty="0"/>
              <a:t>into cache</a:t>
            </a:r>
            <a:r>
              <a:rPr lang="en-US" altLang="zh-CN" dirty="0"/>
              <a:t> + next consecutive one </a:t>
            </a:r>
            <a:r>
              <a:rPr lang="en-US" altLang="zh-CN" i="1" dirty="0"/>
              <a:t>into instruction stream buffer</a:t>
            </a:r>
            <a:endParaRPr lang="en-US" altLang="zh-CN" b="1" dirty="0"/>
          </a:p>
          <a:p>
            <a:pPr eaLnBrk="1" hangingPunct="1"/>
            <a:r>
              <a:rPr lang="en-US" altLang="zh-CN" dirty="0"/>
              <a:t>Similar </a:t>
            </a:r>
            <a:r>
              <a:rPr lang="en-US" altLang="zh-CN" b="1" dirty="0"/>
              <a:t>Data prefetch </a:t>
            </a:r>
            <a:r>
              <a:rPr lang="en-US" altLang="zh-CN" dirty="0"/>
              <a:t>approaches</a:t>
            </a:r>
            <a:endParaRPr lang="en-US" altLang="zh-CN" b="1"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altLang="zh-CN" sz="4000"/>
              <a:t>Opt #9: Hardware Prefetching</a:t>
            </a:r>
          </a:p>
        </p:txBody>
      </p:sp>
      <p:pic>
        <p:nvPicPr>
          <p:cNvPr id="3584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0200"/>
            <a:ext cx="9144000" cy="487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US" altLang="zh-CN" sz="4000" dirty="0" err="1"/>
              <a:t>Opt</a:t>
            </a:r>
            <a:r>
              <a:rPr lang="en-US" altLang="zh-CN" sz="4000" dirty="0"/>
              <a:t> #10: Compiler Prefetching</a:t>
            </a:r>
          </a:p>
        </p:txBody>
      </p:sp>
      <p:sp>
        <p:nvSpPr>
          <p:cNvPr id="36867" name="Rectangle 3"/>
          <p:cNvSpPr>
            <a:spLocks noGrp="1" noChangeArrowheads="1"/>
          </p:cNvSpPr>
          <p:nvPr>
            <p:ph type="body" idx="1"/>
          </p:nvPr>
        </p:nvSpPr>
        <p:spPr/>
        <p:txBody>
          <a:bodyPr/>
          <a:lstStyle/>
          <a:p>
            <a:pPr eaLnBrk="1" hangingPunct="1"/>
            <a:r>
              <a:rPr lang="en-US" altLang="zh-CN" dirty="0"/>
              <a:t>Reduce miss penalty/rate</a:t>
            </a:r>
          </a:p>
          <a:p>
            <a:pPr eaLnBrk="1" hangingPunct="1"/>
            <a:r>
              <a:rPr lang="en-US" altLang="zh-CN" dirty="0"/>
              <a:t>Compiler to insert prefetch instructions to request data before the processor needs it</a:t>
            </a:r>
          </a:p>
          <a:p>
            <a:pPr eaLnBrk="1" hangingPunct="1"/>
            <a:r>
              <a:rPr lang="en-US" altLang="zh-CN" b="1" dirty="0"/>
              <a:t>Register prefetch</a:t>
            </a:r>
          </a:p>
          <a:p>
            <a:pPr eaLnBrk="1" hangingPunct="1">
              <a:buFontTx/>
              <a:buNone/>
            </a:pPr>
            <a:r>
              <a:rPr lang="en-US" altLang="zh-CN" b="1" dirty="0"/>
              <a:t>	</a:t>
            </a:r>
            <a:r>
              <a:rPr lang="en-US" altLang="zh-CN" dirty="0"/>
              <a:t>load the value into a register</a:t>
            </a:r>
            <a:endParaRPr lang="en-US" altLang="zh-CN" b="1" dirty="0"/>
          </a:p>
          <a:p>
            <a:pPr eaLnBrk="1" hangingPunct="1"/>
            <a:r>
              <a:rPr lang="en-US" altLang="zh-CN" b="1" dirty="0"/>
              <a:t>Cache prefetch</a:t>
            </a:r>
          </a:p>
          <a:p>
            <a:pPr eaLnBrk="1" hangingPunct="1">
              <a:buFontTx/>
              <a:buNone/>
            </a:pPr>
            <a:r>
              <a:rPr lang="en-US" altLang="zh-CN" b="1" dirty="0"/>
              <a:t>	</a:t>
            </a:r>
            <a:r>
              <a:rPr lang="en-US" altLang="zh-CN" dirty="0"/>
              <a:t>load data into the cache</a:t>
            </a:r>
            <a:endParaRPr lang="en-US" altLang="zh-CN" b="1"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a:spLocks noGrp="1" noChangeArrowheads="1"/>
          </p:cNvSpPr>
          <p:nvPr>
            <p:ph type="title"/>
          </p:nvPr>
        </p:nvSpPr>
        <p:spPr/>
        <p:txBody>
          <a:bodyPr/>
          <a:lstStyle/>
          <a:p>
            <a:pPr eaLnBrk="1" hangingPunct="1"/>
            <a:r>
              <a:rPr lang="en-US" altLang="zh-CN" sz="4000"/>
              <a:t>Opt #10: Compiler Prefetching</a:t>
            </a:r>
          </a:p>
        </p:txBody>
      </p:sp>
      <p:pic>
        <p:nvPicPr>
          <p:cNvPr id="5" name="Picture 4">
            <a:extLst>
              <a:ext uri="{FF2B5EF4-FFF2-40B4-BE49-F238E27FC236}">
                <a16:creationId xmlns:a16="http://schemas.microsoft.com/office/drawing/2014/main" id="{A6272A74-FD7A-1F42-8B3C-CC194FA276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775" y="2133600"/>
            <a:ext cx="782002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Rectangle 3"/>
          <p:cNvSpPr>
            <a:spLocks noGrp="1" noChangeArrowheads="1"/>
          </p:cNvSpPr>
          <p:nvPr>
            <p:ph type="body" idx="1"/>
          </p:nvPr>
        </p:nvSpPr>
        <p:spPr/>
        <p:txBody>
          <a:bodyPr/>
          <a:lstStyle/>
          <a:p>
            <a:pPr eaLnBrk="1" hangingPunct="1">
              <a:lnSpc>
                <a:spcPct val="90000"/>
              </a:lnSpc>
            </a:pPr>
            <a:r>
              <a:rPr lang="en-US" altLang="zh-CN" b="1" dirty="0">
                <a:solidFill>
                  <a:schemeClr val="bg1"/>
                </a:solidFill>
              </a:rPr>
              <a:t>Example: 251 misses</a:t>
            </a:r>
          </a:p>
          <a:p>
            <a:pPr eaLnBrk="1" hangingPunct="1">
              <a:lnSpc>
                <a:spcPct val="90000"/>
              </a:lnSpc>
            </a:pPr>
            <a:endParaRPr lang="en-US" altLang="zh-CN" b="1" dirty="0"/>
          </a:p>
          <a:p>
            <a:pPr eaLnBrk="1" hangingPunct="1">
              <a:lnSpc>
                <a:spcPct val="90000"/>
              </a:lnSpc>
            </a:pPr>
            <a:endParaRPr lang="en-US" altLang="zh-CN" b="1" dirty="0"/>
          </a:p>
          <a:p>
            <a:pPr eaLnBrk="1" hangingPunct="1">
              <a:lnSpc>
                <a:spcPct val="90000"/>
              </a:lnSpc>
              <a:buFontTx/>
              <a:buNone/>
            </a:pPr>
            <a:r>
              <a:rPr lang="en-US" altLang="zh-CN" dirty="0"/>
              <a:t>	16-byte blocks;</a:t>
            </a:r>
          </a:p>
          <a:p>
            <a:pPr eaLnBrk="1" hangingPunct="1">
              <a:lnSpc>
                <a:spcPct val="90000"/>
              </a:lnSpc>
              <a:buFontTx/>
              <a:buNone/>
            </a:pPr>
            <a:r>
              <a:rPr lang="en-US" altLang="zh-CN" dirty="0"/>
              <a:t>	8-byte elements for a and b;</a:t>
            </a:r>
          </a:p>
          <a:p>
            <a:pPr eaLnBrk="1" hangingPunct="1">
              <a:lnSpc>
                <a:spcPct val="90000"/>
              </a:lnSpc>
              <a:buFontTx/>
              <a:buNone/>
            </a:pPr>
            <a:r>
              <a:rPr lang="en-US" altLang="zh-CN" dirty="0"/>
              <a:t>	write-back strategy;</a:t>
            </a:r>
          </a:p>
          <a:p>
            <a:pPr eaLnBrk="1" hangingPunct="1">
              <a:lnSpc>
                <a:spcPct val="90000"/>
              </a:lnSpc>
              <a:buFontTx/>
              <a:buNone/>
            </a:pPr>
            <a:r>
              <a:rPr lang="en-US" altLang="zh-CN" dirty="0"/>
              <a:t>	a[0][0] miss, copy both a[0][0],a[0][1] as one block contains 16/8 = 2;</a:t>
            </a:r>
          </a:p>
          <a:p>
            <a:pPr eaLnBrk="1" hangingPunct="1">
              <a:lnSpc>
                <a:spcPct val="90000"/>
              </a:lnSpc>
              <a:buFontTx/>
              <a:buNone/>
            </a:pPr>
            <a:r>
              <a:rPr lang="en-US" altLang="zh-CN" dirty="0"/>
              <a:t>	</a:t>
            </a:r>
            <a:r>
              <a:rPr lang="en-US" altLang="zh-CN" dirty="0">
                <a:solidFill>
                  <a:schemeClr val="bg1"/>
                </a:solidFill>
              </a:rPr>
              <a:t>so for </a:t>
            </a:r>
            <a:r>
              <a:rPr lang="en-US" altLang="zh-CN" b="1" dirty="0">
                <a:solidFill>
                  <a:schemeClr val="bg1"/>
                </a:solidFill>
              </a:rPr>
              <a:t>a</a:t>
            </a:r>
            <a:r>
              <a:rPr lang="en-US" altLang="zh-CN" dirty="0">
                <a:solidFill>
                  <a:schemeClr val="bg1"/>
                </a:solidFill>
              </a:rPr>
              <a:t>: 3 x (100/2) = </a:t>
            </a:r>
            <a:r>
              <a:rPr lang="en-US" altLang="zh-CN" b="1" dirty="0">
                <a:solidFill>
                  <a:schemeClr val="bg1"/>
                </a:solidFill>
              </a:rPr>
              <a:t>150 misses</a:t>
            </a:r>
          </a:p>
          <a:p>
            <a:pPr eaLnBrk="1" hangingPunct="1">
              <a:lnSpc>
                <a:spcPct val="90000"/>
              </a:lnSpc>
              <a:buFontTx/>
              <a:buNone/>
            </a:pPr>
            <a:r>
              <a:rPr lang="en-US" altLang="zh-CN" dirty="0">
                <a:solidFill>
                  <a:schemeClr val="bg1"/>
                </a:solidFill>
              </a:rPr>
              <a:t>	</a:t>
            </a:r>
            <a:r>
              <a:rPr lang="en-US" altLang="zh-CN" b="1" dirty="0">
                <a:solidFill>
                  <a:schemeClr val="bg1"/>
                </a:solidFill>
              </a:rPr>
              <a:t>b</a:t>
            </a:r>
            <a:r>
              <a:rPr lang="en-US" altLang="zh-CN" dirty="0">
                <a:solidFill>
                  <a:schemeClr val="bg1"/>
                </a:solidFill>
              </a:rPr>
              <a:t>[0][0] – b[100][0]: </a:t>
            </a:r>
            <a:r>
              <a:rPr lang="en-US" altLang="zh-CN" b="1" dirty="0">
                <a:solidFill>
                  <a:schemeClr val="bg1"/>
                </a:solidFill>
              </a:rPr>
              <a:t>101 misses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920009-9BBD-784F-B688-BA3C926D5D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775" y="2133600"/>
            <a:ext cx="782002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2"/>
          <p:cNvSpPr>
            <a:spLocks noGrp="1" noChangeArrowheads="1"/>
          </p:cNvSpPr>
          <p:nvPr>
            <p:ph type="title"/>
          </p:nvPr>
        </p:nvSpPr>
        <p:spPr/>
        <p:txBody>
          <a:bodyPr/>
          <a:lstStyle/>
          <a:p>
            <a:pPr eaLnBrk="1" hangingPunct="1"/>
            <a:r>
              <a:rPr lang="en-US" altLang="zh-CN" sz="4000"/>
              <a:t>Opt #10: Compiler Prefetching</a:t>
            </a:r>
          </a:p>
        </p:txBody>
      </p:sp>
      <p:sp>
        <p:nvSpPr>
          <p:cNvPr id="38916" name="Rectangle 3"/>
          <p:cNvSpPr>
            <a:spLocks noGrp="1" noChangeArrowheads="1"/>
          </p:cNvSpPr>
          <p:nvPr>
            <p:ph type="body" idx="1"/>
          </p:nvPr>
        </p:nvSpPr>
        <p:spPr/>
        <p:txBody>
          <a:bodyPr/>
          <a:lstStyle/>
          <a:p>
            <a:pPr eaLnBrk="1" hangingPunct="1">
              <a:lnSpc>
                <a:spcPct val="90000"/>
              </a:lnSpc>
            </a:pPr>
            <a:r>
              <a:rPr lang="en-US" altLang="zh-CN" b="1" dirty="0">
                <a:solidFill>
                  <a:schemeClr val="bg1"/>
                </a:solidFill>
              </a:rPr>
              <a:t>Example: 251 misses</a:t>
            </a:r>
          </a:p>
          <a:p>
            <a:pPr eaLnBrk="1" hangingPunct="1">
              <a:lnSpc>
                <a:spcPct val="90000"/>
              </a:lnSpc>
            </a:pPr>
            <a:endParaRPr lang="en-US" altLang="zh-CN" b="1" dirty="0"/>
          </a:p>
          <a:p>
            <a:pPr eaLnBrk="1" hangingPunct="1">
              <a:lnSpc>
                <a:spcPct val="90000"/>
              </a:lnSpc>
            </a:pPr>
            <a:endParaRPr lang="en-US" altLang="zh-CN" b="1" dirty="0"/>
          </a:p>
          <a:p>
            <a:pPr eaLnBrk="1" hangingPunct="1">
              <a:lnSpc>
                <a:spcPct val="90000"/>
              </a:lnSpc>
              <a:buFontTx/>
              <a:buNone/>
            </a:pPr>
            <a:r>
              <a:rPr lang="en-US" altLang="zh-CN" dirty="0"/>
              <a:t>	16-byte blocks;</a:t>
            </a:r>
          </a:p>
          <a:p>
            <a:pPr eaLnBrk="1" hangingPunct="1">
              <a:lnSpc>
                <a:spcPct val="90000"/>
              </a:lnSpc>
              <a:buFontTx/>
              <a:buNone/>
            </a:pPr>
            <a:r>
              <a:rPr lang="en-US" altLang="zh-CN" dirty="0"/>
              <a:t>	8-byte elements for a and b;</a:t>
            </a:r>
          </a:p>
          <a:p>
            <a:pPr eaLnBrk="1" hangingPunct="1">
              <a:lnSpc>
                <a:spcPct val="90000"/>
              </a:lnSpc>
              <a:buFontTx/>
              <a:buNone/>
            </a:pPr>
            <a:r>
              <a:rPr lang="en-US" altLang="zh-CN" dirty="0"/>
              <a:t>	write-back strategy;</a:t>
            </a:r>
          </a:p>
          <a:p>
            <a:pPr eaLnBrk="1" hangingPunct="1">
              <a:lnSpc>
                <a:spcPct val="90000"/>
              </a:lnSpc>
              <a:buFontTx/>
              <a:buNone/>
            </a:pPr>
            <a:r>
              <a:rPr lang="en-US" altLang="zh-CN" dirty="0"/>
              <a:t>	a[0][0] miss, copy both a[0][0],a[0][1] as one block contains 16/8 = 2;</a:t>
            </a:r>
          </a:p>
          <a:p>
            <a:pPr eaLnBrk="1" hangingPunct="1">
              <a:lnSpc>
                <a:spcPct val="90000"/>
              </a:lnSpc>
              <a:buFontTx/>
              <a:buNone/>
            </a:pPr>
            <a:r>
              <a:rPr lang="en-US" altLang="zh-CN" dirty="0"/>
              <a:t>	</a:t>
            </a:r>
          </a:p>
          <a:p>
            <a:pPr eaLnBrk="1" hangingPunct="1">
              <a:lnSpc>
                <a:spcPct val="90000"/>
              </a:lnSpc>
              <a:buFontTx/>
              <a:buNone/>
            </a:pPr>
            <a:r>
              <a:rPr lang="en-US" altLang="zh-CN" i="1" dirty="0"/>
              <a:t>	</a:t>
            </a:r>
            <a:r>
              <a:rPr lang="en-US" altLang="zh-CN" b="1" i="1" dirty="0"/>
              <a:t>how many misses?</a:t>
            </a:r>
            <a:endParaRPr lang="en-US" altLang="zh-CN" b="1" i="1" dirty="0">
              <a:solidFill>
                <a:schemeClr val="bg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775" y="2133600"/>
            <a:ext cx="782002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Rectangle 3"/>
          <p:cNvSpPr>
            <a:spLocks noGrp="1" noChangeArrowheads="1"/>
          </p:cNvSpPr>
          <p:nvPr>
            <p:ph type="body" idx="1"/>
          </p:nvPr>
        </p:nvSpPr>
        <p:spPr/>
        <p:txBody>
          <a:bodyPr/>
          <a:lstStyle/>
          <a:p>
            <a:pPr eaLnBrk="1" hangingPunct="1">
              <a:lnSpc>
                <a:spcPct val="90000"/>
              </a:lnSpc>
            </a:pPr>
            <a:r>
              <a:rPr lang="en-US" altLang="zh-CN" b="1" dirty="0"/>
              <a:t>Example: 251 misses</a:t>
            </a:r>
          </a:p>
          <a:p>
            <a:pPr eaLnBrk="1" hangingPunct="1">
              <a:lnSpc>
                <a:spcPct val="90000"/>
              </a:lnSpc>
            </a:pPr>
            <a:endParaRPr lang="en-US" altLang="zh-CN" b="1" dirty="0"/>
          </a:p>
          <a:p>
            <a:pPr eaLnBrk="1" hangingPunct="1">
              <a:lnSpc>
                <a:spcPct val="90000"/>
              </a:lnSpc>
            </a:pPr>
            <a:endParaRPr lang="en-US" altLang="zh-CN" b="1" dirty="0"/>
          </a:p>
          <a:p>
            <a:pPr eaLnBrk="1" hangingPunct="1">
              <a:lnSpc>
                <a:spcPct val="90000"/>
              </a:lnSpc>
              <a:buFontTx/>
              <a:buNone/>
            </a:pPr>
            <a:r>
              <a:rPr lang="en-US" altLang="zh-CN" dirty="0"/>
              <a:t>	16-byte blocks;</a:t>
            </a:r>
          </a:p>
          <a:p>
            <a:pPr eaLnBrk="1" hangingPunct="1">
              <a:lnSpc>
                <a:spcPct val="90000"/>
              </a:lnSpc>
              <a:buFontTx/>
              <a:buNone/>
            </a:pPr>
            <a:r>
              <a:rPr lang="en-US" altLang="zh-CN" dirty="0"/>
              <a:t>	8-byte elements for a and b;</a:t>
            </a:r>
          </a:p>
          <a:p>
            <a:pPr eaLnBrk="1" hangingPunct="1">
              <a:lnSpc>
                <a:spcPct val="90000"/>
              </a:lnSpc>
              <a:buFontTx/>
              <a:buNone/>
            </a:pPr>
            <a:r>
              <a:rPr lang="en-US" altLang="zh-CN" dirty="0"/>
              <a:t>	write-back strategy;</a:t>
            </a:r>
          </a:p>
          <a:p>
            <a:pPr eaLnBrk="1" hangingPunct="1">
              <a:lnSpc>
                <a:spcPct val="90000"/>
              </a:lnSpc>
              <a:buFontTx/>
              <a:buNone/>
            </a:pPr>
            <a:r>
              <a:rPr lang="en-US" altLang="zh-CN" dirty="0"/>
              <a:t>	a[0][0] miss, copy both a[0][0],a[0][1] as one block contains 16/8 = 2;</a:t>
            </a:r>
          </a:p>
          <a:p>
            <a:pPr eaLnBrk="1" hangingPunct="1">
              <a:lnSpc>
                <a:spcPct val="90000"/>
              </a:lnSpc>
              <a:buFontTx/>
              <a:buNone/>
            </a:pPr>
            <a:r>
              <a:rPr lang="en-US" altLang="zh-CN" dirty="0"/>
              <a:t>	so for </a:t>
            </a:r>
            <a:r>
              <a:rPr lang="en-US" altLang="zh-CN" b="1" dirty="0"/>
              <a:t>a</a:t>
            </a:r>
            <a:r>
              <a:rPr lang="en-US" altLang="zh-CN" dirty="0"/>
              <a:t>: 3 x (100/2) = </a:t>
            </a:r>
            <a:r>
              <a:rPr lang="en-US" altLang="zh-CN" b="1" dirty="0"/>
              <a:t>150 misses</a:t>
            </a:r>
          </a:p>
          <a:p>
            <a:pPr eaLnBrk="1" hangingPunct="1">
              <a:lnSpc>
                <a:spcPct val="90000"/>
              </a:lnSpc>
              <a:buFontTx/>
              <a:buNone/>
            </a:pPr>
            <a:r>
              <a:rPr lang="en-US" altLang="zh-CN" dirty="0"/>
              <a:t>	</a:t>
            </a:r>
            <a:r>
              <a:rPr lang="en-US" altLang="zh-CN" b="1" dirty="0"/>
              <a:t>b</a:t>
            </a:r>
            <a:r>
              <a:rPr lang="en-US" altLang="zh-CN" dirty="0"/>
              <a:t>[0][0] – b[100][0]: </a:t>
            </a:r>
            <a:r>
              <a:rPr lang="en-US" altLang="zh-CN" b="1" dirty="0"/>
              <a:t>101 misses</a:t>
            </a:r>
          </a:p>
        </p:txBody>
      </p:sp>
      <p:sp>
        <p:nvSpPr>
          <p:cNvPr id="39939" name="Rectangle 2"/>
          <p:cNvSpPr>
            <a:spLocks noGrp="1" noChangeArrowheads="1"/>
          </p:cNvSpPr>
          <p:nvPr>
            <p:ph type="title"/>
          </p:nvPr>
        </p:nvSpPr>
        <p:spPr/>
        <p:txBody>
          <a:bodyPr/>
          <a:lstStyle/>
          <a:p>
            <a:pPr eaLnBrk="1" hangingPunct="1"/>
            <a:r>
              <a:rPr lang="en-US" altLang="zh-CN" sz="4000"/>
              <a:t>Opt #10: Compiler Prefetching</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91EC9D-84EB-764D-A548-7CA2B9CEA2F5}"/>
              </a:ext>
            </a:extLst>
          </p:cNvPr>
          <p:cNvPicPr>
            <a:picLocks noChangeAspect="1"/>
          </p:cNvPicPr>
          <p:nvPr/>
        </p:nvPicPr>
        <p:blipFill>
          <a:blip r:embed="rId3"/>
          <a:stretch>
            <a:fillRect/>
          </a:stretch>
        </p:blipFill>
        <p:spPr>
          <a:xfrm>
            <a:off x="1881244" y="5029200"/>
            <a:ext cx="1800112" cy="1755775"/>
          </a:xfrm>
          <a:prstGeom prst="rect">
            <a:avLst/>
          </a:prstGeom>
        </p:spPr>
      </p:pic>
      <p:sp>
        <p:nvSpPr>
          <p:cNvPr id="5122" name="Rectangle 2"/>
          <p:cNvSpPr>
            <a:spLocks noGrp="1" noChangeArrowheads="1"/>
          </p:cNvSpPr>
          <p:nvPr>
            <p:ph type="title"/>
          </p:nvPr>
        </p:nvSpPr>
        <p:spPr/>
        <p:txBody>
          <a:bodyPr/>
          <a:lstStyle/>
          <a:p>
            <a:pPr eaLnBrk="1" hangingPunct="1"/>
            <a:r>
              <a:rPr lang="en-US" altLang="zh-CN"/>
              <a:t>Memory Hierarchy</a:t>
            </a:r>
          </a:p>
        </p:txBody>
      </p:sp>
      <p:pic>
        <p:nvPicPr>
          <p:cNvPr id="5123" name="Picture 3" descr="memhierach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98638"/>
            <a:ext cx="9144000" cy="327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等腰三角形 4"/>
          <p:cNvSpPr/>
          <p:nvPr/>
        </p:nvSpPr>
        <p:spPr>
          <a:xfrm>
            <a:off x="990600" y="3657600"/>
            <a:ext cx="3581400" cy="3200400"/>
          </a:xfrm>
          <a:prstGeom prst="triangle">
            <a:avLst/>
          </a:prstGeom>
          <a:noFill/>
          <a:ln w="762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6" name="TextBox 6"/>
          <p:cNvSpPr txBox="1">
            <a:spLocks noChangeArrowheads="1"/>
          </p:cNvSpPr>
          <p:nvPr/>
        </p:nvSpPr>
        <p:spPr bwMode="auto">
          <a:xfrm>
            <a:off x="4572000" y="6211888"/>
            <a:ext cx="1517650" cy="646112"/>
          </a:xfrm>
          <a:prstGeom prst="rect">
            <a:avLst/>
          </a:prstGeom>
          <a:noFill/>
          <a:ln w="9525">
            <a:noFill/>
            <a:miter lim="800000"/>
            <a:headEnd/>
            <a:tailEnd/>
          </a:ln>
        </p:spPr>
        <p:txBody>
          <a:bodyPr wrap="none">
            <a:spAutoFit/>
          </a:bodyPr>
          <a:lstStyle/>
          <a:p>
            <a:pPr>
              <a:defRPr/>
            </a:pPr>
            <a:r>
              <a:rPr lang="en-US" altLang="zh-CN" sz="3600" dirty="0">
                <a:latin typeface="+mn-lt"/>
              </a:rPr>
              <a:t>faster</a:t>
            </a:r>
            <a:endParaRPr lang="zh-CN" altLang="en-US" sz="3600" dirty="0">
              <a:latin typeface="+mn-lt"/>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4"/>
          <p:cNvSpPr>
            <a:spLocks noGrp="1" noChangeArrowheads="1"/>
          </p:cNvSpPr>
          <p:nvPr>
            <p:ph type="body" idx="1"/>
          </p:nvPr>
        </p:nvSpPr>
        <p:spPr/>
        <p:txBody>
          <a:bodyPr/>
          <a:lstStyle/>
          <a:p>
            <a:pPr eaLnBrk="1" hangingPunct="1"/>
            <a:r>
              <a:rPr lang="en-US" altLang="zh-CN" b="1" dirty="0"/>
              <a:t>Example: </a:t>
            </a:r>
            <a:r>
              <a:rPr lang="en-US" altLang="zh-CN" b="1" dirty="0">
                <a:solidFill>
                  <a:schemeClr val="bg1"/>
                </a:solidFill>
              </a:rPr>
              <a:t>19 </a:t>
            </a:r>
            <a:r>
              <a:rPr lang="en-US" altLang="zh-CN" b="1" dirty="0"/>
              <a:t>misses by prefetching</a:t>
            </a:r>
          </a:p>
          <a:p>
            <a:pPr eaLnBrk="1" hangingPunct="1"/>
            <a:endParaRPr lang="en-US" altLang="zh-CN" b="1" dirty="0"/>
          </a:p>
          <a:p>
            <a:pPr eaLnBrk="1" hangingPunct="1"/>
            <a:endParaRPr lang="en-US" altLang="zh-CN" b="1" dirty="0"/>
          </a:p>
          <a:p>
            <a:pPr eaLnBrk="1" hangingPunct="1">
              <a:buFontTx/>
              <a:buNone/>
            </a:pPr>
            <a:endParaRPr lang="en-US" altLang="zh-CN" b="1" dirty="0"/>
          </a:p>
        </p:txBody>
      </p:sp>
      <p:sp>
        <p:nvSpPr>
          <p:cNvPr id="40963" name="Rectangle 3"/>
          <p:cNvSpPr>
            <a:spLocks noGrp="1" noChangeArrowheads="1"/>
          </p:cNvSpPr>
          <p:nvPr>
            <p:ph type="title"/>
          </p:nvPr>
        </p:nvSpPr>
        <p:spPr/>
        <p:txBody>
          <a:bodyPr/>
          <a:lstStyle/>
          <a:p>
            <a:pPr eaLnBrk="1" hangingPunct="1"/>
            <a:r>
              <a:rPr lang="en-US" altLang="zh-CN" sz="4000"/>
              <a:t>Opt #10: Compiler Prefetching</a:t>
            </a:r>
          </a:p>
        </p:txBody>
      </p:sp>
      <p:pic>
        <p:nvPicPr>
          <p:cNvPr id="4096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62200"/>
            <a:ext cx="7219950" cy="418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Text Box 7"/>
          <p:cNvSpPr txBox="1">
            <a:spLocks noChangeArrowheads="1"/>
          </p:cNvSpPr>
          <p:nvPr/>
        </p:nvSpPr>
        <p:spPr bwMode="auto">
          <a:xfrm>
            <a:off x="4403725" y="2630488"/>
            <a:ext cx="3671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400" b="1" dirty="0"/>
              <a:t>7 misses</a:t>
            </a:r>
            <a:r>
              <a:rPr lang="en-US" altLang="zh-CN" sz="2400" dirty="0"/>
              <a:t>: b[0][0] – b[6][0]</a:t>
            </a:r>
          </a:p>
        </p:txBody>
      </p:sp>
      <p:sp>
        <p:nvSpPr>
          <p:cNvPr id="40966" name="Text Box 8"/>
          <p:cNvSpPr txBox="1">
            <a:spLocks noChangeArrowheads="1"/>
          </p:cNvSpPr>
          <p:nvPr/>
        </p:nvSpPr>
        <p:spPr bwMode="auto">
          <a:xfrm>
            <a:off x="4419600" y="3429000"/>
            <a:ext cx="4518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400" b="1"/>
              <a:t>4 misses</a:t>
            </a:r>
            <a:r>
              <a:rPr lang="en-US" altLang="zh-CN" sz="2400"/>
              <a:t>: 1/2 of a[0][0] – a[0][6]</a:t>
            </a:r>
            <a:endParaRPr lang="en-US" altLang="zh-CN"/>
          </a:p>
        </p:txBody>
      </p:sp>
      <p:sp>
        <p:nvSpPr>
          <p:cNvPr id="40967" name="Text Box 9"/>
          <p:cNvSpPr txBox="1">
            <a:spLocks noChangeArrowheads="1"/>
          </p:cNvSpPr>
          <p:nvPr/>
        </p:nvSpPr>
        <p:spPr bwMode="auto">
          <a:xfrm>
            <a:off x="5472113" y="5181600"/>
            <a:ext cx="36718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400" b="1"/>
              <a:t>4 misses</a:t>
            </a:r>
            <a:r>
              <a:rPr lang="en-US" altLang="zh-CN" sz="2400"/>
              <a:t>: a[1][0] – a[1][6]</a:t>
            </a:r>
          </a:p>
        </p:txBody>
      </p:sp>
      <p:sp>
        <p:nvSpPr>
          <p:cNvPr id="40968" name="Text Box 10"/>
          <p:cNvSpPr txBox="1">
            <a:spLocks noChangeArrowheads="1"/>
          </p:cNvSpPr>
          <p:nvPr/>
        </p:nvSpPr>
        <p:spPr bwMode="auto">
          <a:xfrm>
            <a:off x="5472113" y="5486400"/>
            <a:ext cx="36718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400" b="1"/>
              <a:t>4 misses</a:t>
            </a:r>
            <a:r>
              <a:rPr lang="en-US" altLang="zh-CN" sz="2400"/>
              <a:t>: a[2][0] – a[2][6]</a:t>
            </a:r>
          </a:p>
        </p:txBody>
      </p:sp>
      <p:cxnSp>
        <p:nvCxnSpPr>
          <p:cNvPr id="10" name="直接连接符 9"/>
          <p:cNvCxnSpPr/>
          <p:nvPr/>
        </p:nvCxnSpPr>
        <p:spPr>
          <a:xfrm>
            <a:off x="1981200" y="4953000"/>
            <a:ext cx="762000" cy="1588"/>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6934200" y="5181600"/>
            <a:ext cx="990600" cy="762000"/>
          </a:xfrm>
          <a:prstGeom prst="rect">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 name="TextBox 11"/>
          <p:cNvSpPr txBox="1"/>
          <p:nvPr/>
        </p:nvSpPr>
        <p:spPr>
          <a:xfrm>
            <a:off x="3276600" y="1600200"/>
            <a:ext cx="438150" cy="584200"/>
          </a:xfrm>
          <a:prstGeom prst="rect">
            <a:avLst/>
          </a:prstGeom>
          <a:noFill/>
        </p:spPr>
        <p:txBody>
          <a:bodyPr wrap="none">
            <a:spAutoFit/>
          </a:bodyPr>
          <a:lstStyle/>
          <a:p>
            <a:pPr>
              <a:defRPr/>
            </a:pPr>
            <a:r>
              <a:rPr lang="en-US" altLang="zh-CN" sz="3200" b="1" dirty="0">
                <a:latin typeface="+mn-lt"/>
                <a:ea typeface="宋体" charset="-122"/>
              </a:rPr>
              <a:t>?</a:t>
            </a:r>
            <a:endParaRPr lang="zh-CN" altLang="en-US" sz="3200" b="1" dirty="0">
              <a:latin typeface="+mn-lt"/>
              <a:ea typeface="宋体" charset="-122"/>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4"/>
          <p:cNvSpPr>
            <a:spLocks noGrp="1" noChangeArrowheads="1"/>
          </p:cNvSpPr>
          <p:nvPr>
            <p:ph type="body" idx="1"/>
          </p:nvPr>
        </p:nvSpPr>
        <p:spPr/>
        <p:txBody>
          <a:bodyPr/>
          <a:lstStyle/>
          <a:p>
            <a:pPr eaLnBrk="1" hangingPunct="1"/>
            <a:r>
              <a:rPr lang="en-US" altLang="zh-CN" b="1"/>
              <a:t>Example: 19 misses by prefetching</a:t>
            </a:r>
          </a:p>
          <a:p>
            <a:pPr eaLnBrk="1" hangingPunct="1"/>
            <a:endParaRPr lang="en-US" altLang="zh-CN" b="1"/>
          </a:p>
          <a:p>
            <a:pPr eaLnBrk="1" hangingPunct="1"/>
            <a:endParaRPr lang="en-US" altLang="zh-CN" b="1"/>
          </a:p>
          <a:p>
            <a:pPr eaLnBrk="1" hangingPunct="1">
              <a:buFontTx/>
              <a:buNone/>
            </a:pPr>
            <a:endParaRPr lang="en-US" altLang="zh-CN" b="1"/>
          </a:p>
        </p:txBody>
      </p:sp>
      <p:sp>
        <p:nvSpPr>
          <p:cNvPr id="41987" name="Rectangle 3"/>
          <p:cNvSpPr>
            <a:spLocks noGrp="1" noChangeArrowheads="1"/>
          </p:cNvSpPr>
          <p:nvPr>
            <p:ph type="title"/>
          </p:nvPr>
        </p:nvSpPr>
        <p:spPr/>
        <p:txBody>
          <a:bodyPr/>
          <a:lstStyle/>
          <a:p>
            <a:pPr eaLnBrk="1" hangingPunct="1"/>
            <a:r>
              <a:rPr lang="en-US" altLang="zh-CN" sz="4000"/>
              <a:t>Opt #10: Compiler Prefetching</a:t>
            </a:r>
          </a:p>
        </p:txBody>
      </p:sp>
      <p:pic>
        <p:nvPicPr>
          <p:cNvPr id="4198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62200"/>
            <a:ext cx="7219950" cy="418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Text Box 7"/>
          <p:cNvSpPr txBox="1">
            <a:spLocks noChangeArrowheads="1"/>
          </p:cNvSpPr>
          <p:nvPr/>
        </p:nvSpPr>
        <p:spPr bwMode="auto">
          <a:xfrm>
            <a:off x="4403725" y="2630488"/>
            <a:ext cx="3671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400" b="1"/>
              <a:t>7 misses</a:t>
            </a:r>
            <a:r>
              <a:rPr lang="en-US" altLang="zh-CN" sz="2400"/>
              <a:t>: b[0][0] – b[6][0]</a:t>
            </a:r>
          </a:p>
        </p:txBody>
      </p:sp>
      <p:sp>
        <p:nvSpPr>
          <p:cNvPr id="41990" name="Text Box 8"/>
          <p:cNvSpPr txBox="1">
            <a:spLocks noChangeArrowheads="1"/>
          </p:cNvSpPr>
          <p:nvPr/>
        </p:nvSpPr>
        <p:spPr bwMode="auto">
          <a:xfrm>
            <a:off x="4419600" y="3429000"/>
            <a:ext cx="4518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400" b="1"/>
              <a:t>4 misses</a:t>
            </a:r>
            <a:r>
              <a:rPr lang="en-US" altLang="zh-CN" sz="2400"/>
              <a:t>: 1/2 of a[0][0] – a[0][6]</a:t>
            </a:r>
            <a:endParaRPr lang="en-US" altLang="zh-CN"/>
          </a:p>
        </p:txBody>
      </p:sp>
      <p:sp>
        <p:nvSpPr>
          <p:cNvPr id="41991" name="Text Box 9"/>
          <p:cNvSpPr txBox="1">
            <a:spLocks noChangeArrowheads="1"/>
          </p:cNvSpPr>
          <p:nvPr/>
        </p:nvSpPr>
        <p:spPr bwMode="auto">
          <a:xfrm>
            <a:off x="5472113" y="5181600"/>
            <a:ext cx="36718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400" b="1"/>
              <a:t>4 misses</a:t>
            </a:r>
            <a:r>
              <a:rPr lang="en-US" altLang="zh-CN" sz="2400"/>
              <a:t>: a[1][0] – a[1][6]</a:t>
            </a:r>
          </a:p>
        </p:txBody>
      </p:sp>
      <p:sp>
        <p:nvSpPr>
          <p:cNvPr id="41992" name="Text Box 10"/>
          <p:cNvSpPr txBox="1">
            <a:spLocks noChangeArrowheads="1"/>
          </p:cNvSpPr>
          <p:nvPr/>
        </p:nvSpPr>
        <p:spPr bwMode="auto">
          <a:xfrm>
            <a:off x="5472113" y="5486400"/>
            <a:ext cx="36718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400" b="1"/>
              <a:t>4 misses</a:t>
            </a:r>
            <a:r>
              <a:rPr lang="en-US" altLang="zh-CN" sz="2400"/>
              <a:t>: a[2][0] – a[2][6]</a:t>
            </a:r>
          </a:p>
        </p:txBody>
      </p:sp>
      <p:cxnSp>
        <p:nvCxnSpPr>
          <p:cNvPr id="10" name="直接连接符 9"/>
          <p:cNvCxnSpPr/>
          <p:nvPr/>
        </p:nvCxnSpPr>
        <p:spPr>
          <a:xfrm>
            <a:off x="1981200" y="4953000"/>
            <a:ext cx="762000" cy="1588"/>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6934200" y="5181600"/>
            <a:ext cx="990600" cy="762000"/>
          </a:xfrm>
          <a:prstGeom prst="rect">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4772CE-0939-B743-B873-AC6E5365777D}"/>
              </a:ext>
            </a:extLst>
          </p:cNvPr>
          <p:cNvPicPr>
            <a:picLocks noChangeAspect="1"/>
          </p:cNvPicPr>
          <p:nvPr/>
        </p:nvPicPr>
        <p:blipFill>
          <a:blip r:embed="rId2"/>
          <a:stretch>
            <a:fillRect/>
          </a:stretch>
        </p:blipFill>
        <p:spPr>
          <a:xfrm>
            <a:off x="419100" y="1194544"/>
            <a:ext cx="8305800" cy="5663456"/>
          </a:xfrm>
          <a:prstGeom prst="rect">
            <a:avLst/>
          </a:prstGeom>
        </p:spPr>
      </p:pic>
      <p:sp>
        <p:nvSpPr>
          <p:cNvPr id="215042" name="Title 1">
            <a:extLst>
              <a:ext uri="{FF2B5EF4-FFF2-40B4-BE49-F238E27FC236}">
                <a16:creationId xmlns:a16="http://schemas.microsoft.com/office/drawing/2014/main" id="{E126923D-BF29-6046-894A-08E6FB2CC16D}"/>
              </a:ext>
            </a:extLst>
          </p:cNvPr>
          <p:cNvSpPr>
            <a:spLocks noGrp="1" noChangeArrowheads="1"/>
          </p:cNvSpPr>
          <p:nvPr>
            <p:ph type="title"/>
          </p:nvPr>
        </p:nvSpPr>
        <p:spPr/>
        <p:txBody>
          <a:bodyPr/>
          <a:lstStyle/>
          <a:p>
            <a:r>
              <a:rPr lang="en-CN" altLang="en-CN"/>
              <a:t>Summary of Cache Opt</a:t>
            </a:r>
          </a:p>
        </p:txBody>
      </p:sp>
    </p:spTree>
    <p:extLst>
      <p:ext uri="{BB962C8B-B14F-4D97-AF65-F5344CB8AC3E}">
        <p14:creationId xmlns:p14="http://schemas.microsoft.com/office/powerpoint/2010/main" val="41494180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altLang="zh-CN"/>
              <a:t>Optimization</a:t>
            </a:r>
          </a:p>
        </p:txBody>
      </p:sp>
      <p:pic>
        <p:nvPicPr>
          <p:cNvPr id="43011" name="Picture 3" descr="memhierach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98638"/>
            <a:ext cx="9144000" cy="327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矩形 4"/>
          <p:cNvSpPr>
            <a:spLocks noChangeArrowheads="1"/>
          </p:cNvSpPr>
          <p:nvPr/>
        </p:nvSpPr>
        <p:spPr bwMode="auto">
          <a:xfrm>
            <a:off x="2743200" y="1295400"/>
            <a:ext cx="9540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6000" b="1" dirty="0">
                <a:solidFill>
                  <a:srgbClr val="00FF00"/>
                </a:solidFill>
                <a:latin typeface="华文琥珀" panose="02010800040101010101" pitchFamily="2" charset="-122"/>
                <a:ea typeface="华文琥珀" panose="02010800040101010101" pitchFamily="2" charset="-122"/>
              </a:rPr>
              <a:t>√</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altLang="zh-CN"/>
              <a:t>Optimization</a:t>
            </a:r>
          </a:p>
        </p:txBody>
      </p:sp>
      <p:pic>
        <p:nvPicPr>
          <p:cNvPr id="44035" name="Picture 3" descr="memhierach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98638"/>
            <a:ext cx="9144000" cy="327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Rectangle 4"/>
          <p:cNvSpPr>
            <a:spLocks noChangeArrowheads="1"/>
          </p:cNvSpPr>
          <p:nvPr/>
        </p:nvSpPr>
        <p:spPr bwMode="auto">
          <a:xfrm>
            <a:off x="5867400" y="14478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6000" b="1">
                <a:solidFill>
                  <a:srgbClr val="FFC000"/>
                </a:solidFill>
                <a:latin typeface="Verdana" panose="020B0604030504040204" pitchFamily="34" charset="0"/>
              </a:rPr>
              <a:t>?</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altLang="zh-CN">
                <a:solidFill>
                  <a:schemeClr val="tx1"/>
                </a:solidFill>
              </a:rPr>
              <a:t>Main Memory</a:t>
            </a:r>
          </a:p>
        </p:txBody>
      </p:sp>
      <p:sp>
        <p:nvSpPr>
          <p:cNvPr id="45059" name="Rectangle 3"/>
          <p:cNvSpPr>
            <a:spLocks noGrp="1" noChangeArrowheads="1"/>
          </p:cNvSpPr>
          <p:nvPr>
            <p:ph type="body" idx="1"/>
          </p:nvPr>
        </p:nvSpPr>
        <p:spPr/>
        <p:txBody>
          <a:bodyPr/>
          <a:lstStyle/>
          <a:p>
            <a:pPr eaLnBrk="1" hangingPunct="1"/>
            <a:r>
              <a:rPr lang="en-US" altLang="zh-CN" dirty="0"/>
              <a:t>Main memory: I/O interface between caches and servers</a:t>
            </a:r>
          </a:p>
          <a:p>
            <a:pPr eaLnBrk="1" hangingPunct="1"/>
            <a:r>
              <a:rPr lang="en-US" altLang="zh-CN" dirty="0" err="1"/>
              <a:t>dst</a:t>
            </a:r>
            <a:r>
              <a:rPr lang="en-US" altLang="zh-CN" dirty="0"/>
              <a:t> of input &amp; </a:t>
            </a:r>
            <a:r>
              <a:rPr lang="en-US" altLang="zh-CN" dirty="0" err="1"/>
              <a:t>src</a:t>
            </a:r>
            <a:r>
              <a:rPr lang="en-US" altLang="zh-CN" dirty="0"/>
              <a:t> of output</a:t>
            </a:r>
          </a:p>
        </p:txBody>
      </p:sp>
      <p:grpSp>
        <p:nvGrpSpPr>
          <p:cNvPr id="45060" name="Group 4"/>
          <p:cNvGrpSpPr>
            <a:grpSpLocks/>
          </p:cNvGrpSpPr>
          <p:nvPr/>
        </p:nvGrpSpPr>
        <p:grpSpPr bwMode="auto">
          <a:xfrm>
            <a:off x="457200" y="3355975"/>
            <a:ext cx="8491538" cy="3506075"/>
            <a:chOff x="144" y="1584"/>
            <a:chExt cx="5349" cy="2597"/>
          </a:xfrm>
        </p:grpSpPr>
        <p:sp>
          <p:nvSpPr>
            <p:cNvPr id="45061" name="Rectangle 5"/>
            <p:cNvSpPr>
              <a:spLocks noChangeArrowheads="1"/>
            </p:cNvSpPr>
            <p:nvPr/>
          </p:nvSpPr>
          <p:spPr bwMode="auto">
            <a:xfrm>
              <a:off x="272" y="1835"/>
              <a:ext cx="1705" cy="471"/>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sz="4400"/>
            </a:p>
          </p:txBody>
        </p:sp>
        <p:sp>
          <p:nvSpPr>
            <p:cNvPr id="45062" name="Rectangle 6"/>
            <p:cNvSpPr>
              <a:spLocks noChangeArrowheads="1"/>
            </p:cNvSpPr>
            <p:nvPr/>
          </p:nvSpPr>
          <p:spPr bwMode="auto">
            <a:xfrm>
              <a:off x="847" y="1986"/>
              <a:ext cx="575"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600" b="1" dirty="0"/>
                <a:t>Control</a:t>
              </a:r>
            </a:p>
          </p:txBody>
        </p:sp>
        <p:sp>
          <p:nvSpPr>
            <p:cNvPr id="45063" name="Rectangle 7"/>
            <p:cNvSpPr>
              <a:spLocks noChangeArrowheads="1"/>
            </p:cNvSpPr>
            <p:nvPr/>
          </p:nvSpPr>
          <p:spPr bwMode="auto">
            <a:xfrm>
              <a:off x="272" y="2468"/>
              <a:ext cx="1193" cy="714"/>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sz="4400"/>
            </a:p>
          </p:txBody>
        </p:sp>
        <p:sp>
          <p:nvSpPr>
            <p:cNvPr id="45064" name="Rectangle 8"/>
            <p:cNvSpPr>
              <a:spLocks noChangeArrowheads="1"/>
            </p:cNvSpPr>
            <p:nvPr/>
          </p:nvSpPr>
          <p:spPr bwMode="auto">
            <a:xfrm>
              <a:off x="313" y="2642"/>
              <a:ext cx="667"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600" b="1"/>
                <a:t>Datapath</a:t>
              </a:r>
            </a:p>
          </p:txBody>
        </p:sp>
        <p:sp>
          <p:nvSpPr>
            <p:cNvPr id="45065" name="Rectangle 9"/>
            <p:cNvSpPr>
              <a:spLocks noChangeArrowheads="1"/>
            </p:cNvSpPr>
            <p:nvPr/>
          </p:nvSpPr>
          <p:spPr bwMode="auto">
            <a:xfrm>
              <a:off x="4555" y="1592"/>
              <a:ext cx="938" cy="1687"/>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sz="4400"/>
            </a:p>
          </p:txBody>
        </p:sp>
        <p:sp>
          <p:nvSpPr>
            <p:cNvPr id="45066" name="Rectangle 10"/>
            <p:cNvSpPr>
              <a:spLocks noChangeArrowheads="1"/>
            </p:cNvSpPr>
            <p:nvPr/>
          </p:nvSpPr>
          <p:spPr bwMode="auto">
            <a:xfrm>
              <a:off x="4688" y="2138"/>
              <a:ext cx="774"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1600" b="1"/>
                <a:t>Secondary</a:t>
              </a:r>
            </a:p>
            <a:p>
              <a:pPr algn="ctr"/>
              <a:r>
                <a:rPr lang="en-US" altLang="zh-CN" sz="1600" b="1"/>
                <a:t>Storage</a:t>
              </a:r>
            </a:p>
            <a:p>
              <a:pPr algn="ctr"/>
              <a:r>
                <a:rPr lang="en-US" altLang="zh-CN" sz="1600" b="1"/>
                <a:t>(Disk)</a:t>
              </a:r>
            </a:p>
          </p:txBody>
        </p:sp>
        <p:sp>
          <p:nvSpPr>
            <p:cNvPr id="45067" name="Rectangle 11"/>
            <p:cNvSpPr>
              <a:spLocks noChangeArrowheads="1"/>
            </p:cNvSpPr>
            <p:nvPr/>
          </p:nvSpPr>
          <p:spPr bwMode="auto">
            <a:xfrm>
              <a:off x="144" y="1592"/>
              <a:ext cx="2152" cy="1687"/>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sz="4400"/>
            </a:p>
          </p:txBody>
        </p:sp>
        <p:sp>
          <p:nvSpPr>
            <p:cNvPr id="45068" name="Rectangle 12"/>
            <p:cNvSpPr>
              <a:spLocks noChangeArrowheads="1"/>
            </p:cNvSpPr>
            <p:nvPr/>
          </p:nvSpPr>
          <p:spPr bwMode="auto">
            <a:xfrm>
              <a:off x="952" y="1584"/>
              <a:ext cx="906" cy="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2000" b="1"/>
                <a:t>Processor</a:t>
              </a:r>
              <a:endParaRPr lang="en-US" altLang="zh-CN" sz="1600" b="1"/>
            </a:p>
          </p:txBody>
        </p:sp>
        <p:sp>
          <p:nvSpPr>
            <p:cNvPr id="45069" name="Line 13"/>
            <p:cNvSpPr>
              <a:spLocks noChangeShapeType="1"/>
            </p:cNvSpPr>
            <p:nvPr/>
          </p:nvSpPr>
          <p:spPr bwMode="auto">
            <a:xfrm flipV="1">
              <a:off x="1488" y="1584"/>
              <a:ext cx="3057" cy="912"/>
            </a:xfrm>
            <a:prstGeom prst="line">
              <a:avLst/>
            </a:prstGeom>
            <a:noFill/>
            <a:ln w="1270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5070" name="Line 14"/>
            <p:cNvSpPr>
              <a:spLocks noChangeShapeType="1"/>
            </p:cNvSpPr>
            <p:nvPr/>
          </p:nvSpPr>
          <p:spPr bwMode="auto">
            <a:xfrm>
              <a:off x="1440" y="3168"/>
              <a:ext cx="3105" cy="119"/>
            </a:xfrm>
            <a:prstGeom prst="line">
              <a:avLst/>
            </a:prstGeom>
            <a:noFill/>
            <a:ln w="1270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5071" name="Rectangle 15"/>
            <p:cNvSpPr>
              <a:spLocks noChangeArrowheads="1"/>
            </p:cNvSpPr>
            <p:nvPr/>
          </p:nvSpPr>
          <p:spPr bwMode="auto">
            <a:xfrm>
              <a:off x="1103" y="2517"/>
              <a:ext cx="298" cy="616"/>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sz="4400"/>
            </a:p>
          </p:txBody>
        </p:sp>
        <p:sp>
          <p:nvSpPr>
            <p:cNvPr id="45072" name="Rectangle 16"/>
            <p:cNvSpPr>
              <a:spLocks noChangeArrowheads="1"/>
            </p:cNvSpPr>
            <p:nvPr/>
          </p:nvSpPr>
          <p:spPr bwMode="auto">
            <a:xfrm rot="5400000">
              <a:off x="868" y="2810"/>
              <a:ext cx="82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600" b="1"/>
                <a:t>Registers</a:t>
              </a:r>
            </a:p>
          </p:txBody>
        </p:sp>
        <p:sp>
          <p:nvSpPr>
            <p:cNvPr id="45073" name="Rectangle 17"/>
            <p:cNvSpPr>
              <a:spLocks noChangeArrowheads="1"/>
            </p:cNvSpPr>
            <p:nvPr/>
          </p:nvSpPr>
          <p:spPr bwMode="auto">
            <a:xfrm>
              <a:off x="1614" y="2517"/>
              <a:ext cx="555" cy="616"/>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sz="4400"/>
            </a:p>
          </p:txBody>
        </p:sp>
        <p:sp>
          <p:nvSpPr>
            <p:cNvPr id="45074" name="Rectangle 18"/>
            <p:cNvSpPr>
              <a:spLocks noChangeArrowheads="1"/>
            </p:cNvSpPr>
            <p:nvPr/>
          </p:nvSpPr>
          <p:spPr bwMode="auto">
            <a:xfrm>
              <a:off x="2573" y="2225"/>
              <a:ext cx="746" cy="957"/>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sz="4400"/>
            </a:p>
          </p:txBody>
        </p:sp>
        <p:sp>
          <p:nvSpPr>
            <p:cNvPr id="45075" name="Rectangle 19"/>
            <p:cNvSpPr>
              <a:spLocks noChangeArrowheads="1"/>
            </p:cNvSpPr>
            <p:nvPr/>
          </p:nvSpPr>
          <p:spPr bwMode="auto">
            <a:xfrm>
              <a:off x="3468" y="1981"/>
              <a:ext cx="874" cy="1201"/>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sz="4400"/>
            </a:p>
          </p:txBody>
        </p:sp>
        <p:sp>
          <p:nvSpPr>
            <p:cNvPr id="45076" name="Rectangle 20"/>
            <p:cNvSpPr>
              <a:spLocks noChangeArrowheads="1"/>
            </p:cNvSpPr>
            <p:nvPr/>
          </p:nvSpPr>
          <p:spPr bwMode="auto">
            <a:xfrm>
              <a:off x="3611" y="2380"/>
              <a:ext cx="611"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1600" b="1" dirty="0">
                  <a:solidFill>
                    <a:srgbClr val="00B0F0"/>
                  </a:solidFill>
                </a:rPr>
                <a:t>Main</a:t>
              </a:r>
            </a:p>
            <a:p>
              <a:pPr algn="ctr"/>
              <a:r>
                <a:rPr lang="en-US" altLang="zh-CN" sz="1600" b="1" dirty="0">
                  <a:solidFill>
                    <a:srgbClr val="00B0F0"/>
                  </a:solidFill>
                </a:rPr>
                <a:t>Memory</a:t>
              </a:r>
            </a:p>
            <a:p>
              <a:pPr algn="ctr"/>
              <a:r>
                <a:rPr lang="en-US" altLang="zh-CN" sz="1600" b="1" dirty="0">
                  <a:solidFill>
                    <a:srgbClr val="00B0F0"/>
                  </a:solidFill>
                </a:rPr>
                <a:t>(DRAM)</a:t>
              </a:r>
            </a:p>
          </p:txBody>
        </p:sp>
        <p:sp>
          <p:nvSpPr>
            <p:cNvPr id="45077" name="Rectangle 21"/>
            <p:cNvSpPr>
              <a:spLocks noChangeArrowheads="1"/>
            </p:cNvSpPr>
            <p:nvPr/>
          </p:nvSpPr>
          <p:spPr bwMode="auto">
            <a:xfrm>
              <a:off x="2645" y="2380"/>
              <a:ext cx="582" cy="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1600" b="1"/>
                <a:t>Second</a:t>
              </a:r>
            </a:p>
            <a:p>
              <a:pPr algn="ctr"/>
              <a:r>
                <a:rPr lang="en-US" altLang="zh-CN" sz="1600" b="1"/>
                <a:t>Level</a:t>
              </a:r>
            </a:p>
            <a:p>
              <a:pPr algn="ctr"/>
              <a:r>
                <a:rPr lang="en-US" altLang="zh-CN" sz="1600" b="1"/>
                <a:t>Cache</a:t>
              </a:r>
            </a:p>
            <a:p>
              <a:pPr algn="ctr"/>
              <a:r>
                <a:rPr lang="en-US" altLang="zh-CN" sz="1600" b="1"/>
                <a:t>(SRAM)</a:t>
              </a:r>
            </a:p>
          </p:txBody>
        </p:sp>
        <p:sp>
          <p:nvSpPr>
            <p:cNvPr id="45078" name="Rectangle 22"/>
            <p:cNvSpPr>
              <a:spLocks noChangeArrowheads="1"/>
            </p:cNvSpPr>
            <p:nvPr/>
          </p:nvSpPr>
          <p:spPr bwMode="auto">
            <a:xfrm rot="5400000">
              <a:off x="1567" y="2620"/>
              <a:ext cx="728" cy="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1600" b="1"/>
                <a:t>On-Chip</a:t>
              </a:r>
            </a:p>
            <a:p>
              <a:pPr algn="ctr"/>
              <a:r>
                <a:rPr lang="en-US" altLang="zh-CN" sz="1600" b="1"/>
                <a:t>Cache</a:t>
              </a:r>
            </a:p>
          </p:txBody>
        </p:sp>
        <p:sp>
          <p:nvSpPr>
            <p:cNvPr id="45079" name="Rectangle 23"/>
            <p:cNvSpPr>
              <a:spLocks noChangeArrowheads="1"/>
            </p:cNvSpPr>
            <p:nvPr/>
          </p:nvSpPr>
          <p:spPr bwMode="auto">
            <a:xfrm>
              <a:off x="1104" y="3501"/>
              <a:ext cx="592"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dirty="0">
                  <a:solidFill>
                    <a:srgbClr val="00B050"/>
                  </a:solidFill>
                </a:rPr>
                <a:t>Fastest</a:t>
              </a:r>
            </a:p>
          </p:txBody>
        </p:sp>
        <p:sp>
          <p:nvSpPr>
            <p:cNvPr id="45080" name="Rectangle 24"/>
            <p:cNvSpPr>
              <a:spLocks noChangeArrowheads="1"/>
            </p:cNvSpPr>
            <p:nvPr/>
          </p:nvSpPr>
          <p:spPr bwMode="auto">
            <a:xfrm>
              <a:off x="4806" y="3520"/>
              <a:ext cx="624"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a:solidFill>
                    <a:srgbClr val="FFC000"/>
                  </a:solidFill>
                </a:rPr>
                <a:t>Slowest</a:t>
              </a:r>
              <a:endParaRPr lang="en-US" altLang="zh-CN" sz="1600">
                <a:solidFill>
                  <a:srgbClr val="FFC000"/>
                </a:solidFill>
              </a:endParaRPr>
            </a:p>
          </p:txBody>
        </p:sp>
        <p:sp>
          <p:nvSpPr>
            <p:cNvPr id="45081" name="Rectangle 25"/>
            <p:cNvSpPr>
              <a:spLocks noChangeArrowheads="1"/>
            </p:cNvSpPr>
            <p:nvPr/>
          </p:nvSpPr>
          <p:spPr bwMode="auto">
            <a:xfrm>
              <a:off x="1104" y="3697"/>
              <a:ext cx="673"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dirty="0">
                  <a:solidFill>
                    <a:srgbClr val="FFC000"/>
                  </a:solidFill>
                </a:rPr>
                <a:t>Smallest</a:t>
              </a:r>
            </a:p>
          </p:txBody>
        </p:sp>
        <p:sp>
          <p:nvSpPr>
            <p:cNvPr id="45082" name="Rectangle 26"/>
            <p:cNvSpPr>
              <a:spLocks noChangeArrowheads="1"/>
            </p:cNvSpPr>
            <p:nvPr/>
          </p:nvSpPr>
          <p:spPr bwMode="auto">
            <a:xfrm>
              <a:off x="4806" y="3715"/>
              <a:ext cx="600"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a:solidFill>
                    <a:srgbClr val="00B050"/>
                  </a:solidFill>
                </a:rPr>
                <a:t>Biggest</a:t>
              </a:r>
            </a:p>
          </p:txBody>
        </p:sp>
        <p:sp>
          <p:nvSpPr>
            <p:cNvPr id="45083" name="Rectangle 27"/>
            <p:cNvSpPr>
              <a:spLocks noChangeArrowheads="1"/>
            </p:cNvSpPr>
            <p:nvPr/>
          </p:nvSpPr>
          <p:spPr bwMode="auto">
            <a:xfrm>
              <a:off x="1104" y="3891"/>
              <a:ext cx="608"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a:solidFill>
                    <a:srgbClr val="FFC000"/>
                  </a:solidFill>
                </a:rPr>
                <a:t>Highest</a:t>
              </a:r>
            </a:p>
          </p:txBody>
        </p:sp>
        <p:sp>
          <p:nvSpPr>
            <p:cNvPr id="45084" name="Rectangle 28"/>
            <p:cNvSpPr>
              <a:spLocks noChangeArrowheads="1"/>
            </p:cNvSpPr>
            <p:nvPr/>
          </p:nvSpPr>
          <p:spPr bwMode="auto">
            <a:xfrm>
              <a:off x="4806" y="3909"/>
              <a:ext cx="576"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a:solidFill>
                    <a:srgbClr val="00B050"/>
                  </a:solidFill>
                </a:rPr>
                <a:t>Lowest</a:t>
              </a:r>
            </a:p>
          </p:txBody>
        </p:sp>
        <p:sp>
          <p:nvSpPr>
            <p:cNvPr id="45085" name="Rectangle 29"/>
            <p:cNvSpPr>
              <a:spLocks noChangeArrowheads="1"/>
            </p:cNvSpPr>
            <p:nvPr/>
          </p:nvSpPr>
          <p:spPr bwMode="auto">
            <a:xfrm>
              <a:off x="464" y="3502"/>
              <a:ext cx="600"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b="1" dirty="0">
                  <a:solidFill>
                    <a:srgbClr val="00B0F0"/>
                  </a:solidFill>
                </a:rPr>
                <a:t>Speed:</a:t>
              </a:r>
            </a:p>
          </p:txBody>
        </p:sp>
        <p:sp>
          <p:nvSpPr>
            <p:cNvPr id="45086" name="Rectangle 30"/>
            <p:cNvSpPr>
              <a:spLocks noChangeArrowheads="1"/>
            </p:cNvSpPr>
            <p:nvPr/>
          </p:nvSpPr>
          <p:spPr bwMode="auto">
            <a:xfrm>
              <a:off x="592" y="3696"/>
              <a:ext cx="454"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b="1">
                  <a:solidFill>
                    <a:srgbClr val="00B0F0"/>
                  </a:solidFill>
                </a:rPr>
                <a:t>Size:</a:t>
              </a:r>
            </a:p>
          </p:txBody>
        </p:sp>
        <p:sp>
          <p:nvSpPr>
            <p:cNvPr id="45087" name="Rectangle 31"/>
            <p:cNvSpPr>
              <a:spLocks noChangeArrowheads="1"/>
            </p:cNvSpPr>
            <p:nvPr/>
          </p:nvSpPr>
          <p:spPr bwMode="auto">
            <a:xfrm>
              <a:off x="528" y="3891"/>
              <a:ext cx="487"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b="1">
                  <a:solidFill>
                    <a:srgbClr val="00B0F0"/>
                  </a:solidFill>
                </a:rPr>
                <a:t>Cost:</a:t>
              </a:r>
            </a:p>
          </p:txBody>
        </p:sp>
        <p:sp>
          <p:nvSpPr>
            <p:cNvPr id="45088" name="Arc 32"/>
            <p:cNvSpPr>
              <a:spLocks/>
            </p:cNvSpPr>
            <p:nvPr/>
          </p:nvSpPr>
          <p:spPr bwMode="auto">
            <a:xfrm rot="9442657">
              <a:off x="1339" y="2866"/>
              <a:ext cx="1343" cy="692"/>
            </a:xfrm>
            <a:custGeom>
              <a:avLst/>
              <a:gdLst>
                <a:gd name="T0" fmla="*/ 0 w 37405"/>
                <a:gd name="T1" fmla="*/ 0 h 25749"/>
                <a:gd name="T2" fmla="*/ 0 w 37405"/>
                <a:gd name="T3" fmla="*/ 0 h 25749"/>
                <a:gd name="T4" fmla="*/ 0 w 37405"/>
                <a:gd name="T5" fmla="*/ 0 h 25749"/>
                <a:gd name="T6" fmla="*/ 0 60000 65536"/>
                <a:gd name="T7" fmla="*/ 0 60000 65536"/>
                <a:gd name="T8" fmla="*/ 0 60000 65536"/>
                <a:gd name="T9" fmla="*/ 0 w 37405"/>
                <a:gd name="T10" fmla="*/ 0 h 25749"/>
                <a:gd name="T11" fmla="*/ 37405 w 37405"/>
                <a:gd name="T12" fmla="*/ 25749 h 25749"/>
              </a:gdLst>
              <a:ahLst/>
              <a:cxnLst>
                <a:cxn ang="T6">
                  <a:pos x="T0" y="T1"/>
                </a:cxn>
                <a:cxn ang="T7">
                  <a:pos x="T2" y="T3"/>
                </a:cxn>
                <a:cxn ang="T8">
                  <a:pos x="T4" y="T5"/>
                </a:cxn>
              </a:cxnLst>
              <a:rect l="T9" t="T10" r="T11" b="T12"/>
              <a:pathLst>
                <a:path w="37405" h="25749" fill="none" extrusionOk="0">
                  <a:moveTo>
                    <a:pt x="0" y="6877"/>
                  </a:moveTo>
                  <a:cubicBezTo>
                    <a:pt x="4085" y="2490"/>
                    <a:pt x="9810" y="-1"/>
                    <a:pt x="15805" y="0"/>
                  </a:cubicBezTo>
                  <a:cubicBezTo>
                    <a:pt x="27734" y="0"/>
                    <a:pt x="37405" y="9670"/>
                    <a:pt x="37405" y="21600"/>
                  </a:cubicBezTo>
                  <a:cubicBezTo>
                    <a:pt x="37405" y="22992"/>
                    <a:pt x="37270" y="24382"/>
                    <a:pt x="37002" y="25748"/>
                  </a:cubicBezTo>
                </a:path>
                <a:path w="37405" h="25749" stroke="0" extrusionOk="0">
                  <a:moveTo>
                    <a:pt x="0" y="6877"/>
                  </a:moveTo>
                  <a:cubicBezTo>
                    <a:pt x="4085" y="2490"/>
                    <a:pt x="9810" y="-1"/>
                    <a:pt x="15805" y="0"/>
                  </a:cubicBezTo>
                  <a:cubicBezTo>
                    <a:pt x="27734" y="0"/>
                    <a:pt x="37405" y="9670"/>
                    <a:pt x="37405" y="21600"/>
                  </a:cubicBezTo>
                  <a:cubicBezTo>
                    <a:pt x="37405" y="22992"/>
                    <a:pt x="37270" y="24382"/>
                    <a:pt x="37002" y="25748"/>
                  </a:cubicBezTo>
                  <a:lnTo>
                    <a:pt x="15805" y="21600"/>
                  </a:lnTo>
                  <a:close/>
                </a:path>
              </a:pathLst>
            </a:custGeom>
            <a:noFill/>
            <a:ln w="38100">
              <a:solidFill>
                <a:srgbClr val="00B0F0"/>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rot="10800000"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45089" name="Arc 33"/>
            <p:cNvSpPr>
              <a:spLocks/>
            </p:cNvSpPr>
            <p:nvPr/>
          </p:nvSpPr>
          <p:spPr bwMode="auto">
            <a:xfrm rot="9442657">
              <a:off x="3024" y="3072"/>
              <a:ext cx="634" cy="359"/>
            </a:xfrm>
            <a:custGeom>
              <a:avLst/>
              <a:gdLst>
                <a:gd name="T0" fmla="*/ 0 w 37405"/>
                <a:gd name="T1" fmla="*/ 0 h 23085"/>
                <a:gd name="T2" fmla="*/ 0 w 37405"/>
                <a:gd name="T3" fmla="*/ 0 h 23085"/>
                <a:gd name="T4" fmla="*/ 0 w 37405"/>
                <a:gd name="T5" fmla="*/ 0 h 23085"/>
                <a:gd name="T6" fmla="*/ 0 60000 65536"/>
                <a:gd name="T7" fmla="*/ 0 60000 65536"/>
                <a:gd name="T8" fmla="*/ 0 60000 65536"/>
                <a:gd name="T9" fmla="*/ 0 w 37405"/>
                <a:gd name="T10" fmla="*/ 0 h 23085"/>
                <a:gd name="T11" fmla="*/ 37405 w 37405"/>
                <a:gd name="T12" fmla="*/ 23085 h 23085"/>
              </a:gdLst>
              <a:ahLst/>
              <a:cxnLst>
                <a:cxn ang="T6">
                  <a:pos x="T0" y="T1"/>
                </a:cxn>
                <a:cxn ang="T7">
                  <a:pos x="T2" y="T3"/>
                </a:cxn>
                <a:cxn ang="T8">
                  <a:pos x="T4" y="T5"/>
                </a:cxn>
              </a:cxnLst>
              <a:rect l="T9" t="T10" r="T11" b="T12"/>
              <a:pathLst>
                <a:path w="37405" h="23085" fill="none" extrusionOk="0">
                  <a:moveTo>
                    <a:pt x="0" y="6877"/>
                  </a:moveTo>
                  <a:cubicBezTo>
                    <a:pt x="4085" y="2490"/>
                    <a:pt x="9810" y="-1"/>
                    <a:pt x="15805" y="0"/>
                  </a:cubicBezTo>
                  <a:cubicBezTo>
                    <a:pt x="27734" y="0"/>
                    <a:pt x="37405" y="9670"/>
                    <a:pt x="37405" y="21600"/>
                  </a:cubicBezTo>
                  <a:cubicBezTo>
                    <a:pt x="37405" y="22095"/>
                    <a:pt x="37387" y="22590"/>
                    <a:pt x="37353" y="23084"/>
                  </a:cubicBezTo>
                </a:path>
                <a:path w="37405" h="23085" stroke="0" extrusionOk="0">
                  <a:moveTo>
                    <a:pt x="0" y="6877"/>
                  </a:moveTo>
                  <a:cubicBezTo>
                    <a:pt x="4085" y="2490"/>
                    <a:pt x="9810" y="-1"/>
                    <a:pt x="15805" y="0"/>
                  </a:cubicBezTo>
                  <a:cubicBezTo>
                    <a:pt x="27734" y="0"/>
                    <a:pt x="37405" y="9670"/>
                    <a:pt x="37405" y="21600"/>
                  </a:cubicBezTo>
                  <a:cubicBezTo>
                    <a:pt x="37405" y="22095"/>
                    <a:pt x="37387" y="22590"/>
                    <a:pt x="37353" y="23084"/>
                  </a:cubicBezTo>
                  <a:lnTo>
                    <a:pt x="15805" y="21600"/>
                  </a:lnTo>
                  <a:close/>
                </a:path>
              </a:pathLst>
            </a:custGeom>
            <a:noFill/>
            <a:ln w="38100">
              <a:solidFill>
                <a:srgbClr val="00B0F0"/>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rot="10800000"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45090" name="Arc 34"/>
            <p:cNvSpPr>
              <a:spLocks/>
            </p:cNvSpPr>
            <p:nvPr/>
          </p:nvSpPr>
          <p:spPr bwMode="auto">
            <a:xfrm rot="9442657">
              <a:off x="4080" y="3168"/>
              <a:ext cx="634" cy="359"/>
            </a:xfrm>
            <a:custGeom>
              <a:avLst/>
              <a:gdLst>
                <a:gd name="T0" fmla="*/ 0 w 37405"/>
                <a:gd name="T1" fmla="*/ 0 h 23085"/>
                <a:gd name="T2" fmla="*/ 0 w 37405"/>
                <a:gd name="T3" fmla="*/ 0 h 23085"/>
                <a:gd name="T4" fmla="*/ 0 w 37405"/>
                <a:gd name="T5" fmla="*/ 0 h 23085"/>
                <a:gd name="T6" fmla="*/ 0 60000 65536"/>
                <a:gd name="T7" fmla="*/ 0 60000 65536"/>
                <a:gd name="T8" fmla="*/ 0 60000 65536"/>
                <a:gd name="T9" fmla="*/ 0 w 37405"/>
                <a:gd name="T10" fmla="*/ 0 h 23085"/>
                <a:gd name="T11" fmla="*/ 37405 w 37405"/>
                <a:gd name="T12" fmla="*/ 23085 h 23085"/>
              </a:gdLst>
              <a:ahLst/>
              <a:cxnLst>
                <a:cxn ang="T6">
                  <a:pos x="T0" y="T1"/>
                </a:cxn>
                <a:cxn ang="T7">
                  <a:pos x="T2" y="T3"/>
                </a:cxn>
                <a:cxn ang="T8">
                  <a:pos x="T4" y="T5"/>
                </a:cxn>
              </a:cxnLst>
              <a:rect l="T9" t="T10" r="T11" b="T12"/>
              <a:pathLst>
                <a:path w="37405" h="23085" fill="none" extrusionOk="0">
                  <a:moveTo>
                    <a:pt x="0" y="6877"/>
                  </a:moveTo>
                  <a:cubicBezTo>
                    <a:pt x="4085" y="2490"/>
                    <a:pt x="9810" y="-1"/>
                    <a:pt x="15805" y="0"/>
                  </a:cubicBezTo>
                  <a:cubicBezTo>
                    <a:pt x="27734" y="0"/>
                    <a:pt x="37405" y="9670"/>
                    <a:pt x="37405" y="21600"/>
                  </a:cubicBezTo>
                  <a:cubicBezTo>
                    <a:pt x="37405" y="22095"/>
                    <a:pt x="37387" y="22590"/>
                    <a:pt x="37353" y="23084"/>
                  </a:cubicBezTo>
                </a:path>
                <a:path w="37405" h="23085" stroke="0" extrusionOk="0">
                  <a:moveTo>
                    <a:pt x="0" y="6877"/>
                  </a:moveTo>
                  <a:cubicBezTo>
                    <a:pt x="4085" y="2490"/>
                    <a:pt x="9810" y="-1"/>
                    <a:pt x="15805" y="0"/>
                  </a:cubicBezTo>
                  <a:cubicBezTo>
                    <a:pt x="27734" y="0"/>
                    <a:pt x="37405" y="9670"/>
                    <a:pt x="37405" y="21600"/>
                  </a:cubicBezTo>
                  <a:cubicBezTo>
                    <a:pt x="37405" y="22095"/>
                    <a:pt x="37387" y="22590"/>
                    <a:pt x="37353" y="23084"/>
                  </a:cubicBezTo>
                  <a:lnTo>
                    <a:pt x="15805" y="21600"/>
                  </a:lnTo>
                  <a:close/>
                </a:path>
              </a:pathLst>
            </a:custGeom>
            <a:noFill/>
            <a:ln w="38100">
              <a:solidFill>
                <a:srgbClr val="00B0F0"/>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rot="10800000"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45091" name="Text Box 35"/>
            <p:cNvSpPr txBox="1">
              <a:spLocks noChangeArrowheads="1"/>
            </p:cNvSpPr>
            <p:nvPr/>
          </p:nvSpPr>
          <p:spPr bwMode="auto">
            <a:xfrm>
              <a:off x="1584" y="3312"/>
              <a:ext cx="72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50000"/>
                </a:spcBef>
              </a:pPr>
              <a:r>
                <a:rPr lang="en-US" altLang="zh-CN" sz="1600" b="1" dirty="0">
                  <a:solidFill>
                    <a:srgbClr val="00B0F0"/>
                  </a:solidFill>
                </a:rPr>
                <a:t>Compiler</a:t>
              </a:r>
              <a:endParaRPr lang="en-US" altLang="zh-CN" sz="2400" b="1" dirty="0">
                <a:solidFill>
                  <a:srgbClr val="00B0F0"/>
                </a:solidFill>
                <a:latin typeface="Times New Roman" panose="02020603050405020304" pitchFamily="18" charset="0"/>
              </a:endParaRPr>
            </a:p>
          </p:txBody>
        </p:sp>
        <p:sp>
          <p:nvSpPr>
            <p:cNvPr id="45092" name="Text Box 36"/>
            <p:cNvSpPr txBox="1">
              <a:spLocks noChangeArrowheads="1"/>
            </p:cNvSpPr>
            <p:nvPr/>
          </p:nvSpPr>
          <p:spPr bwMode="auto">
            <a:xfrm>
              <a:off x="2976" y="3408"/>
              <a:ext cx="720"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50000"/>
                </a:spcBef>
              </a:pPr>
              <a:r>
                <a:rPr lang="en-US" altLang="zh-CN" sz="1600" b="1">
                  <a:solidFill>
                    <a:srgbClr val="00B0F0"/>
                  </a:solidFill>
                </a:rPr>
                <a:t>Hardware</a:t>
              </a:r>
              <a:endParaRPr lang="en-US" altLang="zh-CN" sz="2400" b="1">
                <a:solidFill>
                  <a:srgbClr val="00B0F0"/>
                </a:solidFill>
                <a:latin typeface="Times New Roman" panose="02020603050405020304" pitchFamily="18" charset="0"/>
              </a:endParaRPr>
            </a:p>
          </p:txBody>
        </p:sp>
        <p:sp>
          <p:nvSpPr>
            <p:cNvPr id="45093" name="Text Box 37"/>
            <p:cNvSpPr txBox="1">
              <a:spLocks noChangeArrowheads="1"/>
            </p:cNvSpPr>
            <p:nvPr/>
          </p:nvSpPr>
          <p:spPr bwMode="auto">
            <a:xfrm>
              <a:off x="3936" y="3504"/>
              <a:ext cx="816" cy="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spcBef>
                  <a:spcPct val="50000"/>
                </a:spcBef>
              </a:pPr>
              <a:r>
                <a:rPr lang="en-US" altLang="zh-CN" sz="1600" b="1">
                  <a:solidFill>
                    <a:srgbClr val="00B0F0"/>
                  </a:solidFill>
                </a:rPr>
                <a:t>Operating System</a:t>
              </a:r>
              <a:endParaRPr lang="en-US" altLang="zh-CN" sz="2400" b="1">
                <a:solidFill>
                  <a:srgbClr val="00B0F0"/>
                </a:solidFill>
                <a:latin typeface="Times New Roman" panose="02020603050405020304" pitchFamily="18" charset="0"/>
              </a:endParaRPr>
            </a:p>
          </p:txBody>
        </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US" altLang="zh-CN"/>
              <a:t>Main Memory</a:t>
            </a:r>
          </a:p>
        </p:txBody>
      </p:sp>
      <p:sp>
        <p:nvSpPr>
          <p:cNvPr id="46083" name="Rectangle 3"/>
          <p:cNvSpPr>
            <a:spLocks noGrp="1" noChangeArrowheads="1"/>
          </p:cNvSpPr>
          <p:nvPr>
            <p:ph type="body" idx="1"/>
          </p:nvPr>
        </p:nvSpPr>
        <p:spPr/>
        <p:txBody>
          <a:bodyPr/>
          <a:lstStyle/>
          <a:p>
            <a:pPr eaLnBrk="1" hangingPunct="1">
              <a:buFontTx/>
              <a:buNone/>
            </a:pPr>
            <a:r>
              <a:rPr lang="en-US" altLang="zh-CN" dirty="0"/>
              <a:t>Performance measures</a:t>
            </a:r>
          </a:p>
          <a:p>
            <a:pPr eaLnBrk="1" hangingPunct="1"/>
            <a:r>
              <a:rPr lang="en-US" altLang="zh-CN" b="1" dirty="0">
                <a:solidFill>
                  <a:srgbClr val="00B0F0"/>
                </a:solidFill>
              </a:rPr>
              <a:t>Latency </a:t>
            </a:r>
            <a:r>
              <a:rPr lang="en-US" altLang="zh-CN" sz="2000" dirty="0">
                <a:solidFill>
                  <a:srgbClr val="00B0F0"/>
                </a:solidFill>
              </a:rPr>
              <a:t>the time to retrieve the first word of the block</a:t>
            </a:r>
            <a:endParaRPr lang="en-US" altLang="zh-CN" sz="2000" b="1" dirty="0">
              <a:solidFill>
                <a:srgbClr val="00B0F0"/>
              </a:solidFill>
            </a:endParaRPr>
          </a:p>
          <a:p>
            <a:pPr eaLnBrk="1" hangingPunct="1">
              <a:buFontTx/>
              <a:buNone/>
            </a:pPr>
            <a:r>
              <a:rPr lang="en-US" altLang="zh-CN" b="1" dirty="0"/>
              <a:t>	</a:t>
            </a:r>
            <a:r>
              <a:rPr lang="en-US" altLang="zh-CN" dirty="0"/>
              <a:t>important for caches;</a:t>
            </a:r>
          </a:p>
          <a:p>
            <a:pPr eaLnBrk="1" hangingPunct="1">
              <a:buFontTx/>
              <a:buNone/>
            </a:pPr>
            <a:r>
              <a:rPr lang="en-US" altLang="zh-CN" dirty="0"/>
              <a:t>	harder to reduce;</a:t>
            </a:r>
            <a:endParaRPr lang="en-US" altLang="zh-CN" b="1" dirty="0"/>
          </a:p>
          <a:p>
            <a:pPr eaLnBrk="1" hangingPunct="1"/>
            <a:r>
              <a:rPr lang="en-US" altLang="zh-CN" b="1" dirty="0">
                <a:solidFill>
                  <a:srgbClr val="00B0F0"/>
                </a:solidFill>
              </a:rPr>
              <a:t>Bandwidth </a:t>
            </a:r>
            <a:r>
              <a:rPr lang="en-US" altLang="zh-CN" sz="2000" dirty="0">
                <a:solidFill>
                  <a:srgbClr val="00B0F0"/>
                </a:solidFill>
              </a:rPr>
              <a:t>the time to retrieve the rest of this block</a:t>
            </a:r>
            <a:endParaRPr lang="en-US" altLang="zh-CN" sz="2000" b="1" dirty="0">
              <a:solidFill>
                <a:srgbClr val="00B0F0"/>
              </a:solidFill>
            </a:endParaRPr>
          </a:p>
          <a:p>
            <a:pPr eaLnBrk="1" hangingPunct="1">
              <a:buFontTx/>
              <a:buNone/>
            </a:pPr>
            <a:r>
              <a:rPr lang="en-US" altLang="zh-CN" b="1" dirty="0"/>
              <a:t>	</a:t>
            </a:r>
            <a:r>
              <a:rPr lang="en-US" altLang="zh-CN" dirty="0"/>
              <a:t>important for multiprocessors, I/O, and caches with large block sizes;</a:t>
            </a:r>
            <a:endParaRPr lang="en-US" altLang="zh-CN" b="1" dirty="0"/>
          </a:p>
          <a:p>
            <a:pPr eaLnBrk="1" hangingPunct="1">
              <a:buFontTx/>
              <a:buNone/>
            </a:pPr>
            <a:r>
              <a:rPr lang="en-US" altLang="zh-CN" b="1" dirty="0"/>
              <a:t>	</a:t>
            </a:r>
            <a:r>
              <a:rPr lang="en-US" altLang="zh-CN" dirty="0"/>
              <a:t>easier to improve with new organizations: e.g., multi-bank mem</a:t>
            </a:r>
            <a:endParaRPr lang="en-US" altLang="zh-CN" b="1"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US" altLang="zh-CN"/>
              <a:t>Main Memory</a:t>
            </a:r>
          </a:p>
        </p:txBody>
      </p:sp>
      <p:sp>
        <p:nvSpPr>
          <p:cNvPr id="47107" name="Rectangle 3"/>
          <p:cNvSpPr>
            <a:spLocks noGrp="1" noChangeArrowheads="1"/>
          </p:cNvSpPr>
          <p:nvPr>
            <p:ph type="body" idx="1"/>
          </p:nvPr>
        </p:nvSpPr>
        <p:spPr/>
        <p:txBody>
          <a:bodyPr/>
          <a:lstStyle/>
          <a:p>
            <a:pPr eaLnBrk="1" hangingPunct="1">
              <a:lnSpc>
                <a:spcPct val="90000"/>
              </a:lnSpc>
              <a:buFontTx/>
              <a:buNone/>
            </a:pPr>
            <a:r>
              <a:rPr lang="en-US" altLang="zh-CN" dirty="0"/>
              <a:t>Performance measures</a:t>
            </a:r>
          </a:p>
          <a:p>
            <a:pPr eaLnBrk="1" hangingPunct="1">
              <a:lnSpc>
                <a:spcPct val="90000"/>
              </a:lnSpc>
            </a:pPr>
            <a:r>
              <a:rPr lang="en-US" altLang="zh-CN" b="1" dirty="0">
                <a:solidFill>
                  <a:srgbClr val="00B0F0"/>
                </a:solidFill>
              </a:rPr>
              <a:t>Latency</a:t>
            </a:r>
          </a:p>
          <a:p>
            <a:pPr eaLnBrk="1" hangingPunct="1">
              <a:lnSpc>
                <a:spcPct val="90000"/>
              </a:lnSpc>
              <a:buFontTx/>
              <a:buNone/>
            </a:pPr>
            <a:r>
              <a:rPr lang="en-US" altLang="zh-CN" b="1" dirty="0"/>
              <a:t>	access time</a:t>
            </a:r>
            <a:r>
              <a:rPr lang="en-US" altLang="zh-CN" dirty="0"/>
              <a:t>: the time between when a read is requested and when the desired word arrives;</a:t>
            </a:r>
          </a:p>
          <a:p>
            <a:pPr eaLnBrk="1" hangingPunct="1">
              <a:lnSpc>
                <a:spcPct val="90000"/>
              </a:lnSpc>
              <a:buFontTx/>
              <a:buNone/>
            </a:pPr>
            <a:r>
              <a:rPr lang="en-US" altLang="zh-CN" dirty="0"/>
              <a:t>	</a:t>
            </a:r>
            <a:r>
              <a:rPr lang="en-US" altLang="zh-CN" b="1" dirty="0"/>
              <a:t>cycle time</a:t>
            </a:r>
            <a:r>
              <a:rPr lang="en-US" altLang="zh-CN" dirty="0"/>
              <a:t>: the minimum time between unrelated requests to memory;</a:t>
            </a:r>
          </a:p>
          <a:p>
            <a:pPr eaLnBrk="1" hangingPunct="1">
              <a:lnSpc>
                <a:spcPct val="90000"/>
              </a:lnSpc>
              <a:buFontTx/>
              <a:buNone/>
            </a:pPr>
            <a:r>
              <a:rPr lang="en-US" altLang="zh-CN" dirty="0"/>
              <a:t>	</a:t>
            </a:r>
            <a:r>
              <a:rPr lang="en-US" altLang="zh-CN" i="1" dirty="0"/>
              <a:t>or </a:t>
            </a:r>
            <a:r>
              <a:rPr lang="en-US" altLang="zh-CN" dirty="0"/>
              <a:t>the minimum time between the start of an access and the start of the next access;</a:t>
            </a:r>
            <a:endParaRPr lang="en-US" altLang="zh-CN" b="1"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US" altLang="zh-CN"/>
              <a:t>Main Memory</a:t>
            </a:r>
          </a:p>
        </p:txBody>
      </p:sp>
      <p:sp>
        <p:nvSpPr>
          <p:cNvPr id="48131" name="Rectangle 3"/>
          <p:cNvSpPr>
            <a:spLocks noGrp="1" noChangeArrowheads="1"/>
          </p:cNvSpPr>
          <p:nvPr>
            <p:ph type="body" idx="1"/>
          </p:nvPr>
        </p:nvSpPr>
        <p:spPr/>
        <p:txBody>
          <a:bodyPr/>
          <a:lstStyle/>
          <a:p>
            <a:pPr eaLnBrk="1" hangingPunct="1"/>
            <a:r>
              <a:rPr lang="en-US" altLang="zh-CN"/>
              <a:t>SRAM for cache</a:t>
            </a:r>
          </a:p>
          <a:p>
            <a:pPr eaLnBrk="1" hangingPunct="1"/>
            <a:r>
              <a:rPr lang="en-US" altLang="zh-CN"/>
              <a:t>DRAM for main memory</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en-US" altLang="zh-CN"/>
              <a:t>SRAM</a:t>
            </a:r>
          </a:p>
        </p:txBody>
      </p:sp>
      <p:sp>
        <p:nvSpPr>
          <p:cNvPr id="49155" name="Rectangle 3"/>
          <p:cNvSpPr>
            <a:spLocks noGrp="1" noChangeArrowheads="1"/>
          </p:cNvSpPr>
          <p:nvPr>
            <p:ph type="body" idx="1"/>
          </p:nvPr>
        </p:nvSpPr>
        <p:spPr/>
        <p:txBody>
          <a:bodyPr/>
          <a:lstStyle/>
          <a:p>
            <a:pPr eaLnBrk="1" hangingPunct="1"/>
            <a:r>
              <a:rPr lang="en-US" altLang="zh-CN" dirty="0">
                <a:solidFill>
                  <a:srgbClr val="00B0F0"/>
                </a:solidFill>
              </a:rPr>
              <a:t>Static Random Access Memory</a:t>
            </a:r>
          </a:p>
          <a:p>
            <a:pPr eaLnBrk="1" hangingPunct="1"/>
            <a:r>
              <a:rPr lang="en-US" altLang="zh-CN" dirty="0"/>
              <a:t>Six transistors per bit to prevent the information from being disturbed when read</a:t>
            </a:r>
          </a:p>
          <a:p>
            <a:pPr eaLnBrk="1" hangingPunct="1"/>
            <a:r>
              <a:rPr lang="en-US" altLang="zh-CN" dirty="0"/>
              <a:t>Don’t need to refresh, so access time is very close to cycle time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ltLang="zh-CN"/>
              <a:t>Memory Hierarchy</a:t>
            </a:r>
          </a:p>
        </p:txBody>
      </p:sp>
      <p:pic>
        <p:nvPicPr>
          <p:cNvPr id="6147" name="Picture 3" descr="memhierach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98638"/>
            <a:ext cx="9144000" cy="327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4267200" y="1447800"/>
            <a:ext cx="4876800" cy="2895600"/>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6149" name="TextBox 6"/>
          <p:cNvSpPr txBox="1">
            <a:spLocks noChangeArrowheads="1"/>
          </p:cNvSpPr>
          <p:nvPr/>
        </p:nvSpPr>
        <p:spPr bwMode="auto">
          <a:xfrm>
            <a:off x="6096000" y="1447800"/>
            <a:ext cx="1731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a:t>Virtual memory</a:t>
            </a:r>
            <a:endParaRPr lang="zh-CN" altLang="en-US"/>
          </a:p>
        </p:txBody>
      </p:sp>
      <p:sp>
        <p:nvSpPr>
          <p:cNvPr id="6" name="TextBox 6"/>
          <p:cNvSpPr txBox="1">
            <a:spLocks noChangeArrowheads="1"/>
          </p:cNvSpPr>
          <p:nvPr/>
        </p:nvSpPr>
        <p:spPr bwMode="auto">
          <a:xfrm>
            <a:off x="6181725" y="5105400"/>
            <a:ext cx="2962275" cy="646113"/>
          </a:xfrm>
          <a:prstGeom prst="rect">
            <a:avLst/>
          </a:prstGeom>
          <a:noFill/>
          <a:ln w="9525">
            <a:noFill/>
            <a:miter lim="800000"/>
            <a:headEnd/>
            <a:tailEnd/>
          </a:ln>
        </p:spPr>
        <p:txBody>
          <a:bodyPr wrap="none">
            <a:spAutoFit/>
          </a:bodyPr>
          <a:lstStyle/>
          <a:p>
            <a:pPr algn="r">
              <a:defRPr/>
            </a:pPr>
            <a:r>
              <a:rPr lang="en-US" altLang="zh-CN" sz="3600" dirty="0">
                <a:latin typeface="+mn-lt"/>
              </a:rPr>
              <a:t>larger, safer</a:t>
            </a:r>
            <a:endParaRPr lang="zh-CN" altLang="en-US" sz="3600" dirty="0">
              <a:latin typeface="+mn-lt"/>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US" altLang="zh-CN"/>
              <a:t>DRAM</a:t>
            </a:r>
          </a:p>
        </p:txBody>
      </p:sp>
      <p:sp>
        <p:nvSpPr>
          <p:cNvPr id="50179" name="Rectangle 3"/>
          <p:cNvSpPr>
            <a:spLocks noGrp="1" noChangeArrowheads="1"/>
          </p:cNvSpPr>
          <p:nvPr>
            <p:ph type="body" idx="1"/>
          </p:nvPr>
        </p:nvSpPr>
        <p:spPr/>
        <p:txBody>
          <a:bodyPr/>
          <a:lstStyle/>
          <a:p>
            <a:pPr eaLnBrk="1" hangingPunct="1"/>
            <a:r>
              <a:rPr lang="en-US" altLang="zh-CN" dirty="0">
                <a:solidFill>
                  <a:srgbClr val="00B0F0"/>
                </a:solidFill>
              </a:rPr>
              <a:t>Dynamic Random Access Memory</a:t>
            </a:r>
          </a:p>
          <a:p>
            <a:pPr eaLnBrk="1" hangingPunct="1"/>
            <a:r>
              <a:rPr lang="en-US" altLang="zh-CN" dirty="0"/>
              <a:t>Single transistor per bit</a:t>
            </a:r>
          </a:p>
          <a:p>
            <a:pPr eaLnBrk="1" hangingPunct="1"/>
            <a:r>
              <a:rPr lang="en-US" altLang="zh-CN" dirty="0"/>
              <a:t>Reading destroys the information</a:t>
            </a:r>
          </a:p>
          <a:p>
            <a:pPr eaLnBrk="1" hangingPunct="1"/>
            <a:r>
              <a:rPr lang="en-US" altLang="zh-CN" dirty="0"/>
              <a:t>Refresh periodically </a:t>
            </a:r>
          </a:p>
          <a:p>
            <a:pPr eaLnBrk="1" hangingPunct="1"/>
            <a:r>
              <a:rPr lang="en-US" altLang="zh-CN" dirty="0"/>
              <a:t>cycle time &gt; access time</a:t>
            </a:r>
          </a:p>
          <a:p>
            <a:pPr eaLnBrk="1" hangingPunct="1"/>
            <a:endParaRPr lang="en-US" altLang="zh-CN"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US" altLang="zh-CN"/>
              <a:t>DRAM</a:t>
            </a:r>
          </a:p>
        </p:txBody>
      </p:sp>
      <p:sp>
        <p:nvSpPr>
          <p:cNvPr id="51203" name="Rectangle 3"/>
          <p:cNvSpPr>
            <a:spLocks noGrp="1" noChangeArrowheads="1"/>
          </p:cNvSpPr>
          <p:nvPr>
            <p:ph type="body" idx="1"/>
          </p:nvPr>
        </p:nvSpPr>
        <p:spPr/>
        <p:txBody>
          <a:bodyPr/>
          <a:lstStyle/>
          <a:p>
            <a:pPr eaLnBrk="1" hangingPunct="1"/>
            <a:r>
              <a:rPr lang="en-US" altLang="zh-CN" dirty="0">
                <a:solidFill>
                  <a:srgbClr val="00B0F0"/>
                </a:solidFill>
              </a:rPr>
              <a:t>Dynamic Random Access Memory</a:t>
            </a:r>
          </a:p>
          <a:p>
            <a:pPr eaLnBrk="1" hangingPunct="1"/>
            <a:r>
              <a:rPr lang="en-US" altLang="zh-CN" dirty="0"/>
              <a:t>Single transistor per bit</a:t>
            </a:r>
          </a:p>
          <a:p>
            <a:pPr eaLnBrk="1" hangingPunct="1"/>
            <a:r>
              <a:rPr lang="en-US" altLang="zh-CN" dirty="0"/>
              <a:t>Reading destroys the information</a:t>
            </a:r>
          </a:p>
          <a:p>
            <a:pPr eaLnBrk="1" hangingPunct="1"/>
            <a:r>
              <a:rPr lang="en-US" altLang="zh-CN" dirty="0"/>
              <a:t>Refresh periodically </a:t>
            </a:r>
          </a:p>
          <a:p>
            <a:pPr eaLnBrk="1" hangingPunct="1"/>
            <a:r>
              <a:rPr lang="en-US" altLang="zh-CN" dirty="0"/>
              <a:t>cycle time &gt; access time</a:t>
            </a:r>
          </a:p>
          <a:p>
            <a:pPr eaLnBrk="1" hangingPunct="1"/>
            <a:endParaRPr lang="en-US" altLang="zh-CN" dirty="0"/>
          </a:p>
        </p:txBody>
      </p:sp>
      <p:sp>
        <p:nvSpPr>
          <p:cNvPr id="51204" name="TextBox 3"/>
          <p:cNvSpPr txBox="1">
            <a:spLocks noChangeArrowheads="1"/>
          </p:cNvSpPr>
          <p:nvPr/>
        </p:nvSpPr>
        <p:spPr bwMode="auto">
          <a:xfrm>
            <a:off x="762000" y="5410200"/>
            <a:ext cx="805815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90000"/>
              </a:lnSpc>
            </a:pPr>
            <a:r>
              <a:rPr lang="en-US" altLang="zh-CN" sz="2400" dirty="0">
                <a:solidFill>
                  <a:srgbClr val="00B0F0"/>
                </a:solidFill>
              </a:rPr>
              <a:t>DRAMs are commonly sold on small boards called </a:t>
            </a:r>
            <a:r>
              <a:rPr lang="en-US" altLang="zh-CN" sz="2400" b="1" dirty="0">
                <a:solidFill>
                  <a:srgbClr val="00B0F0"/>
                </a:solidFill>
              </a:rPr>
              <a:t>DIMM </a:t>
            </a:r>
          </a:p>
          <a:p>
            <a:pPr eaLnBrk="1" hangingPunct="1">
              <a:lnSpc>
                <a:spcPct val="90000"/>
              </a:lnSpc>
            </a:pPr>
            <a:r>
              <a:rPr lang="en-US" altLang="zh-CN" sz="2400" dirty="0">
                <a:solidFill>
                  <a:srgbClr val="00B0F0"/>
                </a:solidFill>
              </a:rPr>
              <a:t>(dual inline memory modules), </a:t>
            </a:r>
          </a:p>
          <a:p>
            <a:pPr eaLnBrk="1" hangingPunct="1">
              <a:lnSpc>
                <a:spcPct val="90000"/>
              </a:lnSpc>
            </a:pPr>
            <a:r>
              <a:rPr lang="en-US" altLang="zh-CN" sz="2400" dirty="0">
                <a:solidFill>
                  <a:srgbClr val="00B0F0"/>
                </a:solidFill>
              </a:rPr>
              <a:t>typically containing 4 ~ 16 DRAMs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en-US" altLang="zh-CN"/>
              <a:t>DRAM Organization</a:t>
            </a:r>
          </a:p>
        </p:txBody>
      </p:sp>
      <p:sp>
        <p:nvSpPr>
          <p:cNvPr id="52227" name="Rectangle 3"/>
          <p:cNvSpPr>
            <a:spLocks noGrp="1" noChangeArrowheads="1"/>
          </p:cNvSpPr>
          <p:nvPr>
            <p:ph type="body" idx="1"/>
          </p:nvPr>
        </p:nvSpPr>
        <p:spPr/>
        <p:txBody>
          <a:bodyPr/>
          <a:lstStyle/>
          <a:p>
            <a:pPr eaLnBrk="1" hangingPunct="1">
              <a:buFontTx/>
              <a:buNone/>
            </a:pPr>
            <a:r>
              <a:rPr lang="en-US" altLang="zh-CN"/>
              <a:t>DRAMs are organized in banks</a:t>
            </a:r>
          </a:p>
        </p:txBody>
      </p:sp>
      <p:pic>
        <p:nvPicPr>
          <p:cNvPr id="5" name="Picture 4">
            <a:extLst>
              <a:ext uri="{FF2B5EF4-FFF2-40B4-BE49-F238E27FC236}">
                <a16:creationId xmlns:a16="http://schemas.microsoft.com/office/drawing/2014/main" id="{D7D133D2-14E1-4548-A6AB-80B8B751D29F}"/>
              </a:ext>
            </a:extLst>
          </p:cNvPr>
          <p:cNvPicPr>
            <a:picLocks noChangeAspect="1"/>
          </p:cNvPicPr>
          <p:nvPr/>
        </p:nvPicPr>
        <p:blipFill>
          <a:blip r:embed="rId2"/>
          <a:stretch>
            <a:fillRect/>
          </a:stretch>
        </p:blipFill>
        <p:spPr>
          <a:xfrm>
            <a:off x="0" y="3612473"/>
            <a:ext cx="9144000" cy="3245527"/>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n-US" altLang="zh-CN"/>
              <a:t>DRAM Organization</a:t>
            </a:r>
          </a:p>
        </p:txBody>
      </p:sp>
      <p:sp>
        <p:nvSpPr>
          <p:cNvPr id="53251" name="Rectangle 3"/>
          <p:cNvSpPr>
            <a:spLocks noGrp="1" noChangeArrowheads="1"/>
          </p:cNvSpPr>
          <p:nvPr>
            <p:ph type="body" idx="1"/>
          </p:nvPr>
        </p:nvSpPr>
        <p:spPr/>
        <p:txBody>
          <a:bodyPr/>
          <a:lstStyle/>
          <a:p>
            <a:pPr eaLnBrk="1" hangingPunct="1">
              <a:buFontTx/>
              <a:buNone/>
            </a:pPr>
            <a:r>
              <a:rPr lang="en-US" altLang="zh-CN" dirty="0"/>
              <a:t>Each bank consists of a series of rows</a:t>
            </a:r>
          </a:p>
          <a:p>
            <a:pPr eaLnBrk="1" hangingPunct="1">
              <a:buFontTx/>
              <a:buNone/>
            </a:pPr>
            <a:r>
              <a:rPr lang="en-US" altLang="zh-CN" dirty="0">
                <a:solidFill>
                  <a:srgbClr val="00B0F0"/>
                </a:solidFill>
              </a:rPr>
              <a:t>RAS: row access strobe</a:t>
            </a:r>
          </a:p>
          <a:p>
            <a:pPr eaLnBrk="1" hangingPunct="1">
              <a:buFontTx/>
              <a:buNone/>
            </a:pPr>
            <a:endParaRPr lang="en-US" altLang="zh-CN" dirty="0"/>
          </a:p>
        </p:txBody>
      </p:sp>
      <p:pic>
        <p:nvPicPr>
          <p:cNvPr id="2" name="Picture 1">
            <a:extLst>
              <a:ext uri="{FF2B5EF4-FFF2-40B4-BE49-F238E27FC236}">
                <a16:creationId xmlns:a16="http://schemas.microsoft.com/office/drawing/2014/main" id="{4304B4B1-1C08-A143-A585-42CC9FDB7B79}"/>
              </a:ext>
            </a:extLst>
          </p:cNvPr>
          <p:cNvPicPr>
            <a:picLocks noChangeAspect="1"/>
          </p:cNvPicPr>
          <p:nvPr/>
        </p:nvPicPr>
        <p:blipFill>
          <a:blip r:embed="rId2"/>
          <a:stretch>
            <a:fillRect/>
          </a:stretch>
        </p:blipFill>
        <p:spPr>
          <a:xfrm>
            <a:off x="0" y="3612473"/>
            <a:ext cx="9144000" cy="3245527"/>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altLang="zh-CN"/>
              <a:t>DRAM Organization</a:t>
            </a:r>
          </a:p>
        </p:txBody>
      </p:sp>
      <p:sp>
        <p:nvSpPr>
          <p:cNvPr id="54275" name="Rectangle 3"/>
          <p:cNvSpPr>
            <a:spLocks noGrp="1" noChangeArrowheads="1"/>
          </p:cNvSpPr>
          <p:nvPr>
            <p:ph type="body" idx="1"/>
          </p:nvPr>
        </p:nvSpPr>
        <p:spPr/>
        <p:txBody>
          <a:bodyPr/>
          <a:lstStyle/>
          <a:p>
            <a:pPr eaLnBrk="1" hangingPunct="1">
              <a:buFontTx/>
              <a:buNone/>
            </a:pPr>
            <a:r>
              <a:rPr lang="en-US" altLang="zh-CN" dirty="0"/>
              <a:t>Each row consists of a series of columns</a:t>
            </a:r>
          </a:p>
          <a:p>
            <a:pPr eaLnBrk="1" hangingPunct="1">
              <a:buFontTx/>
              <a:buNone/>
            </a:pPr>
            <a:r>
              <a:rPr lang="en-US" altLang="zh-CN" dirty="0">
                <a:solidFill>
                  <a:srgbClr val="00B0F0"/>
                </a:solidFill>
              </a:rPr>
              <a:t>CAS: column access strobe</a:t>
            </a:r>
          </a:p>
          <a:p>
            <a:pPr eaLnBrk="1" hangingPunct="1">
              <a:buFontTx/>
              <a:buNone/>
            </a:pPr>
            <a:endParaRPr lang="en-US" altLang="zh-CN" dirty="0"/>
          </a:p>
        </p:txBody>
      </p:sp>
      <p:pic>
        <p:nvPicPr>
          <p:cNvPr id="5" name="Picture 4">
            <a:extLst>
              <a:ext uri="{FF2B5EF4-FFF2-40B4-BE49-F238E27FC236}">
                <a16:creationId xmlns:a16="http://schemas.microsoft.com/office/drawing/2014/main" id="{7D4A28C7-EA09-FD4D-AE6E-179A9E5FF822}"/>
              </a:ext>
            </a:extLst>
          </p:cNvPr>
          <p:cNvPicPr>
            <a:picLocks noChangeAspect="1"/>
          </p:cNvPicPr>
          <p:nvPr/>
        </p:nvPicPr>
        <p:blipFill>
          <a:blip r:embed="rId2"/>
          <a:stretch>
            <a:fillRect/>
          </a:stretch>
        </p:blipFill>
        <p:spPr>
          <a:xfrm>
            <a:off x="0" y="3612473"/>
            <a:ext cx="9144000" cy="3245527"/>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en-US" altLang="zh-CN"/>
              <a:t>DRAM Organization</a:t>
            </a:r>
          </a:p>
        </p:txBody>
      </p:sp>
      <p:sp>
        <p:nvSpPr>
          <p:cNvPr id="55299" name="Rectangle 3"/>
          <p:cNvSpPr>
            <a:spLocks noGrp="1" noChangeArrowheads="1"/>
          </p:cNvSpPr>
          <p:nvPr>
            <p:ph type="body" idx="1"/>
          </p:nvPr>
        </p:nvSpPr>
        <p:spPr/>
        <p:txBody>
          <a:bodyPr/>
          <a:lstStyle/>
          <a:p>
            <a:pPr eaLnBrk="1" hangingPunct="1">
              <a:buFontTx/>
              <a:buNone/>
            </a:pPr>
            <a:r>
              <a:rPr lang="en-US" altLang="zh-CN" dirty="0">
                <a:solidFill>
                  <a:srgbClr val="00B0F0"/>
                </a:solidFill>
              </a:rPr>
              <a:t>Pre (</a:t>
            </a:r>
            <a:r>
              <a:rPr lang="en-US" altLang="zh-CN" dirty="0" err="1">
                <a:solidFill>
                  <a:srgbClr val="00B0F0"/>
                </a:solidFill>
              </a:rPr>
              <a:t>pre.charge</a:t>
            </a:r>
            <a:r>
              <a:rPr lang="en-US" altLang="zh-CN" dirty="0">
                <a:solidFill>
                  <a:srgbClr val="00B0F0"/>
                </a:solidFill>
              </a:rPr>
              <a:t>) </a:t>
            </a:r>
            <a:r>
              <a:rPr lang="en-US" altLang="zh-CN" dirty="0"/>
              <a:t>command opens or closes a bank</a:t>
            </a:r>
          </a:p>
          <a:p>
            <a:pPr eaLnBrk="1" hangingPunct="1">
              <a:buFontTx/>
              <a:buNone/>
            </a:pPr>
            <a:endParaRPr lang="en-US" altLang="zh-CN" dirty="0"/>
          </a:p>
        </p:txBody>
      </p:sp>
      <p:pic>
        <p:nvPicPr>
          <p:cNvPr id="5" name="Picture 4">
            <a:extLst>
              <a:ext uri="{FF2B5EF4-FFF2-40B4-BE49-F238E27FC236}">
                <a16:creationId xmlns:a16="http://schemas.microsoft.com/office/drawing/2014/main" id="{F37B6FC4-65F2-5847-BF70-8AFC095AE1DA}"/>
              </a:ext>
            </a:extLst>
          </p:cNvPr>
          <p:cNvPicPr>
            <a:picLocks noChangeAspect="1"/>
          </p:cNvPicPr>
          <p:nvPr/>
        </p:nvPicPr>
        <p:blipFill>
          <a:blip r:embed="rId2"/>
          <a:stretch>
            <a:fillRect/>
          </a:stretch>
        </p:blipFill>
        <p:spPr>
          <a:xfrm>
            <a:off x="0" y="3612473"/>
            <a:ext cx="9144000" cy="3245527"/>
          </a:xfrm>
          <a:prstGeom prst="rect">
            <a:avLst/>
          </a:prstGeom>
        </p:spPr>
      </p:pic>
      <p:sp>
        <p:nvSpPr>
          <p:cNvPr id="6" name="矩形 4">
            <a:extLst>
              <a:ext uri="{FF2B5EF4-FFF2-40B4-BE49-F238E27FC236}">
                <a16:creationId xmlns:a16="http://schemas.microsoft.com/office/drawing/2014/main" id="{B5EC8039-E5D8-574D-9F5B-E7B5C1CE2F35}"/>
              </a:ext>
            </a:extLst>
          </p:cNvPr>
          <p:cNvSpPr>
            <a:spLocks noChangeArrowheads="1"/>
          </p:cNvSpPr>
          <p:nvPr/>
        </p:nvSpPr>
        <p:spPr bwMode="auto">
          <a:xfrm>
            <a:off x="3810000" y="5638800"/>
            <a:ext cx="990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000" b="1" dirty="0">
                <a:solidFill>
                  <a:srgbClr val="00B0F0"/>
                </a:solidFill>
                <a:latin typeface="华文琥珀" panose="02010800040101010101" pitchFamily="2" charset="-122"/>
                <a:ea typeface="华文琥珀" panose="02010800040101010101" pitchFamily="2" charset="-122"/>
              </a:rPr>
              <a: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en-US" altLang="zh-CN"/>
              <a:t>DRAM Organization</a:t>
            </a:r>
          </a:p>
        </p:txBody>
      </p:sp>
      <p:sp>
        <p:nvSpPr>
          <p:cNvPr id="56323" name="Rectangle 3"/>
          <p:cNvSpPr>
            <a:spLocks noGrp="1" noChangeArrowheads="1"/>
          </p:cNvSpPr>
          <p:nvPr>
            <p:ph type="body" idx="1"/>
          </p:nvPr>
        </p:nvSpPr>
        <p:spPr/>
        <p:txBody>
          <a:bodyPr/>
          <a:lstStyle/>
          <a:p>
            <a:pPr eaLnBrk="1" hangingPunct="1">
              <a:buFontTx/>
              <a:buNone/>
            </a:pPr>
            <a:r>
              <a:rPr lang="en-US" altLang="zh-CN" dirty="0"/>
              <a:t>Row address is sent with an </a:t>
            </a:r>
            <a:r>
              <a:rPr lang="en-US" altLang="zh-CN" dirty="0">
                <a:solidFill>
                  <a:srgbClr val="00B0F0"/>
                </a:solidFill>
              </a:rPr>
              <a:t>Act (activate) </a:t>
            </a:r>
            <a:r>
              <a:rPr lang="en-US" altLang="zh-CN" dirty="0"/>
              <a:t>command;</a:t>
            </a:r>
          </a:p>
          <a:p>
            <a:pPr eaLnBrk="1" hangingPunct="1">
              <a:buFontTx/>
              <a:buNone/>
            </a:pPr>
            <a:r>
              <a:rPr lang="en-US" altLang="zh-CN" dirty="0"/>
              <a:t>Then row is transferred to a buffer</a:t>
            </a:r>
          </a:p>
          <a:p>
            <a:pPr eaLnBrk="1" hangingPunct="1">
              <a:buFontTx/>
              <a:buNone/>
            </a:pPr>
            <a:endParaRPr lang="en-US" altLang="zh-CN" dirty="0"/>
          </a:p>
        </p:txBody>
      </p:sp>
      <p:pic>
        <p:nvPicPr>
          <p:cNvPr id="5" name="Picture 4">
            <a:extLst>
              <a:ext uri="{FF2B5EF4-FFF2-40B4-BE49-F238E27FC236}">
                <a16:creationId xmlns:a16="http://schemas.microsoft.com/office/drawing/2014/main" id="{D18228CD-C65C-784B-B459-A84A18714F4B}"/>
              </a:ext>
            </a:extLst>
          </p:cNvPr>
          <p:cNvPicPr>
            <a:picLocks noChangeAspect="1"/>
          </p:cNvPicPr>
          <p:nvPr/>
        </p:nvPicPr>
        <p:blipFill>
          <a:blip r:embed="rId2"/>
          <a:stretch>
            <a:fillRect/>
          </a:stretch>
        </p:blipFill>
        <p:spPr>
          <a:xfrm>
            <a:off x="0" y="3612473"/>
            <a:ext cx="9144000" cy="3245527"/>
          </a:xfrm>
          <a:prstGeom prst="rect">
            <a:avLst/>
          </a:prstGeom>
        </p:spPr>
      </p:pic>
      <p:sp>
        <p:nvSpPr>
          <p:cNvPr id="6" name="矩形 4">
            <a:extLst>
              <a:ext uri="{FF2B5EF4-FFF2-40B4-BE49-F238E27FC236}">
                <a16:creationId xmlns:a16="http://schemas.microsoft.com/office/drawing/2014/main" id="{B392FCE1-7871-3F48-9EB5-9729C431731D}"/>
              </a:ext>
            </a:extLst>
          </p:cNvPr>
          <p:cNvSpPr>
            <a:spLocks noChangeArrowheads="1"/>
          </p:cNvSpPr>
          <p:nvPr/>
        </p:nvSpPr>
        <p:spPr bwMode="auto">
          <a:xfrm>
            <a:off x="3886200" y="4724400"/>
            <a:ext cx="990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000" b="1" dirty="0">
                <a:solidFill>
                  <a:srgbClr val="00B0F0"/>
                </a:solidFill>
                <a:latin typeface="华文琥珀" panose="02010800040101010101" pitchFamily="2" charset="-122"/>
                <a:ea typeface="华文琥珀" panose="02010800040101010101" pitchFamily="2" charset="-122"/>
              </a:rPr>
              <a:t>√</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altLang="zh-CN"/>
              <a:t>DRAM Organization</a:t>
            </a:r>
          </a:p>
        </p:txBody>
      </p:sp>
      <p:sp>
        <p:nvSpPr>
          <p:cNvPr id="57347" name="Rectangle 3"/>
          <p:cNvSpPr>
            <a:spLocks noGrp="1" noChangeArrowheads="1"/>
          </p:cNvSpPr>
          <p:nvPr>
            <p:ph type="body" idx="1"/>
          </p:nvPr>
        </p:nvSpPr>
        <p:spPr/>
        <p:txBody>
          <a:bodyPr/>
          <a:lstStyle/>
          <a:p>
            <a:pPr eaLnBrk="1" hangingPunct="1">
              <a:buFontTx/>
              <a:buNone/>
            </a:pPr>
            <a:r>
              <a:rPr lang="en-US" altLang="zh-CN"/>
              <a:t>For row in the buffer, it can be transferred by successive column addresses</a:t>
            </a:r>
          </a:p>
          <a:p>
            <a:pPr eaLnBrk="1" hangingPunct="1">
              <a:buFontTx/>
              <a:buNone/>
            </a:pPr>
            <a:endParaRPr lang="en-US" altLang="zh-CN"/>
          </a:p>
        </p:txBody>
      </p:sp>
      <p:pic>
        <p:nvPicPr>
          <p:cNvPr id="5" name="Picture 4">
            <a:extLst>
              <a:ext uri="{FF2B5EF4-FFF2-40B4-BE49-F238E27FC236}">
                <a16:creationId xmlns:a16="http://schemas.microsoft.com/office/drawing/2014/main" id="{74C04A9E-A398-7946-A20A-239650CD172D}"/>
              </a:ext>
            </a:extLst>
          </p:cNvPr>
          <p:cNvPicPr>
            <a:picLocks noChangeAspect="1"/>
          </p:cNvPicPr>
          <p:nvPr/>
        </p:nvPicPr>
        <p:blipFill>
          <a:blip r:embed="rId2"/>
          <a:stretch>
            <a:fillRect/>
          </a:stretch>
        </p:blipFill>
        <p:spPr>
          <a:xfrm>
            <a:off x="0" y="3612473"/>
            <a:ext cx="9144000" cy="3245527"/>
          </a:xfrm>
          <a:prstGeom prst="rect">
            <a:avLst/>
          </a:prstGeom>
        </p:spPr>
      </p:pic>
      <p:sp>
        <p:nvSpPr>
          <p:cNvPr id="6" name="矩形 4">
            <a:extLst>
              <a:ext uri="{FF2B5EF4-FFF2-40B4-BE49-F238E27FC236}">
                <a16:creationId xmlns:a16="http://schemas.microsoft.com/office/drawing/2014/main" id="{937C304A-51D3-4542-9928-9247E9D49B6D}"/>
              </a:ext>
            </a:extLst>
          </p:cNvPr>
          <p:cNvSpPr>
            <a:spLocks noChangeArrowheads="1"/>
          </p:cNvSpPr>
          <p:nvPr/>
        </p:nvSpPr>
        <p:spPr bwMode="auto">
          <a:xfrm>
            <a:off x="1295400" y="4267200"/>
            <a:ext cx="990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000" b="1" dirty="0">
                <a:solidFill>
                  <a:srgbClr val="00B0F0"/>
                </a:solidFill>
                <a:latin typeface="华文琥珀" panose="02010800040101010101" pitchFamily="2" charset="-122"/>
                <a:ea typeface="华文琥珀" panose="02010800040101010101" pitchFamily="2" charset="-122"/>
              </a:rPr>
              <a:t>√</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altLang="zh-CN"/>
              <a:t>DRAM Organization</a:t>
            </a:r>
          </a:p>
        </p:txBody>
      </p:sp>
      <p:pic>
        <p:nvPicPr>
          <p:cNvPr id="5837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0275"/>
            <a:ext cx="9144000" cy="465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DRAM</a:t>
            </a:r>
            <a:r>
              <a:rPr lang="zh-CN" altLang="en-US" dirty="0"/>
              <a:t> </a:t>
            </a:r>
            <a:r>
              <a:rPr lang="en-US" altLang="zh-CN" dirty="0"/>
              <a:t>Access Example</a:t>
            </a:r>
            <a:endParaRPr lang="zh-CN" altLang="en-US" dirty="0"/>
          </a:p>
        </p:txBody>
      </p:sp>
      <p:pic>
        <p:nvPicPr>
          <p:cNvPr id="4" name="图片 3"/>
          <p:cNvPicPr>
            <a:picLocks noChangeAspect="1"/>
          </p:cNvPicPr>
          <p:nvPr/>
        </p:nvPicPr>
        <p:blipFill>
          <a:blip r:embed="rId2"/>
          <a:stretch>
            <a:fillRect/>
          </a:stretch>
        </p:blipFill>
        <p:spPr>
          <a:xfrm>
            <a:off x="1228725" y="2057400"/>
            <a:ext cx="6686550" cy="3886200"/>
          </a:xfrm>
          <a:prstGeom prst="rect">
            <a:avLst/>
          </a:prstGeom>
        </p:spPr>
      </p:pic>
    </p:spTree>
    <p:extLst>
      <p:ext uri="{BB962C8B-B14F-4D97-AF65-F5344CB8AC3E}">
        <p14:creationId xmlns:p14="http://schemas.microsoft.com/office/powerpoint/2010/main" val="13381171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25908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4400" b="1">
                <a:solidFill>
                  <a:schemeClr val="tx2"/>
                </a:solidFill>
                <a:latin typeface="Verdana" panose="020B0604030504040204" pitchFamily="34" charset="0"/>
              </a:rPr>
              <a:t>I know how they work, basically…</a:t>
            </a:r>
            <a:endParaRPr lang="en-US" altLang="zh-CN" sz="4000" b="1">
              <a:solidFill>
                <a:schemeClr val="tx2"/>
              </a:solidFill>
              <a:latin typeface="Verdana" panose="020B0604030504040204" pitchFamily="34"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Bring Row into Row Buffer</a:t>
            </a:r>
            <a:endParaRPr lang="zh-CN" altLang="en-US" dirty="0"/>
          </a:p>
        </p:txBody>
      </p:sp>
      <p:pic>
        <p:nvPicPr>
          <p:cNvPr id="4" name="图片 3"/>
          <p:cNvPicPr>
            <a:picLocks noChangeAspect="1"/>
          </p:cNvPicPr>
          <p:nvPr/>
        </p:nvPicPr>
        <p:blipFill>
          <a:blip r:embed="rId2"/>
          <a:stretch>
            <a:fillRect/>
          </a:stretch>
        </p:blipFill>
        <p:spPr>
          <a:xfrm>
            <a:off x="1228725" y="2057400"/>
            <a:ext cx="6686550" cy="3886200"/>
          </a:xfrm>
          <a:prstGeom prst="rect">
            <a:avLst/>
          </a:prstGeom>
        </p:spPr>
      </p:pic>
      <p:pic>
        <p:nvPicPr>
          <p:cNvPr id="5" name="图片 3">
            <a:extLst>
              <a:ext uri="{FF2B5EF4-FFF2-40B4-BE49-F238E27FC236}">
                <a16:creationId xmlns:a16="http://schemas.microsoft.com/office/drawing/2014/main" id="{CF0C3877-0BDA-8A41-A9BB-ED8FA27E9AC8}"/>
              </a:ext>
            </a:extLst>
          </p:cNvPr>
          <p:cNvPicPr>
            <a:picLocks noChangeAspect="1"/>
          </p:cNvPicPr>
          <p:nvPr/>
        </p:nvPicPr>
        <p:blipFill>
          <a:blip r:embed="rId3"/>
          <a:stretch>
            <a:fillRect/>
          </a:stretch>
        </p:blipFill>
        <p:spPr>
          <a:xfrm>
            <a:off x="1295400" y="2079434"/>
            <a:ext cx="6686550" cy="3943350"/>
          </a:xfrm>
          <a:prstGeom prst="rect">
            <a:avLst/>
          </a:prstGeom>
        </p:spPr>
      </p:pic>
    </p:spTree>
    <p:extLst>
      <p:ext uri="{BB962C8B-B14F-4D97-AF65-F5344CB8AC3E}">
        <p14:creationId xmlns:p14="http://schemas.microsoft.com/office/powerpoint/2010/main" val="9483406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Select Data via Multiplexor</a:t>
            </a:r>
            <a:endParaRPr lang="zh-CN" altLang="en-US" dirty="0"/>
          </a:p>
        </p:txBody>
      </p:sp>
      <p:pic>
        <p:nvPicPr>
          <p:cNvPr id="4" name="图片 3"/>
          <p:cNvPicPr>
            <a:picLocks noChangeAspect="1"/>
          </p:cNvPicPr>
          <p:nvPr/>
        </p:nvPicPr>
        <p:blipFill>
          <a:blip r:embed="rId2"/>
          <a:stretch>
            <a:fillRect/>
          </a:stretch>
        </p:blipFill>
        <p:spPr>
          <a:xfrm>
            <a:off x="1228725" y="2057400"/>
            <a:ext cx="6686550" cy="3886200"/>
          </a:xfrm>
          <a:prstGeom prst="rect">
            <a:avLst/>
          </a:prstGeom>
        </p:spPr>
      </p:pic>
      <p:pic>
        <p:nvPicPr>
          <p:cNvPr id="5" name="图片 3">
            <a:extLst>
              <a:ext uri="{FF2B5EF4-FFF2-40B4-BE49-F238E27FC236}">
                <a16:creationId xmlns:a16="http://schemas.microsoft.com/office/drawing/2014/main" id="{CF0C3877-0BDA-8A41-A9BB-ED8FA27E9AC8}"/>
              </a:ext>
            </a:extLst>
          </p:cNvPr>
          <p:cNvPicPr>
            <a:picLocks noChangeAspect="1"/>
          </p:cNvPicPr>
          <p:nvPr/>
        </p:nvPicPr>
        <p:blipFill>
          <a:blip r:embed="rId3"/>
          <a:stretch>
            <a:fillRect/>
          </a:stretch>
        </p:blipFill>
        <p:spPr>
          <a:xfrm>
            <a:off x="1295400" y="2079434"/>
            <a:ext cx="6686550" cy="3943350"/>
          </a:xfrm>
          <a:prstGeom prst="rect">
            <a:avLst/>
          </a:prstGeom>
        </p:spPr>
      </p:pic>
      <p:pic>
        <p:nvPicPr>
          <p:cNvPr id="6" name="图片 3">
            <a:extLst>
              <a:ext uri="{FF2B5EF4-FFF2-40B4-BE49-F238E27FC236}">
                <a16:creationId xmlns:a16="http://schemas.microsoft.com/office/drawing/2014/main" id="{465932C7-BD8A-1743-83DF-A8BB09CA0597}"/>
              </a:ext>
            </a:extLst>
          </p:cNvPr>
          <p:cNvPicPr>
            <a:picLocks noChangeAspect="1"/>
          </p:cNvPicPr>
          <p:nvPr/>
        </p:nvPicPr>
        <p:blipFill>
          <a:blip r:embed="rId4"/>
          <a:stretch>
            <a:fillRect/>
          </a:stretch>
        </p:blipFill>
        <p:spPr>
          <a:xfrm>
            <a:off x="1295400" y="2131630"/>
            <a:ext cx="6553200" cy="4552950"/>
          </a:xfrm>
          <a:prstGeom prst="rect">
            <a:avLst/>
          </a:prstGeom>
        </p:spPr>
      </p:pic>
    </p:spTree>
    <p:extLst>
      <p:ext uri="{BB962C8B-B14F-4D97-AF65-F5344CB8AC3E}">
        <p14:creationId xmlns:p14="http://schemas.microsoft.com/office/powerpoint/2010/main" val="30303852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Data Selected</a:t>
            </a:r>
            <a:endParaRPr lang="zh-CN" altLang="en-US" dirty="0"/>
          </a:p>
        </p:txBody>
      </p:sp>
      <p:pic>
        <p:nvPicPr>
          <p:cNvPr id="4" name="图片 3"/>
          <p:cNvPicPr>
            <a:picLocks noChangeAspect="1"/>
          </p:cNvPicPr>
          <p:nvPr/>
        </p:nvPicPr>
        <p:blipFill>
          <a:blip r:embed="rId2"/>
          <a:stretch>
            <a:fillRect/>
          </a:stretch>
        </p:blipFill>
        <p:spPr>
          <a:xfrm>
            <a:off x="1228725" y="2057400"/>
            <a:ext cx="6686550" cy="3886200"/>
          </a:xfrm>
          <a:prstGeom prst="rect">
            <a:avLst/>
          </a:prstGeom>
        </p:spPr>
      </p:pic>
      <p:pic>
        <p:nvPicPr>
          <p:cNvPr id="5" name="图片 3">
            <a:extLst>
              <a:ext uri="{FF2B5EF4-FFF2-40B4-BE49-F238E27FC236}">
                <a16:creationId xmlns:a16="http://schemas.microsoft.com/office/drawing/2014/main" id="{CF0C3877-0BDA-8A41-A9BB-ED8FA27E9AC8}"/>
              </a:ext>
            </a:extLst>
          </p:cNvPr>
          <p:cNvPicPr>
            <a:picLocks noChangeAspect="1"/>
          </p:cNvPicPr>
          <p:nvPr/>
        </p:nvPicPr>
        <p:blipFill>
          <a:blip r:embed="rId3"/>
          <a:stretch>
            <a:fillRect/>
          </a:stretch>
        </p:blipFill>
        <p:spPr>
          <a:xfrm>
            <a:off x="1295400" y="2079434"/>
            <a:ext cx="6686550" cy="3943350"/>
          </a:xfrm>
          <a:prstGeom prst="rect">
            <a:avLst/>
          </a:prstGeom>
        </p:spPr>
      </p:pic>
      <p:pic>
        <p:nvPicPr>
          <p:cNvPr id="7" name="图片 3">
            <a:extLst>
              <a:ext uri="{FF2B5EF4-FFF2-40B4-BE49-F238E27FC236}">
                <a16:creationId xmlns:a16="http://schemas.microsoft.com/office/drawing/2014/main" id="{1E4F5E55-55F7-834B-A0F9-05B5411EACC1}"/>
              </a:ext>
            </a:extLst>
          </p:cNvPr>
          <p:cNvPicPr>
            <a:picLocks noChangeAspect="1"/>
          </p:cNvPicPr>
          <p:nvPr/>
        </p:nvPicPr>
        <p:blipFill>
          <a:blip r:embed="rId4"/>
          <a:stretch>
            <a:fillRect/>
          </a:stretch>
        </p:blipFill>
        <p:spPr>
          <a:xfrm>
            <a:off x="1300163" y="1500589"/>
            <a:ext cx="6648450" cy="5372100"/>
          </a:xfrm>
          <a:prstGeom prst="rect">
            <a:avLst/>
          </a:prstGeom>
        </p:spPr>
      </p:pic>
    </p:spTree>
    <p:extLst>
      <p:ext uri="{BB962C8B-B14F-4D97-AF65-F5344CB8AC3E}">
        <p14:creationId xmlns:p14="http://schemas.microsoft.com/office/powerpoint/2010/main" val="1171278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Row Buffer Hit</a:t>
            </a:r>
            <a:endParaRPr lang="zh-CN" altLang="en-US" dirty="0"/>
          </a:p>
        </p:txBody>
      </p:sp>
      <p:pic>
        <p:nvPicPr>
          <p:cNvPr id="4" name="图片 3"/>
          <p:cNvPicPr>
            <a:picLocks noChangeAspect="1"/>
          </p:cNvPicPr>
          <p:nvPr/>
        </p:nvPicPr>
        <p:blipFill>
          <a:blip r:embed="rId2"/>
          <a:stretch>
            <a:fillRect/>
          </a:stretch>
        </p:blipFill>
        <p:spPr>
          <a:xfrm>
            <a:off x="1228725" y="2057400"/>
            <a:ext cx="6686550" cy="3886200"/>
          </a:xfrm>
          <a:prstGeom prst="rect">
            <a:avLst/>
          </a:prstGeom>
        </p:spPr>
      </p:pic>
      <p:pic>
        <p:nvPicPr>
          <p:cNvPr id="5" name="图片 3">
            <a:extLst>
              <a:ext uri="{FF2B5EF4-FFF2-40B4-BE49-F238E27FC236}">
                <a16:creationId xmlns:a16="http://schemas.microsoft.com/office/drawing/2014/main" id="{CF0C3877-0BDA-8A41-A9BB-ED8FA27E9AC8}"/>
              </a:ext>
            </a:extLst>
          </p:cNvPr>
          <p:cNvPicPr>
            <a:picLocks noChangeAspect="1"/>
          </p:cNvPicPr>
          <p:nvPr/>
        </p:nvPicPr>
        <p:blipFill>
          <a:blip r:embed="rId3"/>
          <a:stretch>
            <a:fillRect/>
          </a:stretch>
        </p:blipFill>
        <p:spPr>
          <a:xfrm>
            <a:off x="1295400" y="2079434"/>
            <a:ext cx="6686550" cy="3943350"/>
          </a:xfrm>
          <a:prstGeom prst="rect">
            <a:avLst/>
          </a:prstGeom>
        </p:spPr>
      </p:pic>
      <p:pic>
        <p:nvPicPr>
          <p:cNvPr id="7" name="图片 3">
            <a:extLst>
              <a:ext uri="{FF2B5EF4-FFF2-40B4-BE49-F238E27FC236}">
                <a16:creationId xmlns:a16="http://schemas.microsoft.com/office/drawing/2014/main" id="{1E4F5E55-55F7-834B-A0F9-05B5411EACC1}"/>
              </a:ext>
            </a:extLst>
          </p:cNvPr>
          <p:cNvPicPr>
            <a:picLocks noChangeAspect="1"/>
          </p:cNvPicPr>
          <p:nvPr/>
        </p:nvPicPr>
        <p:blipFill>
          <a:blip r:embed="rId4"/>
          <a:stretch>
            <a:fillRect/>
          </a:stretch>
        </p:blipFill>
        <p:spPr>
          <a:xfrm>
            <a:off x="1300163" y="1500589"/>
            <a:ext cx="6648450" cy="5372100"/>
          </a:xfrm>
          <a:prstGeom prst="rect">
            <a:avLst/>
          </a:prstGeom>
        </p:spPr>
      </p:pic>
      <p:pic>
        <p:nvPicPr>
          <p:cNvPr id="6" name="图片 3">
            <a:extLst>
              <a:ext uri="{FF2B5EF4-FFF2-40B4-BE49-F238E27FC236}">
                <a16:creationId xmlns:a16="http://schemas.microsoft.com/office/drawing/2014/main" id="{08AF226B-276A-7E48-A357-31D76CF06433}"/>
              </a:ext>
            </a:extLst>
          </p:cNvPr>
          <p:cNvPicPr>
            <a:picLocks noChangeAspect="1"/>
          </p:cNvPicPr>
          <p:nvPr/>
        </p:nvPicPr>
        <p:blipFill>
          <a:blip r:embed="rId5"/>
          <a:stretch>
            <a:fillRect/>
          </a:stretch>
        </p:blipFill>
        <p:spPr>
          <a:xfrm>
            <a:off x="1295400" y="1472014"/>
            <a:ext cx="7038975" cy="5429250"/>
          </a:xfrm>
          <a:prstGeom prst="rect">
            <a:avLst/>
          </a:prstGeom>
        </p:spPr>
      </p:pic>
    </p:spTree>
    <p:extLst>
      <p:ext uri="{BB962C8B-B14F-4D97-AF65-F5344CB8AC3E}">
        <p14:creationId xmlns:p14="http://schemas.microsoft.com/office/powerpoint/2010/main" val="25051757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Row Buffer Conflict</a:t>
            </a:r>
            <a:endParaRPr lang="zh-CN" altLang="en-US" dirty="0"/>
          </a:p>
        </p:txBody>
      </p:sp>
      <p:pic>
        <p:nvPicPr>
          <p:cNvPr id="5" name="图片 4"/>
          <p:cNvPicPr>
            <a:picLocks noChangeAspect="1"/>
          </p:cNvPicPr>
          <p:nvPr/>
        </p:nvPicPr>
        <p:blipFill>
          <a:blip r:embed="rId3"/>
          <a:stretch>
            <a:fillRect/>
          </a:stretch>
        </p:blipFill>
        <p:spPr>
          <a:xfrm>
            <a:off x="530187" y="1472014"/>
            <a:ext cx="8191500" cy="5251808"/>
          </a:xfrm>
          <a:prstGeom prst="rect">
            <a:avLst/>
          </a:prstGeom>
        </p:spPr>
      </p:pic>
    </p:spTree>
    <p:extLst>
      <p:ext uri="{BB962C8B-B14F-4D97-AF65-F5344CB8AC3E}">
        <p14:creationId xmlns:p14="http://schemas.microsoft.com/office/powerpoint/2010/main" val="38607095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en-US" altLang="zh-CN"/>
              <a:t>DRAM Improvement</a:t>
            </a:r>
          </a:p>
        </p:txBody>
      </p:sp>
      <p:sp>
        <p:nvSpPr>
          <p:cNvPr id="59395" name="Rectangle 3"/>
          <p:cNvSpPr>
            <a:spLocks noGrp="1" noChangeArrowheads="1"/>
          </p:cNvSpPr>
          <p:nvPr>
            <p:ph type="body" idx="1"/>
          </p:nvPr>
        </p:nvSpPr>
        <p:spPr/>
        <p:txBody>
          <a:bodyPr/>
          <a:lstStyle/>
          <a:p>
            <a:pPr eaLnBrk="1" hangingPunct="1"/>
            <a:r>
              <a:rPr lang="en-US" altLang="zh-CN" b="1" dirty="0"/>
              <a:t>Timing signals</a:t>
            </a:r>
          </a:p>
          <a:p>
            <a:pPr eaLnBrk="1" hangingPunct="1">
              <a:buFontTx/>
              <a:buNone/>
            </a:pPr>
            <a:r>
              <a:rPr lang="en-US" altLang="zh-CN" b="1" dirty="0"/>
              <a:t>	</a:t>
            </a:r>
            <a:r>
              <a:rPr lang="en-US" altLang="zh-CN" dirty="0"/>
              <a:t>allow repeated accesses to the row buffer w/o another row access time;</a:t>
            </a:r>
            <a:endParaRPr lang="en-US" altLang="zh-CN" b="1" dirty="0"/>
          </a:p>
          <a:p>
            <a:pPr eaLnBrk="1" hangingPunct="1"/>
            <a:r>
              <a:rPr lang="en-US" altLang="zh-CN" b="1" dirty="0"/>
              <a:t>Leverage spatial locality</a:t>
            </a:r>
          </a:p>
          <a:p>
            <a:pPr eaLnBrk="1" hangingPunct="1">
              <a:buFontTx/>
              <a:buNone/>
            </a:pPr>
            <a:r>
              <a:rPr lang="en-US" altLang="zh-CN" dirty="0"/>
              <a:t>	each array will buffer 1024 to 4096 bits for each access;</a:t>
            </a:r>
          </a:p>
          <a:p>
            <a:pPr eaLnBrk="1" hangingPunct="1"/>
            <a:endParaRPr lang="en-US" altLang="zh-CN" b="1"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n-US" altLang="zh-CN"/>
              <a:t>DRAM Improvement</a:t>
            </a:r>
          </a:p>
        </p:txBody>
      </p:sp>
      <p:sp>
        <p:nvSpPr>
          <p:cNvPr id="60419" name="Rectangle 3"/>
          <p:cNvSpPr>
            <a:spLocks noGrp="1" noChangeArrowheads="1"/>
          </p:cNvSpPr>
          <p:nvPr>
            <p:ph type="body" idx="1"/>
          </p:nvPr>
        </p:nvSpPr>
        <p:spPr/>
        <p:txBody>
          <a:bodyPr/>
          <a:lstStyle/>
          <a:p>
            <a:pPr eaLnBrk="1" hangingPunct="1"/>
            <a:r>
              <a:rPr lang="en-US" altLang="zh-CN" b="1" dirty="0"/>
              <a:t>Clock signal</a:t>
            </a:r>
          </a:p>
          <a:p>
            <a:pPr eaLnBrk="1" hangingPunct="1">
              <a:buFontTx/>
              <a:buNone/>
            </a:pPr>
            <a:r>
              <a:rPr lang="en-US" altLang="zh-CN" b="1" dirty="0"/>
              <a:t>	</a:t>
            </a:r>
            <a:r>
              <a:rPr lang="en-US" altLang="zh-CN" dirty="0"/>
              <a:t>added to the DRAM interface,</a:t>
            </a:r>
          </a:p>
          <a:p>
            <a:pPr eaLnBrk="1" hangingPunct="1">
              <a:buFontTx/>
              <a:buNone/>
            </a:pPr>
            <a:r>
              <a:rPr lang="en-US" altLang="zh-CN" dirty="0"/>
              <a:t>	so that repeated transfers will not involve overhead to synchronize with memory controller;</a:t>
            </a:r>
            <a:endParaRPr lang="en-US" altLang="zh-CN" b="1" dirty="0"/>
          </a:p>
          <a:p>
            <a:pPr eaLnBrk="1" hangingPunct="1"/>
            <a:r>
              <a:rPr lang="en-US" altLang="zh-CN" b="1" dirty="0"/>
              <a:t>SDRAM: </a:t>
            </a:r>
            <a:r>
              <a:rPr lang="en-US" altLang="zh-CN" dirty="0"/>
              <a:t>synchronous DRAM</a:t>
            </a:r>
            <a:endParaRPr lang="en-US" altLang="zh-CN" b="1"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r>
              <a:rPr lang="en-US" altLang="zh-CN"/>
              <a:t>DRAM Improvement</a:t>
            </a:r>
          </a:p>
        </p:txBody>
      </p:sp>
      <p:sp>
        <p:nvSpPr>
          <p:cNvPr id="61443" name="Rectangle 3"/>
          <p:cNvSpPr>
            <a:spLocks noGrp="1" noChangeArrowheads="1"/>
          </p:cNvSpPr>
          <p:nvPr>
            <p:ph type="body" idx="1"/>
          </p:nvPr>
        </p:nvSpPr>
        <p:spPr/>
        <p:txBody>
          <a:bodyPr/>
          <a:lstStyle/>
          <a:p>
            <a:pPr eaLnBrk="1" hangingPunct="1"/>
            <a:r>
              <a:rPr lang="en-US" altLang="zh-CN" b="1" dirty="0"/>
              <a:t>Wider DRAM</a:t>
            </a:r>
            <a:endParaRPr lang="en-US" altLang="zh-CN" sz="2800" dirty="0"/>
          </a:p>
          <a:p>
            <a:pPr eaLnBrk="1" hangingPunct="1">
              <a:buFontTx/>
              <a:buNone/>
            </a:pPr>
            <a:r>
              <a:rPr lang="en-US" altLang="zh-CN" dirty="0"/>
              <a:t>	widening memory</a:t>
            </a:r>
            <a:r>
              <a:rPr lang="zh-CN" altLang="en-US" dirty="0"/>
              <a:t> </a:t>
            </a:r>
            <a:r>
              <a:rPr lang="en-US" altLang="zh-CN" dirty="0"/>
              <a:t>for</a:t>
            </a:r>
            <a:r>
              <a:rPr lang="zh-CN" altLang="en-US" dirty="0"/>
              <a:t> </a:t>
            </a:r>
            <a:r>
              <a:rPr lang="en-US" altLang="zh-CN" dirty="0"/>
              <a:t>higher</a:t>
            </a:r>
            <a:r>
              <a:rPr lang="zh-CN" altLang="en-US" dirty="0"/>
              <a:t> </a:t>
            </a:r>
            <a:r>
              <a:rPr lang="en-US" altLang="zh-CN" dirty="0"/>
              <a:t>memory bandwidth; </a:t>
            </a:r>
          </a:p>
          <a:p>
            <a:pPr eaLnBrk="1" hangingPunct="1">
              <a:buFontTx/>
              <a:buNone/>
            </a:pPr>
            <a:endParaRPr lang="en-US" altLang="zh-CN" dirty="0"/>
          </a:p>
          <a:p>
            <a:pPr eaLnBrk="1" hangingPunct="1">
              <a:buFontTx/>
              <a:buNone/>
            </a:pPr>
            <a:r>
              <a:rPr lang="en-US" altLang="zh-CN" dirty="0"/>
              <a:t>	e.g., 4-bit transfer mode up to 16-bit buses</a:t>
            </a:r>
            <a:r>
              <a:rPr lang="en-US" altLang="zh-CN" b="1" dirty="0"/>
              <a:t>	</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r>
              <a:rPr lang="en-US" altLang="zh-CN"/>
              <a:t>DRAM Improvement</a:t>
            </a:r>
          </a:p>
        </p:txBody>
      </p:sp>
      <p:sp>
        <p:nvSpPr>
          <p:cNvPr id="62467" name="Rectangle 3"/>
          <p:cNvSpPr>
            <a:spLocks noGrp="1" noChangeArrowheads="1"/>
          </p:cNvSpPr>
          <p:nvPr>
            <p:ph type="body" idx="1"/>
          </p:nvPr>
        </p:nvSpPr>
        <p:spPr/>
        <p:txBody>
          <a:bodyPr/>
          <a:lstStyle/>
          <a:p>
            <a:pPr eaLnBrk="1" hangingPunct="1"/>
            <a:r>
              <a:rPr lang="en-US" altLang="zh-CN" b="1" dirty="0"/>
              <a:t>DDR: double data rate</a:t>
            </a:r>
          </a:p>
          <a:p>
            <a:pPr eaLnBrk="1" hangingPunct="1">
              <a:buFontTx/>
              <a:buNone/>
            </a:pPr>
            <a:r>
              <a:rPr lang="en-US" altLang="zh-CN" b="1" dirty="0"/>
              <a:t>	</a:t>
            </a:r>
            <a:r>
              <a:rPr lang="en-US" altLang="zh-CN" dirty="0"/>
              <a:t>to increase bandwidth,</a:t>
            </a:r>
          </a:p>
          <a:p>
            <a:pPr eaLnBrk="1" hangingPunct="1">
              <a:buFontTx/>
              <a:buNone/>
            </a:pPr>
            <a:r>
              <a:rPr lang="en-US" altLang="zh-CN" dirty="0"/>
              <a:t>	transfer data on both the rising edge and falling edge of the DRAM clock signal,</a:t>
            </a:r>
          </a:p>
          <a:p>
            <a:pPr eaLnBrk="1" hangingPunct="1">
              <a:buFontTx/>
              <a:buNone/>
            </a:pPr>
            <a:r>
              <a:rPr lang="en-US" altLang="zh-CN" dirty="0"/>
              <a:t>	thereby doubling the peak data rate;</a:t>
            </a:r>
            <a:endParaRPr lang="en-US" altLang="zh-CN" b="1"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r>
              <a:rPr lang="en-US" altLang="zh-CN"/>
              <a:t>DRAM Improvement</a:t>
            </a:r>
          </a:p>
        </p:txBody>
      </p:sp>
      <p:sp>
        <p:nvSpPr>
          <p:cNvPr id="63491" name="Rectangle 3"/>
          <p:cNvSpPr>
            <a:spLocks noGrp="1" noChangeArrowheads="1"/>
          </p:cNvSpPr>
          <p:nvPr>
            <p:ph type="body" idx="1"/>
          </p:nvPr>
        </p:nvSpPr>
        <p:spPr/>
        <p:txBody>
          <a:bodyPr/>
          <a:lstStyle/>
          <a:p>
            <a:pPr eaLnBrk="1" hangingPunct="1"/>
            <a:r>
              <a:rPr lang="en-US" altLang="zh-CN" b="1" dirty="0"/>
              <a:t>Multiple Banks</a:t>
            </a:r>
          </a:p>
          <a:p>
            <a:pPr eaLnBrk="1" hangingPunct="1">
              <a:buFontTx/>
              <a:buNone/>
            </a:pPr>
            <a:r>
              <a:rPr lang="en-US" altLang="zh-CN" b="1" dirty="0"/>
              <a:t>	</a:t>
            </a:r>
            <a:r>
              <a:rPr lang="en-US" altLang="zh-CN" dirty="0"/>
              <a:t>break a single SDRAM into 2 to 8 blocks;</a:t>
            </a:r>
          </a:p>
          <a:p>
            <a:pPr eaLnBrk="1" hangingPunct="1">
              <a:buFontTx/>
              <a:buNone/>
            </a:pPr>
            <a:r>
              <a:rPr lang="en-US" altLang="zh-CN" dirty="0"/>
              <a:t>	they can operate independently;</a:t>
            </a:r>
            <a:endParaRPr lang="en-US" altLang="zh-CN" b="1" dirty="0"/>
          </a:p>
          <a:p>
            <a:pPr eaLnBrk="1" hangingPunct="1"/>
            <a:r>
              <a:rPr lang="en-US" altLang="zh-CN" dirty="0"/>
              <a:t>Provide some of the advantages of interleaving</a:t>
            </a:r>
          </a:p>
          <a:p>
            <a:pPr eaLnBrk="1" hangingPunct="1"/>
            <a:r>
              <a:rPr lang="en-US" altLang="zh-CN" dirty="0"/>
              <a:t>Help with power management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0" y="25908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4400" b="1">
                <a:solidFill>
                  <a:schemeClr val="tx2"/>
                </a:solidFill>
                <a:latin typeface="Verdana" panose="020B0604030504040204" pitchFamily="34" charset="0"/>
              </a:rPr>
              <a:t>They should work better? </a:t>
            </a:r>
            <a:endParaRPr lang="en-US" altLang="zh-CN" sz="4000" b="1">
              <a:solidFill>
                <a:schemeClr val="tx2"/>
              </a:solidFill>
              <a:latin typeface="Verdana" panose="020B0604030504040204" pitchFamily="34"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altLang="zh-CN"/>
              <a:t>DRAM Improvement</a:t>
            </a:r>
          </a:p>
        </p:txBody>
      </p:sp>
      <p:sp>
        <p:nvSpPr>
          <p:cNvPr id="64515" name="Rectangle 3"/>
          <p:cNvSpPr>
            <a:spLocks noGrp="1" noChangeArrowheads="1"/>
          </p:cNvSpPr>
          <p:nvPr>
            <p:ph type="body" idx="1"/>
          </p:nvPr>
        </p:nvSpPr>
        <p:spPr/>
        <p:txBody>
          <a:bodyPr/>
          <a:lstStyle/>
          <a:p>
            <a:pPr eaLnBrk="1" hangingPunct="1"/>
            <a:r>
              <a:rPr lang="en-US" altLang="zh-CN" b="1" dirty="0"/>
              <a:t>Reducing power consumption in SDRAMs</a:t>
            </a:r>
          </a:p>
          <a:p>
            <a:pPr eaLnBrk="1" hangingPunct="1">
              <a:buFontTx/>
              <a:buNone/>
            </a:pPr>
            <a:r>
              <a:rPr lang="en-US" altLang="zh-CN" b="1" dirty="0"/>
              <a:t>	</a:t>
            </a:r>
            <a:r>
              <a:rPr lang="en-US" altLang="zh-CN" dirty="0"/>
              <a:t>dynamic power:</a:t>
            </a:r>
            <a:r>
              <a:rPr lang="en-US" altLang="zh-CN" b="1" dirty="0"/>
              <a:t> </a:t>
            </a:r>
            <a:r>
              <a:rPr lang="en-US" altLang="zh-CN" dirty="0"/>
              <a:t>used in a read or write;</a:t>
            </a:r>
            <a:endParaRPr lang="en-US" altLang="zh-CN" b="1" dirty="0"/>
          </a:p>
          <a:p>
            <a:pPr eaLnBrk="1" hangingPunct="1">
              <a:buFontTx/>
              <a:buNone/>
            </a:pPr>
            <a:r>
              <a:rPr lang="en-US" altLang="zh-CN" b="1" dirty="0"/>
              <a:t>	</a:t>
            </a:r>
            <a:r>
              <a:rPr lang="en-US" altLang="zh-CN" dirty="0"/>
              <a:t>static/standby power;</a:t>
            </a:r>
          </a:p>
          <a:p>
            <a:pPr eaLnBrk="1" hangingPunct="1"/>
            <a:r>
              <a:rPr lang="en-US" altLang="zh-CN" dirty="0"/>
              <a:t>Depend on the operating voltage</a:t>
            </a:r>
          </a:p>
          <a:p>
            <a:pPr eaLnBrk="1" hangingPunct="1"/>
            <a:r>
              <a:rPr lang="en-US" altLang="zh-CN" dirty="0">
                <a:solidFill>
                  <a:srgbClr val="00B0F0"/>
                </a:solidFill>
              </a:rPr>
              <a:t>Power down mode</a:t>
            </a:r>
            <a:r>
              <a:rPr lang="en-US" altLang="zh-CN" dirty="0"/>
              <a:t>: entered by telling the DRAM to ignore the clock</a:t>
            </a:r>
          </a:p>
          <a:p>
            <a:pPr eaLnBrk="1" hangingPunct="1">
              <a:buFontTx/>
              <a:buNone/>
            </a:pPr>
            <a:r>
              <a:rPr lang="en-US" altLang="zh-CN" dirty="0"/>
              <a:t>	disables the SDRAM except for internal automatic refresh;</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en-US" altLang="zh-CN"/>
              <a:t>Flash Memory</a:t>
            </a:r>
          </a:p>
        </p:txBody>
      </p:sp>
      <p:sp>
        <p:nvSpPr>
          <p:cNvPr id="65539" name="Rectangle 3"/>
          <p:cNvSpPr>
            <a:spLocks noGrp="1" noChangeArrowheads="1"/>
          </p:cNvSpPr>
          <p:nvPr>
            <p:ph type="body" idx="1"/>
          </p:nvPr>
        </p:nvSpPr>
        <p:spPr/>
        <p:txBody>
          <a:bodyPr/>
          <a:lstStyle/>
          <a:p>
            <a:pPr eaLnBrk="1" hangingPunct="1"/>
            <a:r>
              <a:rPr lang="en-US" altLang="zh-CN" dirty="0"/>
              <a:t>A type of </a:t>
            </a:r>
            <a:r>
              <a:rPr lang="en-US" altLang="zh-CN" b="1" dirty="0"/>
              <a:t>EEPROM </a:t>
            </a:r>
            <a:r>
              <a:rPr lang="en-US" altLang="zh-CN" dirty="0"/>
              <a:t>(electronically erasable programmable read-only memory)</a:t>
            </a:r>
          </a:p>
          <a:p>
            <a:pPr eaLnBrk="1" hangingPunct="1"/>
            <a:r>
              <a:rPr lang="en-US" altLang="zh-CN" dirty="0"/>
              <a:t>Read-only but can be erased</a:t>
            </a:r>
          </a:p>
          <a:p>
            <a:pPr eaLnBrk="1" hangingPunct="1"/>
            <a:r>
              <a:rPr lang="en-US" altLang="zh-CN" dirty="0"/>
              <a:t>Hold contents w/o any power</a:t>
            </a:r>
          </a:p>
          <a:p>
            <a:pPr eaLnBrk="1" hangingPunct="1"/>
            <a:r>
              <a:rPr lang="en-US" altLang="zh-CN" dirty="0"/>
              <a:t>Used as main memory for PMD</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en-US" altLang="zh-CN"/>
              <a:t>Flash Memory</a:t>
            </a:r>
          </a:p>
        </p:txBody>
      </p:sp>
      <p:sp>
        <p:nvSpPr>
          <p:cNvPr id="66563" name="Rectangle 3"/>
          <p:cNvSpPr>
            <a:spLocks noGrp="1" noChangeArrowheads="1"/>
          </p:cNvSpPr>
          <p:nvPr>
            <p:ph type="body" idx="1"/>
          </p:nvPr>
        </p:nvSpPr>
        <p:spPr/>
        <p:txBody>
          <a:bodyPr/>
          <a:lstStyle/>
          <a:p>
            <a:pPr eaLnBrk="1" hangingPunct="1">
              <a:lnSpc>
                <a:spcPct val="90000"/>
              </a:lnSpc>
              <a:buFontTx/>
              <a:buNone/>
            </a:pPr>
            <a:r>
              <a:rPr lang="en-US" altLang="zh-CN" dirty="0">
                <a:solidFill>
                  <a:srgbClr val="00B0F0"/>
                </a:solidFill>
              </a:rPr>
              <a:t>Differences from DRAM</a:t>
            </a:r>
          </a:p>
          <a:p>
            <a:pPr eaLnBrk="1" hangingPunct="1">
              <a:lnSpc>
                <a:spcPct val="90000"/>
              </a:lnSpc>
            </a:pPr>
            <a:r>
              <a:rPr lang="en-US" altLang="zh-CN" dirty="0"/>
              <a:t>Must be erased (in blocks) before it is overwritten</a:t>
            </a:r>
          </a:p>
          <a:p>
            <a:pPr eaLnBrk="1" hangingPunct="1">
              <a:lnSpc>
                <a:spcPct val="90000"/>
              </a:lnSpc>
            </a:pPr>
            <a:r>
              <a:rPr lang="en-US" altLang="zh-CN" dirty="0"/>
              <a:t>Static and less power consumption</a:t>
            </a:r>
          </a:p>
          <a:p>
            <a:pPr eaLnBrk="1" hangingPunct="1">
              <a:lnSpc>
                <a:spcPct val="90000"/>
              </a:lnSpc>
            </a:pPr>
            <a:r>
              <a:rPr lang="en-US" altLang="zh-CN" dirty="0"/>
              <a:t>Has a limited number of write cycles for any block</a:t>
            </a:r>
          </a:p>
          <a:p>
            <a:pPr eaLnBrk="1" hangingPunct="1">
              <a:lnSpc>
                <a:spcPct val="90000"/>
              </a:lnSpc>
            </a:pPr>
            <a:r>
              <a:rPr lang="en-US" altLang="zh-CN" dirty="0"/>
              <a:t>Cheaper than SDRAM but more expensive than disk</a:t>
            </a:r>
          </a:p>
          <a:p>
            <a:pPr eaLnBrk="1" hangingPunct="1">
              <a:lnSpc>
                <a:spcPct val="90000"/>
              </a:lnSpc>
            </a:pPr>
            <a:r>
              <a:rPr lang="en-US" altLang="zh-CN" dirty="0"/>
              <a:t>Slower than SDRAM but faster than disk</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en-US" altLang="zh-CN"/>
              <a:t>Memory Dependability </a:t>
            </a:r>
          </a:p>
        </p:txBody>
      </p:sp>
      <p:sp>
        <p:nvSpPr>
          <p:cNvPr id="67587" name="Rectangle 3"/>
          <p:cNvSpPr>
            <a:spLocks noGrp="1" noChangeArrowheads="1"/>
          </p:cNvSpPr>
          <p:nvPr>
            <p:ph type="body" idx="1"/>
          </p:nvPr>
        </p:nvSpPr>
        <p:spPr/>
        <p:txBody>
          <a:bodyPr/>
          <a:lstStyle/>
          <a:p>
            <a:pPr eaLnBrk="1" hangingPunct="1"/>
            <a:r>
              <a:rPr lang="en-US" altLang="zh-CN" b="1" dirty="0"/>
              <a:t>Soft errors</a:t>
            </a:r>
          </a:p>
          <a:p>
            <a:pPr eaLnBrk="1" hangingPunct="1">
              <a:buFontTx/>
              <a:buNone/>
            </a:pPr>
            <a:r>
              <a:rPr lang="en-US" altLang="zh-CN" b="1" dirty="0"/>
              <a:t>	</a:t>
            </a:r>
            <a:r>
              <a:rPr lang="en-US" altLang="zh-CN" dirty="0"/>
              <a:t>changes to a cell’s contents, not a change in the circuitry</a:t>
            </a:r>
            <a:endParaRPr lang="en-US" altLang="zh-CN" b="1" dirty="0"/>
          </a:p>
          <a:p>
            <a:pPr eaLnBrk="1" hangingPunct="1"/>
            <a:r>
              <a:rPr lang="en-US" altLang="zh-CN" b="1" dirty="0"/>
              <a:t>Hard errors</a:t>
            </a:r>
          </a:p>
          <a:p>
            <a:pPr eaLnBrk="1" hangingPunct="1">
              <a:buFontTx/>
              <a:buNone/>
            </a:pPr>
            <a:r>
              <a:rPr lang="en-US" altLang="zh-CN" b="1" dirty="0"/>
              <a:t>	</a:t>
            </a:r>
            <a:r>
              <a:rPr lang="en-US" altLang="zh-CN" dirty="0"/>
              <a:t>permanent changes in the operation of one or more memory cells</a:t>
            </a:r>
            <a:endParaRPr lang="en-US" altLang="zh-CN" b="1" dirty="0"/>
          </a:p>
          <a:p>
            <a:pPr eaLnBrk="1" hangingPunct="1">
              <a:buFontTx/>
              <a:buNone/>
            </a:pPr>
            <a:endParaRPr lang="en-US" altLang="zh-CN" b="1"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r>
              <a:rPr lang="en-US" altLang="zh-CN"/>
              <a:t>Memory Dependability</a:t>
            </a:r>
          </a:p>
        </p:txBody>
      </p:sp>
      <p:sp>
        <p:nvSpPr>
          <p:cNvPr id="68611" name="Rectangle 3"/>
          <p:cNvSpPr>
            <a:spLocks noGrp="1" noChangeArrowheads="1"/>
          </p:cNvSpPr>
          <p:nvPr>
            <p:ph type="body" idx="1"/>
          </p:nvPr>
        </p:nvSpPr>
        <p:spPr/>
        <p:txBody>
          <a:bodyPr/>
          <a:lstStyle/>
          <a:p>
            <a:pPr eaLnBrk="1" hangingPunct="1">
              <a:lnSpc>
                <a:spcPct val="90000"/>
              </a:lnSpc>
              <a:buFontTx/>
              <a:buNone/>
            </a:pPr>
            <a:r>
              <a:rPr lang="en-US" altLang="zh-CN" dirty="0"/>
              <a:t>Error detection and fix</a:t>
            </a:r>
          </a:p>
          <a:p>
            <a:pPr eaLnBrk="1" hangingPunct="1">
              <a:lnSpc>
                <a:spcPct val="90000"/>
              </a:lnSpc>
            </a:pPr>
            <a:r>
              <a:rPr lang="en-US" altLang="zh-CN" b="1" dirty="0"/>
              <a:t>Parity only</a:t>
            </a:r>
            <a:endParaRPr lang="en-US" altLang="zh-CN" dirty="0"/>
          </a:p>
          <a:p>
            <a:pPr eaLnBrk="1" hangingPunct="1">
              <a:lnSpc>
                <a:spcPct val="90000"/>
              </a:lnSpc>
              <a:buFontTx/>
              <a:buNone/>
            </a:pPr>
            <a:r>
              <a:rPr lang="en-US" altLang="zh-CN" dirty="0"/>
              <a:t>	only one bit of overhead to detect a single error in a sequence of bits;</a:t>
            </a:r>
          </a:p>
          <a:p>
            <a:pPr eaLnBrk="1" hangingPunct="1">
              <a:lnSpc>
                <a:spcPct val="90000"/>
              </a:lnSpc>
              <a:buFontTx/>
              <a:buNone/>
            </a:pPr>
            <a:r>
              <a:rPr lang="en-US" altLang="zh-CN" dirty="0"/>
              <a:t>	e.g., one parity bit per 8 data bits</a:t>
            </a:r>
            <a:endParaRPr lang="en-US" altLang="zh-CN" b="1" dirty="0"/>
          </a:p>
          <a:p>
            <a:pPr eaLnBrk="1" hangingPunct="1">
              <a:lnSpc>
                <a:spcPct val="90000"/>
              </a:lnSpc>
            </a:pPr>
            <a:r>
              <a:rPr lang="en-US" altLang="zh-CN" b="1" dirty="0"/>
              <a:t>ECC only</a:t>
            </a:r>
          </a:p>
          <a:p>
            <a:pPr eaLnBrk="1" hangingPunct="1">
              <a:lnSpc>
                <a:spcPct val="90000"/>
              </a:lnSpc>
              <a:buFontTx/>
              <a:buNone/>
            </a:pPr>
            <a:r>
              <a:rPr lang="en-US" altLang="zh-CN" b="1" dirty="0"/>
              <a:t>	</a:t>
            </a:r>
            <a:r>
              <a:rPr lang="en-US" altLang="zh-CN" dirty="0"/>
              <a:t>detect two errors and correct a single error with 8-bit overhead per 64 data bits</a:t>
            </a:r>
            <a:endParaRPr lang="en-US" altLang="zh-CN" b="1"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r>
              <a:rPr lang="en-US" altLang="zh-CN"/>
              <a:t>Memory Dependability</a:t>
            </a:r>
          </a:p>
        </p:txBody>
      </p:sp>
      <p:sp>
        <p:nvSpPr>
          <p:cNvPr id="68611" name="Rectangle 3"/>
          <p:cNvSpPr>
            <a:spLocks noGrp="1" noChangeArrowheads="1"/>
          </p:cNvSpPr>
          <p:nvPr>
            <p:ph type="body" idx="1"/>
          </p:nvPr>
        </p:nvSpPr>
        <p:spPr/>
        <p:txBody>
          <a:bodyPr/>
          <a:lstStyle/>
          <a:p>
            <a:pPr eaLnBrk="1" hangingPunct="1">
              <a:lnSpc>
                <a:spcPct val="90000"/>
              </a:lnSpc>
              <a:buFontTx/>
              <a:buNone/>
            </a:pPr>
            <a:r>
              <a:rPr lang="en-US" altLang="zh-CN" dirty="0"/>
              <a:t>Error detection and fix</a:t>
            </a:r>
          </a:p>
          <a:p>
            <a:pPr eaLnBrk="1" hangingPunct="1">
              <a:lnSpc>
                <a:spcPct val="90000"/>
              </a:lnSpc>
            </a:pPr>
            <a:r>
              <a:rPr lang="en-US" altLang="zh-CN" b="1" dirty="0"/>
              <a:t>Parity only</a:t>
            </a:r>
            <a:endParaRPr lang="en-US" altLang="zh-CN" dirty="0"/>
          </a:p>
          <a:p>
            <a:pPr eaLnBrk="1" hangingPunct="1">
              <a:lnSpc>
                <a:spcPct val="90000"/>
              </a:lnSpc>
              <a:buFontTx/>
              <a:buNone/>
            </a:pPr>
            <a:r>
              <a:rPr lang="en-US" altLang="zh-CN" dirty="0"/>
              <a:t>	only one bit of overhead to detect a single error in a sequence of bits;</a:t>
            </a:r>
          </a:p>
          <a:p>
            <a:pPr eaLnBrk="1" hangingPunct="1">
              <a:lnSpc>
                <a:spcPct val="90000"/>
              </a:lnSpc>
              <a:buFontTx/>
              <a:buNone/>
            </a:pPr>
            <a:r>
              <a:rPr lang="en-US" altLang="zh-CN" dirty="0"/>
              <a:t>	e.g., one parity bit per 8 data bits</a:t>
            </a:r>
            <a:endParaRPr lang="en-US" altLang="zh-CN" b="1" dirty="0"/>
          </a:p>
          <a:p>
            <a:pPr eaLnBrk="1" hangingPunct="1">
              <a:lnSpc>
                <a:spcPct val="90000"/>
              </a:lnSpc>
            </a:pPr>
            <a:r>
              <a:rPr lang="en-US" altLang="zh-CN" b="1" dirty="0"/>
              <a:t>ECC only</a:t>
            </a:r>
          </a:p>
          <a:p>
            <a:pPr eaLnBrk="1" hangingPunct="1">
              <a:lnSpc>
                <a:spcPct val="90000"/>
              </a:lnSpc>
              <a:buFontTx/>
              <a:buNone/>
            </a:pPr>
            <a:r>
              <a:rPr lang="en-US" altLang="zh-CN" b="1" dirty="0"/>
              <a:t>	</a:t>
            </a:r>
            <a:r>
              <a:rPr lang="en-US" altLang="zh-CN" dirty="0"/>
              <a:t>detect two errors and correct a single error with 8-bit overhead per 64 data bits</a:t>
            </a:r>
          </a:p>
          <a:p>
            <a:pPr eaLnBrk="1" hangingPunct="1">
              <a:lnSpc>
                <a:spcPct val="90000"/>
              </a:lnSpc>
              <a:buFontTx/>
              <a:buNone/>
            </a:pPr>
            <a:r>
              <a:rPr lang="en-US" altLang="zh-CN" b="1" dirty="0"/>
              <a:t>	</a:t>
            </a:r>
            <a:r>
              <a:rPr lang="en-US" altLang="zh-CN" dirty="0">
                <a:solidFill>
                  <a:srgbClr val="00B0F0"/>
                </a:solidFill>
              </a:rPr>
              <a:t>data loss if failure of single mem chip</a:t>
            </a:r>
            <a:endParaRPr lang="en-US" altLang="zh-CN" b="1" dirty="0">
              <a:solidFill>
                <a:srgbClr val="00B0F0"/>
              </a:solidFill>
            </a:endParaRPr>
          </a:p>
        </p:txBody>
      </p:sp>
    </p:spTree>
    <p:extLst>
      <p:ext uri="{BB962C8B-B14F-4D97-AF65-F5344CB8AC3E}">
        <p14:creationId xmlns:p14="http://schemas.microsoft.com/office/powerpoint/2010/main" val="30444884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r>
              <a:rPr lang="en-US" altLang="zh-CN"/>
              <a:t>Memory Dependability</a:t>
            </a:r>
          </a:p>
        </p:txBody>
      </p:sp>
      <p:sp>
        <p:nvSpPr>
          <p:cNvPr id="68611" name="Rectangle 3"/>
          <p:cNvSpPr>
            <a:spLocks noGrp="1" noChangeArrowheads="1"/>
          </p:cNvSpPr>
          <p:nvPr>
            <p:ph type="body" idx="1"/>
          </p:nvPr>
        </p:nvSpPr>
        <p:spPr>
          <a:xfrm>
            <a:off x="457200" y="1600200"/>
            <a:ext cx="8839200" cy="5257800"/>
          </a:xfrm>
        </p:spPr>
        <p:txBody>
          <a:bodyPr/>
          <a:lstStyle/>
          <a:p>
            <a:pPr eaLnBrk="1" hangingPunct="1">
              <a:lnSpc>
                <a:spcPct val="90000"/>
              </a:lnSpc>
              <a:buFontTx/>
              <a:buNone/>
            </a:pPr>
            <a:r>
              <a:rPr lang="en-US" altLang="zh-CN" dirty="0"/>
              <a:t>Error detection and fix</a:t>
            </a:r>
          </a:p>
          <a:p>
            <a:pPr eaLnBrk="1" hangingPunct="1">
              <a:lnSpc>
                <a:spcPct val="90000"/>
              </a:lnSpc>
            </a:pPr>
            <a:r>
              <a:rPr lang="en-US" altLang="zh-CN" b="1" dirty="0" err="1"/>
              <a:t>Chipkill</a:t>
            </a:r>
            <a:endParaRPr lang="en-US" altLang="zh-CN" b="1" dirty="0"/>
          </a:p>
          <a:p>
            <a:pPr eaLnBrk="1" hangingPunct="1">
              <a:lnSpc>
                <a:spcPct val="90000"/>
              </a:lnSpc>
              <a:buFontTx/>
              <a:buNone/>
            </a:pPr>
            <a:r>
              <a:rPr lang="en-US" altLang="zh-CN" b="1" dirty="0"/>
              <a:t>	</a:t>
            </a:r>
            <a:r>
              <a:rPr lang="en-US" altLang="zh-CN" dirty="0"/>
              <a:t>similar to RAID, distribute data and ECC across multiple memory chips;</a:t>
            </a:r>
          </a:p>
          <a:p>
            <a:pPr eaLnBrk="1" hangingPunct="1">
              <a:lnSpc>
                <a:spcPct val="90000"/>
              </a:lnSpc>
              <a:buFontTx/>
              <a:buNone/>
            </a:pPr>
            <a:r>
              <a:rPr lang="en-US" altLang="zh-CN" b="1" dirty="0"/>
              <a:t>	</a:t>
            </a:r>
            <a:r>
              <a:rPr lang="en-US" altLang="zh-CN" dirty="0"/>
              <a:t>handle multiple errors and complete failure of a single memory chip;</a:t>
            </a:r>
            <a:endParaRPr lang="en-US" altLang="zh-CN" b="1" dirty="0"/>
          </a:p>
        </p:txBody>
      </p:sp>
    </p:spTree>
    <p:extLst>
      <p:ext uri="{BB962C8B-B14F-4D97-AF65-F5344CB8AC3E}">
        <p14:creationId xmlns:p14="http://schemas.microsoft.com/office/powerpoint/2010/main" val="421404129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altLang="zh-CN"/>
              <a:t>Memory Dependability</a:t>
            </a:r>
          </a:p>
        </p:txBody>
      </p:sp>
      <p:sp>
        <p:nvSpPr>
          <p:cNvPr id="69635" name="Rectangle 3"/>
          <p:cNvSpPr>
            <a:spLocks noGrp="1" noChangeArrowheads="1"/>
          </p:cNvSpPr>
          <p:nvPr>
            <p:ph type="body" idx="1"/>
          </p:nvPr>
        </p:nvSpPr>
        <p:spPr/>
        <p:txBody>
          <a:bodyPr/>
          <a:lstStyle/>
          <a:p>
            <a:pPr eaLnBrk="1" hangingPunct="1">
              <a:lnSpc>
                <a:spcPct val="90000"/>
              </a:lnSpc>
              <a:buFontTx/>
              <a:buNone/>
            </a:pPr>
            <a:r>
              <a:rPr lang="en-US" altLang="zh-CN"/>
              <a:t>Rates of unrecoverable errors in 3 yrs</a:t>
            </a:r>
          </a:p>
          <a:p>
            <a:pPr eaLnBrk="1" hangingPunct="1">
              <a:lnSpc>
                <a:spcPct val="90000"/>
              </a:lnSpc>
            </a:pPr>
            <a:r>
              <a:rPr lang="en-US" altLang="zh-CN" b="1"/>
              <a:t>Parity only</a:t>
            </a:r>
            <a:endParaRPr lang="en-US" altLang="zh-CN"/>
          </a:p>
          <a:p>
            <a:pPr eaLnBrk="1" hangingPunct="1">
              <a:lnSpc>
                <a:spcPct val="90000"/>
              </a:lnSpc>
              <a:buFontTx/>
              <a:buNone/>
            </a:pPr>
            <a:r>
              <a:rPr lang="en-US" altLang="zh-CN"/>
              <a:t>	about 90,000, or one unrecoverable (undetected) failure every 17 mins</a:t>
            </a:r>
            <a:endParaRPr lang="en-US" altLang="zh-CN" b="1"/>
          </a:p>
          <a:p>
            <a:pPr eaLnBrk="1" hangingPunct="1">
              <a:lnSpc>
                <a:spcPct val="90000"/>
              </a:lnSpc>
            </a:pPr>
            <a:r>
              <a:rPr lang="en-US" altLang="zh-CN" b="1"/>
              <a:t>ECC only</a:t>
            </a:r>
          </a:p>
          <a:p>
            <a:pPr eaLnBrk="1" hangingPunct="1">
              <a:lnSpc>
                <a:spcPct val="90000"/>
              </a:lnSpc>
              <a:buFontTx/>
              <a:buNone/>
            </a:pPr>
            <a:r>
              <a:rPr lang="en-US" altLang="zh-CN" b="1"/>
              <a:t>	</a:t>
            </a:r>
            <a:r>
              <a:rPr lang="en-US" altLang="zh-CN"/>
              <a:t>about 3,500 or about one undetected or unrecoverable failure every 7.5 hrs</a:t>
            </a:r>
            <a:endParaRPr lang="en-US" altLang="zh-CN" b="1"/>
          </a:p>
          <a:p>
            <a:pPr eaLnBrk="1" hangingPunct="1">
              <a:lnSpc>
                <a:spcPct val="90000"/>
              </a:lnSpc>
            </a:pPr>
            <a:r>
              <a:rPr lang="en-US" altLang="zh-CN" b="1"/>
              <a:t>Chipkill</a:t>
            </a:r>
          </a:p>
          <a:p>
            <a:pPr eaLnBrk="1" hangingPunct="1">
              <a:lnSpc>
                <a:spcPct val="90000"/>
              </a:lnSpc>
              <a:buFontTx/>
              <a:buNone/>
            </a:pPr>
            <a:r>
              <a:rPr lang="en-US" altLang="zh-CN" b="1"/>
              <a:t>	</a:t>
            </a:r>
            <a:r>
              <a:rPr lang="en-US" altLang="zh-CN"/>
              <a:t>6, or about one undetected or unrecoverable failure every 2 months</a:t>
            </a:r>
            <a:endParaRPr lang="en-US" altLang="zh-CN" b="1"/>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ChangeArrowheads="1"/>
          </p:cNvSpPr>
          <p:nvPr/>
        </p:nvSpPr>
        <p:spPr bwMode="auto">
          <a:xfrm>
            <a:off x="0" y="2895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4400" b="1" dirty="0">
                <a:solidFill>
                  <a:schemeClr val="tx2"/>
                </a:solidFill>
                <a:latin typeface="Verdana" panose="020B0604030504040204" pitchFamily="34" charset="0"/>
              </a:rPr>
              <a:t>performance so far</a:t>
            </a:r>
          </a:p>
        </p:txBody>
      </p:sp>
    </p:spTree>
    <p:extLst>
      <p:ext uri="{BB962C8B-B14F-4D97-AF65-F5344CB8AC3E}">
        <p14:creationId xmlns:p14="http://schemas.microsoft.com/office/powerpoint/2010/main" val="312263716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ChangeArrowheads="1"/>
          </p:cNvSpPr>
          <p:nvPr/>
        </p:nvSpPr>
        <p:spPr bwMode="auto">
          <a:xfrm>
            <a:off x="0" y="2895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4400" b="1" dirty="0">
                <a:solidFill>
                  <a:schemeClr val="tx2"/>
                </a:solidFill>
                <a:latin typeface="Verdana" panose="020B0604030504040204" pitchFamily="34" charset="0"/>
              </a:rPr>
              <a:t>on to protection</a:t>
            </a:r>
          </a:p>
        </p:txBody>
      </p:sp>
    </p:spTree>
    <p:extLst>
      <p:ext uri="{BB962C8B-B14F-4D97-AF65-F5344CB8AC3E}">
        <p14:creationId xmlns:p14="http://schemas.microsoft.com/office/powerpoint/2010/main" val="460719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0" y="25908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4400" b="1">
                <a:solidFill>
                  <a:schemeClr val="tx2"/>
                </a:solidFill>
                <a:latin typeface="Verdana" panose="020B0604030504040204" pitchFamily="34" charset="0"/>
              </a:rPr>
              <a:t>They should work better</a:t>
            </a:r>
            <a:r>
              <a:rPr lang="en-US" altLang="zh-CN" sz="4400" b="1">
                <a:solidFill>
                  <a:schemeClr val="bg1"/>
                </a:solidFill>
                <a:latin typeface="Verdana" panose="020B0604030504040204" pitchFamily="34" charset="0"/>
              </a:rPr>
              <a:t>?</a:t>
            </a:r>
            <a:r>
              <a:rPr lang="en-US" altLang="zh-CN" sz="4400" b="1">
                <a:solidFill>
                  <a:schemeClr val="tx2"/>
                </a:solidFill>
                <a:latin typeface="Verdana" panose="020B0604030504040204" pitchFamily="34" charset="0"/>
              </a:rPr>
              <a:t> </a:t>
            </a:r>
            <a:endParaRPr lang="en-US" altLang="zh-CN" sz="4000" b="1">
              <a:solidFill>
                <a:schemeClr val="tx2"/>
              </a:solidFill>
              <a:latin typeface="Verdana" panose="020B0604030504040204" pitchFamily="34" charset="0"/>
            </a:endParaRPr>
          </a:p>
        </p:txBody>
      </p:sp>
      <p:sp>
        <p:nvSpPr>
          <p:cNvPr id="9219" name="Rectangle 2"/>
          <p:cNvSpPr>
            <a:spLocks noChangeArrowheads="1"/>
          </p:cNvSpPr>
          <p:nvPr/>
        </p:nvSpPr>
        <p:spPr bwMode="auto">
          <a:xfrm>
            <a:off x="0" y="33528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400" b="1">
                <a:solidFill>
                  <a:schemeClr val="tx2"/>
                </a:solidFill>
                <a:latin typeface="Verdana" panose="020B0604030504040204" pitchFamily="34" charset="0"/>
              </a:rPr>
              <a:t>    toward </a:t>
            </a:r>
            <a:r>
              <a:rPr lang="en-US" altLang="zh-CN" sz="4400" b="1">
                <a:solidFill>
                  <a:srgbClr val="FFC000"/>
                </a:solidFill>
                <a:latin typeface="Verdana" panose="020B0604030504040204" pitchFamily="34" charset="0"/>
              </a:rPr>
              <a:t>optimization!</a:t>
            </a:r>
            <a:endParaRPr lang="en-US" altLang="zh-CN" sz="4000" b="1">
              <a:solidFill>
                <a:srgbClr val="FFC000"/>
              </a:solidFill>
              <a:latin typeface="Verdana" panose="020B0604030504040204" pitchFamily="34"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ChangeArrowheads="1"/>
          </p:cNvSpPr>
          <p:nvPr/>
        </p:nvSpPr>
        <p:spPr bwMode="auto">
          <a:xfrm>
            <a:off x="0" y="2895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4400" b="1" dirty="0">
                <a:solidFill>
                  <a:schemeClr val="tx2"/>
                </a:solidFill>
                <a:latin typeface="Verdana" panose="020B0604030504040204" pitchFamily="34" charset="0"/>
              </a:rPr>
              <a:t>on to protection</a:t>
            </a:r>
          </a:p>
        </p:txBody>
      </p:sp>
      <p:sp>
        <p:nvSpPr>
          <p:cNvPr id="3" name="Rectangle 4">
            <a:extLst>
              <a:ext uri="{FF2B5EF4-FFF2-40B4-BE49-F238E27FC236}">
                <a16:creationId xmlns:a16="http://schemas.microsoft.com/office/drawing/2014/main" id="{FDB88E72-6833-5042-9E20-46F18A0B27AC}"/>
              </a:ext>
            </a:extLst>
          </p:cNvPr>
          <p:cNvSpPr>
            <a:spLocks noChangeArrowheads="1"/>
          </p:cNvSpPr>
          <p:nvPr/>
        </p:nvSpPr>
        <p:spPr bwMode="auto">
          <a:xfrm>
            <a:off x="0" y="35814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4400" b="1" dirty="0">
                <a:solidFill>
                  <a:srgbClr val="00B0F0"/>
                </a:solidFill>
                <a:latin typeface="Verdana" panose="020B0604030504040204" pitchFamily="34" charset="0"/>
              </a:rPr>
              <a:t>via virtual memory</a:t>
            </a:r>
          </a:p>
        </p:txBody>
      </p:sp>
    </p:spTree>
    <p:extLst>
      <p:ext uri="{BB962C8B-B14F-4D97-AF65-F5344CB8AC3E}">
        <p14:creationId xmlns:p14="http://schemas.microsoft.com/office/powerpoint/2010/main" val="159219041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en-US" altLang="zh-CN"/>
              <a:t>Virtual Memory</a:t>
            </a:r>
          </a:p>
        </p:txBody>
      </p:sp>
      <p:sp>
        <p:nvSpPr>
          <p:cNvPr id="70659" name="Rectangle 3"/>
          <p:cNvSpPr>
            <a:spLocks noGrp="1" noChangeArrowheads="1"/>
          </p:cNvSpPr>
          <p:nvPr>
            <p:ph type="body" idx="1"/>
          </p:nvPr>
        </p:nvSpPr>
        <p:spPr/>
        <p:txBody>
          <a:bodyPr/>
          <a:lstStyle/>
          <a:p>
            <a:r>
              <a:rPr lang="en-US" altLang="zh-CN"/>
              <a:t>The architecture must limit what a process can access when running a user process yet allow an OS process to access more</a:t>
            </a:r>
          </a:p>
          <a:p>
            <a:r>
              <a:rPr lang="en-US" altLang="zh-CN" b="1"/>
              <a:t>Four tasks </a:t>
            </a:r>
            <a:r>
              <a:rPr lang="en-US" altLang="zh-CN"/>
              <a:t>for the architecture</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altLang="zh-CN"/>
              <a:t>Virtual Memory</a:t>
            </a:r>
          </a:p>
        </p:txBody>
      </p:sp>
      <p:sp>
        <p:nvSpPr>
          <p:cNvPr id="71683" name="Rectangle 3"/>
          <p:cNvSpPr>
            <a:spLocks noGrp="1" noChangeArrowheads="1"/>
          </p:cNvSpPr>
          <p:nvPr>
            <p:ph type="body" idx="1"/>
          </p:nvPr>
        </p:nvSpPr>
        <p:spPr>
          <a:xfrm>
            <a:off x="457200" y="1600200"/>
            <a:ext cx="8915400" cy="5257800"/>
          </a:xfrm>
        </p:spPr>
        <p:txBody>
          <a:bodyPr/>
          <a:lstStyle/>
          <a:p>
            <a:pPr>
              <a:lnSpc>
                <a:spcPct val="90000"/>
              </a:lnSpc>
            </a:pPr>
            <a:r>
              <a:rPr lang="en-US" altLang="zh-CN" b="1" dirty="0"/>
              <a:t>Task 1</a:t>
            </a:r>
            <a:r>
              <a:rPr lang="en-US" altLang="zh-CN" dirty="0"/>
              <a:t> </a:t>
            </a:r>
          </a:p>
          <a:p>
            <a:pPr>
              <a:lnSpc>
                <a:spcPct val="90000"/>
              </a:lnSpc>
              <a:buFontTx/>
              <a:buNone/>
            </a:pPr>
            <a:r>
              <a:rPr lang="en-US" altLang="zh-CN" dirty="0"/>
              <a:t>	The architecture provides at least two modes, indicating whether the running process is a user process or an OS process (i.e., kernel/supervisor process)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en-US" altLang="zh-CN"/>
              <a:t>Virtual Memory</a:t>
            </a:r>
          </a:p>
        </p:txBody>
      </p:sp>
      <p:sp>
        <p:nvSpPr>
          <p:cNvPr id="72707" name="Rectangle 3"/>
          <p:cNvSpPr>
            <a:spLocks noGrp="1" noChangeArrowheads="1"/>
          </p:cNvSpPr>
          <p:nvPr>
            <p:ph type="body" idx="1"/>
          </p:nvPr>
        </p:nvSpPr>
        <p:spPr/>
        <p:txBody>
          <a:bodyPr/>
          <a:lstStyle/>
          <a:p>
            <a:pPr>
              <a:lnSpc>
                <a:spcPct val="90000"/>
              </a:lnSpc>
            </a:pPr>
            <a:r>
              <a:rPr lang="en-US" altLang="zh-CN" b="1"/>
              <a:t>Task 2</a:t>
            </a:r>
          </a:p>
          <a:p>
            <a:pPr>
              <a:lnSpc>
                <a:spcPct val="90000"/>
              </a:lnSpc>
              <a:buFontTx/>
              <a:buNone/>
            </a:pPr>
            <a:r>
              <a:rPr lang="en-US" altLang="zh-CN" b="1"/>
              <a:t>	</a:t>
            </a:r>
            <a:r>
              <a:rPr lang="en-US" altLang="zh-CN"/>
              <a:t>The architecture provides a portion of the processor state that a user process can use but not write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r>
              <a:rPr lang="en-US" altLang="zh-CN"/>
              <a:t>Virtual Memory</a:t>
            </a:r>
          </a:p>
        </p:txBody>
      </p:sp>
      <p:sp>
        <p:nvSpPr>
          <p:cNvPr id="73731" name="Rectangle 3"/>
          <p:cNvSpPr>
            <a:spLocks noGrp="1" noChangeArrowheads="1"/>
          </p:cNvSpPr>
          <p:nvPr>
            <p:ph type="body" idx="1"/>
          </p:nvPr>
        </p:nvSpPr>
        <p:spPr/>
        <p:txBody>
          <a:bodyPr/>
          <a:lstStyle/>
          <a:p>
            <a:pPr>
              <a:lnSpc>
                <a:spcPct val="90000"/>
              </a:lnSpc>
            </a:pPr>
            <a:r>
              <a:rPr lang="en-US" altLang="zh-CN" b="1" dirty="0"/>
              <a:t>Task 3</a:t>
            </a:r>
            <a:r>
              <a:rPr lang="en-US" altLang="zh-CN" dirty="0"/>
              <a:t> </a:t>
            </a:r>
          </a:p>
          <a:p>
            <a:pPr>
              <a:lnSpc>
                <a:spcPct val="90000"/>
              </a:lnSpc>
              <a:buFontTx/>
              <a:buNone/>
            </a:pPr>
            <a:r>
              <a:rPr lang="en-US" altLang="zh-CN" dirty="0"/>
              <a:t>	The architecture provides mechanisms whereby the processor can go from user mode to supervisor mode (i.e., </a:t>
            </a:r>
            <a:r>
              <a:rPr lang="en-US" altLang="zh-CN" dirty="0">
                <a:solidFill>
                  <a:srgbClr val="00B0F0"/>
                </a:solidFill>
              </a:rPr>
              <a:t>system call</a:t>
            </a:r>
            <a:r>
              <a:rPr lang="en-US" altLang="zh-CN" dirty="0"/>
              <a:t>) and vice versa</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r>
              <a:rPr lang="en-US" altLang="zh-CN"/>
              <a:t>Virtual Memory</a:t>
            </a:r>
          </a:p>
        </p:txBody>
      </p:sp>
      <p:sp>
        <p:nvSpPr>
          <p:cNvPr id="74755" name="Rectangle 3"/>
          <p:cNvSpPr>
            <a:spLocks noGrp="1" noChangeArrowheads="1"/>
          </p:cNvSpPr>
          <p:nvPr>
            <p:ph type="body" idx="1"/>
          </p:nvPr>
        </p:nvSpPr>
        <p:spPr/>
        <p:txBody>
          <a:bodyPr/>
          <a:lstStyle/>
          <a:p>
            <a:pPr>
              <a:lnSpc>
                <a:spcPct val="90000"/>
              </a:lnSpc>
            </a:pPr>
            <a:r>
              <a:rPr lang="en-US" altLang="zh-CN" b="1" dirty="0"/>
              <a:t>Task 4</a:t>
            </a:r>
            <a:r>
              <a:rPr lang="en-US" altLang="zh-CN" dirty="0"/>
              <a:t> </a:t>
            </a:r>
          </a:p>
          <a:p>
            <a:pPr>
              <a:lnSpc>
                <a:spcPct val="90000"/>
              </a:lnSpc>
              <a:buFontTx/>
              <a:buNone/>
            </a:pPr>
            <a:r>
              <a:rPr lang="en-US" altLang="zh-CN" dirty="0"/>
              <a:t>	The architecture provides mechanisms to limit memory accesses to protect the memory state of a process without having to swap the process to disk on a context switch</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en-US" altLang="zh-CN"/>
              <a:t>Virtual Machines</a:t>
            </a:r>
          </a:p>
        </p:txBody>
      </p:sp>
      <p:sp>
        <p:nvSpPr>
          <p:cNvPr id="75779" name="Rectangle 3"/>
          <p:cNvSpPr>
            <a:spLocks noGrp="1" noChangeArrowheads="1"/>
          </p:cNvSpPr>
          <p:nvPr>
            <p:ph type="body" idx="1"/>
          </p:nvPr>
        </p:nvSpPr>
        <p:spPr/>
        <p:txBody>
          <a:bodyPr/>
          <a:lstStyle/>
          <a:p>
            <a:r>
              <a:rPr lang="en-US" altLang="zh-CN" b="1" dirty="0"/>
              <a:t>Virtual Machine</a:t>
            </a:r>
          </a:p>
          <a:p>
            <a:pPr>
              <a:buFontTx/>
              <a:buNone/>
            </a:pPr>
            <a:r>
              <a:rPr lang="en-US" altLang="zh-CN" b="1" dirty="0"/>
              <a:t>	</a:t>
            </a:r>
            <a:r>
              <a:rPr lang="en-US" altLang="zh-CN" dirty="0"/>
              <a:t>a protection mode with a much smaller code base than the full OS</a:t>
            </a:r>
            <a:endParaRPr lang="en-US" altLang="zh-CN" b="1" dirty="0"/>
          </a:p>
          <a:p>
            <a:r>
              <a:rPr lang="en-US" altLang="zh-CN" b="1" dirty="0"/>
              <a:t>VMM: virtual machine monitor</a:t>
            </a:r>
          </a:p>
          <a:p>
            <a:pPr>
              <a:buFontTx/>
              <a:buNone/>
            </a:pPr>
            <a:r>
              <a:rPr lang="en-US" altLang="zh-CN" b="1" dirty="0"/>
              <a:t>	hypervisor	</a:t>
            </a:r>
          </a:p>
          <a:p>
            <a:pPr>
              <a:buFontTx/>
              <a:buNone/>
            </a:pPr>
            <a:r>
              <a:rPr lang="en-US" altLang="zh-CN" b="1" dirty="0"/>
              <a:t>	</a:t>
            </a:r>
            <a:r>
              <a:rPr lang="en-US" altLang="zh-CN" dirty="0"/>
              <a:t>software that supports VMs</a:t>
            </a:r>
            <a:endParaRPr lang="en-US" altLang="zh-CN" b="1" dirty="0"/>
          </a:p>
          <a:p>
            <a:r>
              <a:rPr lang="en-US" altLang="zh-CN" b="1" dirty="0"/>
              <a:t>Host</a:t>
            </a:r>
          </a:p>
          <a:p>
            <a:pPr>
              <a:buFontTx/>
              <a:buNone/>
            </a:pPr>
            <a:r>
              <a:rPr lang="en-US" altLang="zh-CN" b="1" dirty="0"/>
              <a:t>	</a:t>
            </a:r>
            <a:r>
              <a:rPr lang="en-US" altLang="zh-CN" dirty="0"/>
              <a:t>underlying hardware platform</a:t>
            </a:r>
            <a:endParaRPr lang="en-US" altLang="zh-CN" b="1"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en-US" altLang="zh-CN"/>
              <a:t>Virtual Machines</a:t>
            </a:r>
          </a:p>
        </p:txBody>
      </p:sp>
      <p:sp>
        <p:nvSpPr>
          <p:cNvPr id="76803" name="Rectangle 3"/>
          <p:cNvSpPr>
            <a:spLocks noGrp="1" noChangeArrowheads="1"/>
          </p:cNvSpPr>
          <p:nvPr>
            <p:ph type="body" idx="1"/>
          </p:nvPr>
        </p:nvSpPr>
        <p:spPr/>
        <p:txBody>
          <a:bodyPr/>
          <a:lstStyle/>
          <a:p>
            <a:r>
              <a:rPr lang="en-US" altLang="zh-CN"/>
              <a:t>Requirements</a:t>
            </a:r>
          </a:p>
          <a:p>
            <a:pPr>
              <a:buFontTx/>
              <a:buNone/>
            </a:pPr>
            <a:r>
              <a:rPr lang="en-US" altLang="zh-CN"/>
              <a:t>	1. Guest software should behave on a VM exactly as if it were running on the native hardware</a:t>
            </a:r>
          </a:p>
          <a:p>
            <a:pPr>
              <a:buFontTx/>
              <a:buNone/>
            </a:pPr>
            <a:r>
              <a:rPr lang="en-US" altLang="zh-CN"/>
              <a:t>	2. Guest software should not be able to change allocation of real system resources directly</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en-US" altLang="zh-CN" dirty="0"/>
              <a:t>VMM: </a:t>
            </a:r>
            <a:r>
              <a:rPr lang="en-US" altLang="zh-CN" sz="4000" dirty="0"/>
              <a:t>Virtual Machine Monitor</a:t>
            </a:r>
            <a:endParaRPr lang="zh-CN" altLang="zh-CN" sz="4000" dirty="0"/>
          </a:p>
        </p:txBody>
      </p:sp>
      <p:sp>
        <p:nvSpPr>
          <p:cNvPr id="77827" name="Rectangle 3"/>
          <p:cNvSpPr>
            <a:spLocks noGrp="1" noChangeArrowheads="1"/>
          </p:cNvSpPr>
          <p:nvPr>
            <p:ph type="body" idx="1"/>
          </p:nvPr>
        </p:nvSpPr>
        <p:spPr/>
        <p:txBody>
          <a:bodyPr/>
          <a:lstStyle/>
          <a:p>
            <a:pPr>
              <a:lnSpc>
                <a:spcPct val="80000"/>
              </a:lnSpc>
            </a:pPr>
            <a:r>
              <a:rPr lang="en-US" altLang="zh-CN" sz="2800" dirty="0"/>
              <a:t>three essential </a:t>
            </a:r>
            <a:r>
              <a:rPr lang="en-US" altLang="zh-CN" sz="2800" b="1" dirty="0"/>
              <a:t>characteristics</a:t>
            </a:r>
            <a:r>
              <a:rPr lang="en-US" altLang="zh-CN" sz="2800" dirty="0"/>
              <a:t>:</a:t>
            </a:r>
          </a:p>
          <a:p>
            <a:pPr>
              <a:lnSpc>
                <a:spcPct val="80000"/>
              </a:lnSpc>
              <a:buFontTx/>
              <a:buNone/>
            </a:pPr>
            <a:r>
              <a:rPr lang="en-US" altLang="zh-CN" sz="2800" dirty="0"/>
              <a:t>	1. VMM provides an environment for programs which is essentially identical with the original machine;</a:t>
            </a:r>
          </a:p>
          <a:p>
            <a:pPr>
              <a:lnSpc>
                <a:spcPct val="80000"/>
              </a:lnSpc>
              <a:buFontTx/>
              <a:buNone/>
            </a:pPr>
            <a:r>
              <a:rPr lang="en-US" altLang="zh-CN" sz="2800" dirty="0"/>
              <a:t>	2. programs run in this environment show at worst only minor decreases in speed;</a:t>
            </a:r>
          </a:p>
          <a:p>
            <a:pPr>
              <a:lnSpc>
                <a:spcPct val="80000"/>
              </a:lnSpc>
              <a:buFontTx/>
              <a:buNone/>
            </a:pPr>
            <a:r>
              <a:rPr lang="en-US" altLang="zh-CN" sz="2800" b="1" dirty="0"/>
              <a:t>	</a:t>
            </a:r>
            <a:r>
              <a:rPr lang="en-US" altLang="zh-CN" sz="2800" dirty="0"/>
              <a:t>3. VMM is in complete control of system resources;</a:t>
            </a:r>
            <a:endParaRPr lang="en-US" altLang="zh-CN" sz="2800" b="1" dirty="0"/>
          </a:p>
          <a:p>
            <a:pPr>
              <a:lnSpc>
                <a:spcPct val="80000"/>
              </a:lnSpc>
            </a:pPr>
            <a:endParaRPr lang="en-US" altLang="zh-CN" sz="2800" b="1" dirty="0"/>
          </a:p>
          <a:p>
            <a:pPr>
              <a:lnSpc>
                <a:spcPct val="80000"/>
              </a:lnSpc>
            </a:pPr>
            <a:r>
              <a:rPr lang="en-US" altLang="zh-CN" sz="2800" b="1" dirty="0"/>
              <a:t>Mainly for security and privacy</a:t>
            </a:r>
          </a:p>
          <a:p>
            <a:pPr>
              <a:lnSpc>
                <a:spcPct val="80000"/>
              </a:lnSpc>
              <a:buFontTx/>
              <a:buNone/>
            </a:pPr>
            <a:r>
              <a:rPr lang="en-US" altLang="zh-CN" sz="2800" b="1" dirty="0"/>
              <a:t>	</a:t>
            </a:r>
            <a:r>
              <a:rPr lang="en-US" altLang="zh-CN" sz="2800" dirty="0"/>
              <a:t>sharing and protection among multiple processes</a:t>
            </a:r>
            <a:endParaRPr lang="en-US" altLang="zh-CN" sz="2800" b="1"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5F4A0-A05A-364D-ACCF-E87644E14278}"/>
              </a:ext>
            </a:extLst>
          </p:cNvPr>
          <p:cNvSpPr>
            <a:spLocks noGrp="1"/>
          </p:cNvSpPr>
          <p:nvPr>
            <p:ph type="title"/>
          </p:nvPr>
        </p:nvSpPr>
        <p:spPr/>
        <p:txBody>
          <a:bodyPr/>
          <a:lstStyle/>
          <a:p>
            <a:pPr algn="r"/>
            <a:r>
              <a:rPr lang="en-CN" dirty="0"/>
              <a:t>Further</a:t>
            </a:r>
            <a:r>
              <a:rPr lang="zh-CN" altLang="en-US" dirty="0"/>
              <a:t> </a:t>
            </a:r>
            <a:br>
              <a:rPr lang="en-US" altLang="zh-CN" dirty="0"/>
            </a:br>
            <a:r>
              <a:rPr lang="en-US" altLang="zh-CN" dirty="0"/>
              <a:t>Reading</a:t>
            </a:r>
            <a:endParaRPr lang="en-CN" dirty="0"/>
          </a:p>
        </p:txBody>
      </p:sp>
      <p:sp>
        <p:nvSpPr>
          <p:cNvPr id="3" name="Content Placeholder 2">
            <a:extLst>
              <a:ext uri="{FF2B5EF4-FFF2-40B4-BE49-F238E27FC236}">
                <a16:creationId xmlns:a16="http://schemas.microsoft.com/office/drawing/2014/main" id="{9A1EF97F-CD8E-914F-82E8-B40D7F55C945}"/>
              </a:ext>
            </a:extLst>
          </p:cNvPr>
          <p:cNvSpPr>
            <a:spLocks noGrp="1"/>
          </p:cNvSpPr>
          <p:nvPr>
            <p:ph idx="1"/>
          </p:nvPr>
        </p:nvSpPr>
        <p:spPr/>
        <p:txBody>
          <a:bodyPr/>
          <a:lstStyle/>
          <a:p>
            <a:endParaRPr lang="en-CN" dirty="0"/>
          </a:p>
        </p:txBody>
      </p:sp>
      <p:pic>
        <p:nvPicPr>
          <p:cNvPr id="4" name="Picture 3">
            <a:extLst>
              <a:ext uri="{FF2B5EF4-FFF2-40B4-BE49-F238E27FC236}">
                <a16:creationId xmlns:a16="http://schemas.microsoft.com/office/drawing/2014/main" id="{6BCBDB78-757D-FD45-9C79-9160B1AAE1B6}"/>
              </a:ext>
            </a:extLst>
          </p:cNvPr>
          <p:cNvPicPr>
            <a:picLocks noChangeAspect="1"/>
          </p:cNvPicPr>
          <p:nvPr/>
        </p:nvPicPr>
        <p:blipFill>
          <a:blip r:embed="rId2"/>
          <a:stretch>
            <a:fillRect/>
          </a:stretch>
        </p:blipFill>
        <p:spPr>
          <a:xfrm>
            <a:off x="-3672" y="4590"/>
            <a:ext cx="6112800" cy="6858000"/>
          </a:xfrm>
          <a:prstGeom prst="rect">
            <a:avLst/>
          </a:prstGeom>
        </p:spPr>
      </p:pic>
      <p:sp>
        <p:nvSpPr>
          <p:cNvPr id="5" name="Title 1">
            <a:extLst>
              <a:ext uri="{FF2B5EF4-FFF2-40B4-BE49-F238E27FC236}">
                <a16:creationId xmlns:a16="http://schemas.microsoft.com/office/drawing/2014/main" id="{15D15B5D-DA5A-BC4A-AD63-394FC5E9B55F}"/>
              </a:ext>
            </a:extLst>
          </p:cNvPr>
          <p:cNvSpPr txBox="1">
            <a:spLocks/>
          </p:cNvSpPr>
          <p:nvPr/>
        </p:nvSpPr>
        <p:spPr bwMode="auto">
          <a:xfrm>
            <a:off x="0" y="1696867"/>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Verdana" pitchFamily="34" charset="0"/>
                <a:ea typeface="宋体" charset="-122"/>
              </a:defRPr>
            </a:lvl2pPr>
            <a:lvl3pPr algn="ctr" rtl="0" eaLnBrk="0" fontAlgn="base" hangingPunct="0">
              <a:spcBef>
                <a:spcPct val="0"/>
              </a:spcBef>
              <a:spcAft>
                <a:spcPct val="0"/>
              </a:spcAft>
              <a:defRPr sz="4400" b="1">
                <a:solidFill>
                  <a:schemeClr val="tx2"/>
                </a:solidFill>
                <a:latin typeface="Verdana" pitchFamily="34" charset="0"/>
                <a:ea typeface="宋体" charset="-122"/>
              </a:defRPr>
            </a:lvl3pPr>
            <a:lvl4pPr algn="ctr" rtl="0" eaLnBrk="0" fontAlgn="base" hangingPunct="0">
              <a:spcBef>
                <a:spcPct val="0"/>
              </a:spcBef>
              <a:spcAft>
                <a:spcPct val="0"/>
              </a:spcAft>
              <a:defRPr sz="4400" b="1">
                <a:solidFill>
                  <a:schemeClr val="tx2"/>
                </a:solidFill>
                <a:latin typeface="Verdana" pitchFamily="34" charset="0"/>
                <a:ea typeface="宋体" charset="-122"/>
              </a:defRPr>
            </a:lvl4pPr>
            <a:lvl5pPr algn="ctr" rtl="0" eaLnBrk="0" fontAlgn="base" hangingPunct="0">
              <a:spcBef>
                <a:spcPct val="0"/>
              </a:spcBef>
              <a:spcAft>
                <a:spcPct val="0"/>
              </a:spcAft>
              <a:defRPr sz="4400" b="1">
                <a:solidFill>
                  <a:schemeClr val="tx2"/>
                </a:solidFill>
                <a:latin typeface="Verdana" pitchFamily="34" charset="0"/>
                <a:ea typeface="宋体" charset="-122"/>
              </a:defRPr>
            </a:lvl5pPr>
            <a:lvl6pPr marL="457200" algn="ctr" rtl="0" fontAlgn="base">
              <a:spcBef>
                <a:spcPct val="0"/>
              </a:spcBef>
              <a:spcAft>
                <a:spcPct val="0"/>
              </a:spcAft>
              <a:defRPr sz="4400" b="1">
                <a:solidFill>
                  <a:schemeClr val="tx2"/>
                </a:solidFill>
                <a:latin typeface="Verdana" pitchFamily="34" charset="0"/>
                <a:ea typeface="宋体" charset="-122"/>
              </a:defRPr>
            </a:lvl6pPr>
            <a:lvl7pPr marL="914400" algn="ctr" rtl="0" fontAlgn="base">
              <a:spcBef>
                <a:spcPct val="0"/>
              </a:spcBef>
              <a:spcAft>
                <a:spcPct val="0"/>
              </a:spcAft>
              <a:defRPr sz="4400" b="1">
                <a:solidFill>
                  <a:schemeClr val="tx2"/>
                </a:solidFill>
                <a:latin typeface="Verdana" pitchFamily="34" charset="0"/>
                <a:ea typeface="宋体" charset="-122"/>
              </a:defRPr>
            </a:lvl7pPr>
            <a:lvl8pPr marL="1371600" algn="ctr" rtl="0" fontAlgn="base">
              <a:spcBef>
                <a:spcPct val="0"/>
              </a:spcBef>
              <a:spcAft>
                <a:spcPct val="0"/>
              </a:spcAft>
              <a:defRPr sz="4400" b="1">
                <a:solidFill>
                  <a:schemeClr val="tx2"/>
                </a:solidFill>
                <a:latin typeface="Verdana" pitchFamily="34" charset="0"/>
                <a:ea typeface="宋体" charset="-122"/>
              </a:defRPr>
            </a:lvl8pPr>
            <a:lvl9pPr marL="1828800" algn="ctr" rtl="0" fontAlgn="base">
              <a:spcBef>
                <a:spcPct val="0"/>
              </a:spcBef>
              <a:spcAft>
                <a:spcPct val="0"/>
              </a:spcAft>
              <a:defRPr sz="4400" b="1">
                <a:solidFill>
                  <a:schemeClr val="tx2"/>
                </a:solidFill>
                <a:latin typeface="Verdana" pitchFamily="34" charset="0"/>
                <a:ea typeface="宋体" charset="-122"/>
              </a:defRPr>
            </a:lvl9pPr>
          </a:lstStyle>
          <a:p>
            <a:pPr algn="r"/>
            <a:r>
              <a:rPr lang="en-US" sz="3200" kern="0" dirty="0">
                <a:solidFill>
                  <a:srgbClr val="00B0F0"/>
                </a:solidFill>
              </a:rPr>
              <a:t>Intel i7</a:t>
            </a:r>
          </a:p>
          <a:p>
            <a:pPr algn="r"/>
            <a:r>
              <a:rPr lang="en-US" sz="3200" kern="0" dirty="0">
                <a:solidFill>
                  <a:srgbClr val="00B0F0"/>
                </a:solidFill>
              </a:rPr>
              <a:t>memory access</a:t>
            </a:r>
          </a:p>
          <a:p>
            <a:pPr algn="r"/>
            <a:r>
              <a:rPr lang="en-US" sz="3200" kern="0" dirty="0">
                <a:solidFill>
                  <a:srgbClr val="00B0F0"/>
                </a:solidFill>
              </a:rPr>
              <a:t>@P119</a:t>
            </a:r>
            <a:endParaRPr lang="en-CN" sz="3200" kern="0" dirty="0">
              <a:solidFill>
                <a:srgbClr val="00B0F0"/>
              </a:solidFill>
            </a:endParaRPr>
          </a:p>
        </p:txBody>
      </p:sp>
    </p:spTree>
    <p:extLst>
      <p:ext uri="{BB962C8B-B14F-4D97-AF65-F5344CB8AC3E}">
        <p14:creationId xmlns:p14="http://schemas.microsoft.com/office/powerpoint/2010/main" val="10995354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0" y="25908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4400" b="1">
                <a:solidFill>
                  <a:schemeClr val="bg1"/>
                </a:solidFill>
                <a:latin typeface="Verdana" panose="020B0604030504040204" pitchFamily="34" charset="0"/>
              </a:rPr>
              <a:t>They should work better? </a:t>
            </a:r>
            <a:endParaRPr lang="en-US" altLang="zh-CN" sz="4000" b="1">
              <a:solidFill>
                <a:schemeClr val="bg1"/>
              </a:solidFill>
              <a:latin typeface="Verdana" panose="020B0604030504040204" pitchFamily="34" charset="0"/>
            </a:endParaRPr>
          </a:p>
        </p:txBody>
      </p:sp>
      <p:sp>
        <p:nvSpPr>
          <p:cNvPr id="10243" name="Rectangle 2"/>
          <p:cNvSpPr>
            <a:spLocks noChangeArrowheads="1"/>
          </p:cNvSpPr>
          <p:nvPr/>
        </p:nvSpPr>
        <p:spPr bwMode="auto">
          <a:xfrm>
            <a:off x="0" y="33528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400" b="1">
                <a:solidFill>
                  <a:schemeClr val="bg1"/>
                </a:solidFill>
                <a:latin typeface="Verdana" panose="020B0604030504040204" pitchFamily="34" charset="0"/>
              </a:rPr>
              <a:t>    toward </a:t>
            </a:r>
            <a:r>
              <a:rPr lang="en-US" altLang="zh-CN" sz="4400" b="1">
                <a:solidFill>
                  <a:srgbClr val="FFC000"/>
                </a:solidFill>
                <a:latin typeface="Verdana" panose="020B0604030504040204" pitchFamily="34" charset="0"/>
              </a:rPr>
              <a:t>optimization?</a:t>
            </a:r>
            <a:endParaRPr lang="en-US" altLang="zh-CN" sz="4000" b="1">
              <a:solidFill>
                <a:srgbClr val="FFC000"/>
              </a:solidFill>
              <a:latin typeface="Verdana" panose="020B0604030504040204" pitchFamily="34"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cover-5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3857625"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Rectangle 3"/>
          <p:cNvSpPr>
            <a:spLocks noGrp="1" noChangeArrowheads="1"/>
          </p:cNvSpPr>
          <p:nvPr>
            <p:ph type="title"/>
          </p:nvPr>
        </p:nvSpPr>
        <p:spPr>
          <a:xfrm>
            <a:off x="4953000" y="2971800"/>
            <a:ext cx="4191000" cy="1676400"/>
          </a:xfrm>
          <a:noFill/>
        </p:spPr>
        <p:txBody>
          <a:bodyPr/>
          <a:lstStyle/>
          <a:p>
            <a:pPr algn="l" eaLnBrk="1" hangingPunct="1"/>
            <a:r>
              <a:rPr lang="en-US" altLang="zh-CN" dirty="0"/>
              <a:t>Chapter 2</a:t>
            </a:r>
            <a:br>
              <a:rPr lang="en-US" altLang="zh-CN" dirty="0"/>
            </a:br>
            <a:r>
              <a:rPr lang="en-US" altLang="zh-CN" dirty="0">
                <a:solidFill>
                  <a:schemeClr val="bg2"/>
                </a:solidFill>
              </a:rPr>
              <a:t>Appendix B</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4"/>
          <p:cNvSpPr>
            <a:spLocks noChangeArrowheads="1"/>
          </p:cNvSpPr>
          <p:nvPr/>
        </p:nvSpPr>
        <p:spPr bwMode="auto">
          <a:xfrm>
            <a:off x="0" y="25908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9600" b="1">
                <a:solidFill>
                  <a:schemeClr val="tx2"/>
                </a:solidFill>
                <a:latin typeface="Verdana" panose="020B0604030504040204" pitchFamily="34" charset="0"/>
              </a:rPr>
              <a:t>?</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BB75A3-77DD-5B46-8714-147139D4DFDC}"/>
              </a:ext>
            </a:extLst>
          </p:cNvPr>
          <p:cNvPicPr>
            <a:picLocks noChangeAspect="1"/>
          </p:cNvPicPr>
          <p:nvPr/>
        </p:nvPicPr>
        <p:blipFill>
          <a:blip r:embed="rId3"/>
          <a:stretch>
            <a:fillRect/>
          </a:stretch>
        </p:blipFill>
        <p:spPr>
          <a:xfrm>
            <a:off x="0" y="1714500"/>
            <a:ext cx="10287000" cy="5143500"/>
          </a:xfrm>
          <a:prstGeom prst="rect">
            <a:avLst/>
          </a:prstGeom>
        </p:spPr>
      </p:pic>
      <p:sp>
        <p:nvSpPr>
          <p:cNvPr id="4" name="Rectangle 2">
            <a:extLst>
              <a:ext uri="{FF2B5EF4-FFF2-40B4-BE49-F238E27FC236}">
                <a16:creationId xmlns:a16="http://schemas.microsoft.com/office/drawing/2014/main" id="{1D240014-C13E-F145-9FBF-85C086C76588}"/>
              </a:ext>
            </a:extLst>
          </p:cNvPr>
          <p:cNvSpPr txBox="1">
            <a:spLocks noChangeArrowheads="1"/>
          </p:cNvSpPr>
          <p:nvPr/>
        </p:nvSpPr>
        <p:spPr bwMode="auto">
          <a:xfrm>
            <a:off x="0" y="0"/>
            <a:ext cx="9144000" cy="990600"/>
          </a:xfrm>
          <a:prstGeom prst="rect">
            <a:avLst/>
          </a:prstGeom>
          <a:noFill/>
          <a:ln w="9525">
            <a:noFill/>
            <a:miter lim="800000"/>
            <a:headEnd/>
            <a:tailEnd/>
          </a:ln>
        </p:spPr>
        <p:txBody>
          <a:bodyPr anchor="ctr"/>
          <a:lstStyle/>
          <a:p>
            <a:pPr algn="r" eaLnBrk="1" hangingPunct="1">
              <a:defRPr/>
            </a:pPr>
            <a:r>
              <a:rPr lang="en-US" altLang="zh-CN" sz="6600" b="1" kern="0" dirty="0">
                <a:solidFill>
                  <a:srgbClr val="00B0F0"/>
                </a:solidFill>
                <a:latin typeface="+mj-lt"/>
                <a:ea typeface="+mj-ea"/>
                <a:cs typeface="+mj-cs"/>
              </a:rPr>
              <a:t>Thank You</a:t>
            </a:r>
          </a:p>
        </p:txBody>
      </p:sp>
      <p:sp>
        <p:nvSpPr>
          <p:cNvPr id="6" name="Rectangle 2">
            <a:extLst>
              <a:ext uri="{FF2B5EF4-FFF2-40B4-BE49-F238E27FC236}">
                <a16:creationId xmlns:a16="http://schemas.microsoft.com/office/drawing/2014/main" id="{0E6D5B83-105E-BD44-A0A3-D08B74A0A25E}"/>
              </a:ext>
            </a:extLst>
          </p:cNvPr>
          <p:cNvSpPr txBox="1">
            <a:spLocks noChangeArrowheads="1"/>
          </p:cNvSpPr>
          <p:nvPr/>
        </p:nvSpPr>
        <p:spPr bwMode="auto">
          <a:xfrm>
            <a:off x="0" y="990600"/>
            <a:ext cx="9144000" cy="838200"/>
          </a:xfrm>
          <a:prstGeom prst="rect">
            <a:avLst/>
          </a:prstGeom>
          <a:noFill/>
          <a:ln w="9525">
            <a:noFill/>
            <a:miter lim="800000"/>
            <a:headEnd/>
            <a:tailEnd/>
          </a:ln>
        </p:spPr>
        <p:txBody>
          <a:bodyPr anchor="ctr"/>
          <a:lstStyle/>
          <a:p>
            <a:pPr eaLnBrk="1" hangingPunct="1">
              <a:defRPr/>
            </a:pPr>
            <a:r>
              <a:rPr lang="en-US" altLang="zh-CN" sz="6600" b="1" kern="0" dirty="0">
                <a:solidFill>
                  <a:srgbClr val="00B0F0"/>
                </a:solidFill>
                <a:latin typeface="微软雅黑" pitchFamily="34" charset="-122"/>
                <a:ea typeface="微软雅黑" pitchFamily="34" charset="-122"/>
                <a:cs typeface="+mj-cs"/>
              </a:rPr>
              <a:t>to resonate</a:t>
            </a:r>
          </a:p>
        </p:txBody>
      </p:sp>
      <p:sp>
        <p:nvSpPr>
          <p:cNvPr id="7" name="Rectangle 2">
            <a:extLst>
              <a:ext uri="{FF2B5EF4-FFF2-40B4-BE49-F238E27FC236}">
                <a16:creationId xmlns:a16="http://schemas.microsoft.com/office/drawing/2014/main" id="{AD6891CE-B835-DD45-8776-A551FB7A43EA}"/>
              </a:ext>
            </a:extLst>
          </p:cNvPr>
          <p:cNvSpPr txBox="1">
            <a:spLocks noChangeArrowheads="1"/>
          </p:cNvSpPr>
          <p:nvPr/>
        </p:nvSpPr>
        <p:spPr bwMode="auto">
          <a:xfrm>
            <a:off x="0" y="6019800"/>
            <a:ext cx="9144000" cy="838200"/>
          </a:xfrm>
          <a:prstGeom prst="rect">
            <a:avLst/>
          </a:prstGeom>
          <a:noFill/>
          <a:ln w="9525">
            <a:noFill/>
            <a:miter lim="800000"/>
            <a:headEnd/>
            <a:tailEnd/>
          </a:ln>
        </p:spPr>
        <p:txBody>
          <a:bodyPr anchor="ctr"/>
          <a:lstStyle/>
          <a:p>
            <a:pPr algn="r" eaLnBrk="1" hangingPunct="1">
              <a:defRPr/>
            </a:pPr>
            <a:r>
              <a:rPr lang="en-US" altLang="zh-CN" sz="2600" kern="0" dirty="0">
                <a:solidFill>
                  <a:schemeClr val="bg1"/>
                </a:solidFill>
                <a:latin typeface="微软雅黑" pitchFamily="34" charset="-122"/>
                <a:ea typeface="微软雅黑" pitchFamily="34" charset="-122"/>
                <a:cs typeface="+mj-cs"/>
              </a:rPr>
              <a:t>promise me a space</a:t>
            </a:r>
          </a:p>
          <a:p>
            <a:pPr algn="r" eaLnBrk="1" hangingPunct="1">
              <a:defRPr/>
            </a:pPr>
            <a:r>
              <a:rPr lang="en-US" altLang="zh-CN" sz="2600" kern="0" dirty="0">
                <a:solidFill>
                  <a:schemeClr val="bg1"/>
                </a:solidFill>
                <a:latin typeface="微软雅黑" pitchFamily="34" charset="-122"/>
                <a:ea typeface="微软雅黑" pitchFamily="34" charset="-122"/>
                <a:cs typeface="+mj-cs"/>
              </a:rPr>
              <a:t>in your house of memories</a:t>
            </a:r>
          </a:p>
        </p:txBody>
      </p:sp>
    </p:spTree>
    <p:extLst>
      <p:ext uri="{BB962C8B-B14F-4D97-AF65-F5344CB8AC3E}">
        <p14:creationId xmlns:p14="http://schemas.microsoft.com/office/powerpoint/2010/main" val="80265492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标题 1">
            <a:extLst>
              <a:ext uri="{FF2B5EF4-FFF2-40B4-BE49-F238E27FC236}">
                <a16:creationId xmlns:a16="http://schemas.microsoft.com/office/drawing/2014/main" id="{56E868D5-7637-4C4A-9082-DE6B554989D7}"/>
              </a:ext>
            </a:extLst>
          </p:cNvPr>
          <p:cNvSpPr>
            <a:spLocks noGrp="1" noChangeArrowheads="1"/>
          </p:cNvSpPr>
          <p:nvPr>
            <p:ph type="title"/>
          </p:nvPr>
        </p:nvSpPr>
        <p:spPr/>
        <p:txBody>
          <a:bodyPr/>
          <a:lstStyle/>
          <a:p>
            <a:r>
              <a:rPr lang="en-US" altLang="zh-CN" dirty="0"/>
              <a:t>#What’s More</a:t>
            </a:r>
            <a:endParaRPr lang="zh-CN" altLang="en-US" dirty="0"/>
          </a:p>
        </p:txBody>
      </p:sp>
      <p:sp>
        <p:nvSpPr>
          <p:cNvPr id="143362" name="内容占位符 2">
            <a:extLst>
              <a:ext uri="{FF2B5EF4-FFF2-40B4-BE49-F238E27FC236}">
                <a16:creationId xmlns:a16="http://schemas.microsoft.com/office/drawing/2014/main" id="{0A7E6125-D700-AB4A-8EAC-21050DE1D123}"/>
              </a:ext>
            </a:extLst>
          </p:cNvPr>
          <p:cNvSpPr>
            <a:spLocks noGrp="1" noChangeArrowheads="1"/>
          </p:cNvSpPr>
          <p:nvPr>
            <p:ph idx="1"/>
          </p:nvPr>
        </p:nvSpPr>
        <p:spPr/>
        <p:txBody>
          <a:bodyPr/>
          <a:lstStyle/>
          <a:p>
            <a:r>
              <a:rPr lang="en-US" altLang="zh-CN" dirty="0">
                <a:hlinkClick r:id="rId3"/>
              </a:rPr>
              <a:t>Q25 Compilation</a:t>
            </a:r>
            <a:r>
              <a:rPr lang="en-US" altLang="zh-CN" dirty="0"/>
              <a:t> by </a:t>
            </a:r>
            <a:r>
              <a:rPr lang="en-US" altLang="zh-CN" dirty="0">
                <a:hlinkClick r:id="rId4"/>
              </a:rPr>
              <a:t>Us</a:t>
            </a:r>
            <a:endParaRPr lang="en-US" altLang="zh-CN" dirty="0"/>
          </a:p>
          <a:p>
            <a:pPr>
              <a:buFontTx/>
              <a:buNone/>
            </a:pPr>
            <a:endParaRPr lang="en-US" altLang="zh-CN" dirty="0"/>
          </a:p>
          <a:p>
            <a:pPr>
              <a:buFontTx/>
              <a:buNone/>
            </a:pPr>
            <a:r>
              <a:rPr lang="en-US" altLang="zh-CN" dirty="0"/>
              <a:t>	Thanks for sharing your thoughts and for all your suggestions and acknowledgements!</a:t>
            </a:r>
          </a:p>
          <a:p>
            <a:pPr>
              <a:buFontTx/>
              <a:buNone/>
            </a:pPr>
            <a:r>
              <a:rPr lang="en-US" altLang="zh-CN" dirty="0"/>
              <a:t>	feel free to reach out, </a:t>
            </a:r>
            <a:r>
              <a:rPr lang="en-US" altLang="zh-CN" dirty="0" err="1"/>
              <a:t>xixi</a:t>
            </a:r>
            <a:endParaRPr lang="en-US" altLang="zh-CN" dirty="0"/>
          </a:p>
        </p:txBody>
      </p:sp>
    </p:spTree>
    <p:extLst>
      <p:ext uri="{BB962C8B-B14F-4D97-AF65-F5344CB8AC3E}">
        <p14:creationId xmlns:p14="http://schemas.microsoft.com/office/powerpoint/2010/main" val="214787667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1085B-1A87-4544-A5FE-D5DC38BD9C95}"/>
              </a:ext>
            </a:extLst>
          </p:cNvPr>
          <p:cNvSpPr>
            <a:spLocks noGrp="1"/>
          </p:cNvSpPr>
          <p:nvPr>
            <p:ph type="title"/>
          </p:nvPr>
        </p:nvSpPr>
        <p:spPr/>
        <p:txBody>
          <a:bodyPr/>
          <a:lstStyle/>
          <a:p>
            <a:r>
              <a:rPr lang="en-US" altLang="zh-CN" dirty="0"/>
              <a:t>#What’s More</a:t>
            </a:r>
            <a:endParaRPr lang="en-CN" dirty="0"/>
          </a:p>
        </p:txBody>
      </p:sp>
      <p:sp>
        <p:nvSpPr>
          <p:cNvPr id="3" name="Content Placeholder 2">
            <a:extLst>
              <a:ext uri="{FF2B5EF4-FFF2-40B4-BE49-F238E27FC236}">
                <a16:creationId xmlns:a16="http://schemas.microsoft.com/office/drawing/2014/main" id="{B7ED0CF1-E99D-5E41-A090-D03B6D9745B7}"/>
              </a:ext>
            </a:extLst>
          </p:cNvPr>
          <p:cNvSpPr>
            <a:spLocks noGrp="1"/>
          </p:cNvSpPr>
          <p:nvPr>
            <p:ph idx="1"/>
          </p:nvPr>
        </p:nvSpPr>
        <p:spPr>
          <a:xfrm>
            <a:off x="457200" y="1600200"/>
            <a:ext cx="9144000" cy="5257800"/>
          </a:xfrm>
        </p:spPr>
        <p:txBody>
          <a:bodyPr/>
          <a:lstStyle/>
          <a:p>
            <a:r>
              <a:rPr lang="en-US" dirty="0">
                <a:hlinkClick r:id="rId2"/>
              </a:rPr>
              <a:t>Life’s Big Adventure</a:t>
            </a:r>
            <a:r>
              <a:rPr lang="en-US" dirty="0"/>
              <a:t> by </a:t>
            </a:r>
            <a:r>
              <a:rPr lang="en-CN" dirty="0"/>
              <a:t>Audiomachine</a:t>
            </a:r>
          </a:p>
          <a:p>
            <a:r>
              <a:rPr lang="en-CN" dirty="0">
                <a:hlinkClick r:id="rId3"/>
              </a:rPr>
              <a:t>The Best Things in Life</a:t>
            </a:r>
            <a:r>
              <a:rPr lang="en-CN" dirty="0"/>
              <a:t> by Audiomachine</a:t>
            </a:r>
          </a:p>
        </p:txBody>
      </p:sp>
    </p:spTree>
    <p:extLst>
      <p:ext uri="{BB962C8B-B14F-4D97-AF65-F5344CB8AC3E}">
        <p14:creationId xmlns:p14="http://schemas.microsoft.com/office/powerpoint/2010/main" val="2520547696"/>
      </p:ext>
    </p:extLst>
  </p:cSld>
  <p:clrMapOvr>
    <a:masterClrMapping/>
  </p:clrMapOvr>
</p:sld>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Verdana"/>
        <a:ea typeface="宋体"/>
        <a:cs typeface=""/>
      </a:majorFont>
      <a:minorFont>
        <a:latin typeface="Verdana"/>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65439</TotalTime>
  <Words>4904</Words>
  <Application>Microsoft Macintosh PowerPoint</Application>
  <PresentationFormat>On-screen Show (4:3)</PresentationFormat>
  <Paragraphs>606</Paragraphs>
  <Slides>94</Slides>
  <Notes>50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94</vt:i4>
      </vt:variant>
    </vt:vector>
  </HeadingPairs>
  <TitlesOfParts>
    <vt:vector size="100" baseType="lpstr">
      <vt:lpstr>微软雅黑</vt:lpstr>
      <vt:lpstr>华文琥珀</vt:lpstr>
      <vt:lpstr>Arial</vt:lpstr>
      <vt:lpstr>Times New Roman</vt:lpstr>
      <vt:lpstr>Verdana</vt:lpstr>
      <vt:lpstr>默认设计模板</vt:lpstr>
      <vt:lpstr>Memory Hierarchy Design</vt:lpstr>
      <vt:lpstr>Memory Hierarchy</vt:lpstr>
      <vt:lpstr>Memory Hierarchy</vt:lpstr>
      <vt:lpstr>Memory Hierarchy</vt:lpstr>
      <vt:lpstr>Memory Hierarchy</vt:lpstr>
      <vt:lpstr>PowerPoint Presentation</vt:lpstr>
      <vt:lpstr>PowerPoint Presentation</vt:lpstr>
      <vt:lpstr>PowerPoint Presentation</vt:lpstr>
      <vt:lpstr>PowerPoint Presentation</vt:lpstr>
      <vt:lpstr>Preview</vt:lpstr>
      <vt:lpstr>Optimization</vt:lpstr>
      <vt:lpstr>Cache Performance</vt:lpstr>
      <vt:lpstr>PowerPoint Presentation</vt:lpstr>
      <vt:lpstr>Six Basic Cache Optimizations</vt:lpstr>
      <vt:lpstr>Six Basic Cache Optimizations</vt:lpstr>
      <vt:lpstr>Six Basic Cache Optimizations</vt:lpstr>
      <vt:lpstr>Address Translation</vt:lpstr>
      <vt:lpstr>PowerPoint Presentation</vt:lpstr>
      <vt:lpstr>Ten Advanced Cache Opts</vt:lpstr>
      <vt:lpstr>Ten Advanced Cache Opts</vt:lpstr>
      <vt:lpstr>Opt #1: Small and Simple First-Level Caches</vt:lpstr>
      <vt:lpstr>Opt #1: Small and Simple First-Level Caches</vt:lpstr>
      <vt:lpstr>Opt #1: Small and Simple First-Level Caches</vt:lpstr>
      <vt:lpstr>Opt #2: Way Prediction</vt:lpstr>
      <vt:lpstr>Opt #3: Pipelined Cache Access</vt:lpstr>
      <vt:lpstr>Opt #4: Nonblocking Caches</vt:lpstr>
      <vt:lpstr>Opt #5: Multibanked Caches</vt:lpstr>
      <vt:lpstr>Opt #6: Critical Word First</vt:lpstr>
      <vt:lpstr>Opt #6: Early Restart</vt:lpstr>
      <vt:lpstr>Opt #7: Merging Write Buffer</vt:lpstr>
      <vt:lpstr>Opt #8: Compiler Optimization</vt:lpstr>
      <vt:lpstr>Opt #8: Compiler Optimization</vt:lpstr>
      <vt:lpstr>Opt #8: Compiler Optimizations</vt:lpstr>
      <vt:lpstr>Opt #9: Hardware Prefetching</vt:lpstr>
      <vt:lpstr>Opt #9: Hardware Prefetching</vt:lpstr>
      <vt:lpstr>Opt #10: Compiler Prefetching</vt:lpstr>
      <vt:lpstr>Opt #10: Compiler Prefetching</vt:lpstr>
      <vt:lpstr>Opt #10: Compiler Prefetching</vt:lpstr>
      <vt:lpstr>Opt #10: Compiler Prefetching</vt:lpstr>
      <vt:lpstr>Opt #10: Compiler Prefetching</vt:lpstr>
      <vt:lpstr>Opt #10: Compiler Prefetching</vt:lpstr>
      <vt:lpstr>Summary of Cache Opt</vt:lpstr>
      <vt:lpstr>Optimization</vt:lpstr>
      <vt:lpstr>Optimization</vt:lpstr>
      <vt:lpstr>Main Memory</vt:lpstr>
      <vt:lpstr>Main Memory</vt:lpstr>
      <vt:lpstr>Main Memory</vt:lpstr>
      <vt:lpstr>Main Memory</vt:lpstr>
      <vt:lpstr>SRAM</vt:lpstr>
      <vt:lpstr>DRAM</vt:lpstr>
      <vt:lpstr>DRAM</vt:lpstr>
      <vt:lpstr>DRAM Organization</vt:lpstr>
      <vt:lpstr>DRAM Organization</vt:lpstr>
      <vt:lpstr>DRAM Organization</vt:lpstr>
      <vt:lpstr>DRAM Organization</vt:lpstr>
      <vt:lpstr>DRAM Organization</vt:lpstr>
      <vt:lpstr>DRAM Organization</vt:lpstr>
      <vt:lpstr>DRAM Organization</vt:lpstr>
      <vt:lpstr>DRAM Access Example</vt:lpstr>
      <vt:lpstr>Bring Row into Row Buffer</vt:lpstr>
      <vt:lpstr>Select Data via Multiplexor</vt:lpstr>
      <vt:lpstr>Data Selected</vt:lpstr>
      <vt:lpstr>Row Buffer Hit</vt:lpstr>
      <vt:lpstr>Row Buffer Conflict</vt:lpstr>
      <vt:lpstr>DRAM Improvement</vt:lpstr>
      <vt:lpstr>DRAM Improvement</vt:lpstr>
      <vt:lpstr>DRAM Improvement</vt:lpstr>
      <vt:lpstr>DRAM Improvement</vt:lpstr>
      <vt:lpstr>DRAM Improvement</vt:lpstr>
      <vt:lpstr>DRAM Improvement</vt:lpstr>
      <vt:lpstr>Flash Memory</vt:lpstr>
      <vt:lpstr>Flash Memory</vt:lpstr>
      <vt:lpstr>Memory Dependability </vt:lpstr>
      <vt:lpstr>Memory Dependability</vt:lpstr>
      <vt:lpstr>Memory Dependability</vt:lpstr>
      <vt:lpstr>Memory Dependability</vt:lpstr>
      <vt:lpstr>Memory Dependability</vt:lpstr>
      <vt:lpstr>PowerPoint Presentation</vt:lpstr>
      <vt:lpstr>PowerPoint Presentation</vt:lpstr>
      <vt:lpstr>PowerPoint Presentation</vt:lpstr>
      <vt:lpstr>Virtual Memory</vt:lpstr>
      <vt:lpstr>Virtual Memory</vt:lpstr>
      <vt:lpstr>Virtual Memory</vt:lpstr>
      <vt:lpstr>Virtual Memory</vt:lpstr>
      <vt:lpstr>Virtual Memory</vt:lpstr>
      <vt:lpstr>Virtual Machines</vt:lpstr>
      <vt:lpstr>Virtual Machines</vt:lpstr>
      <vt:lpstr>VMM: Virtual Machine Monitor</vt:lpstr>
      <vt:lpstr>Further  Reading</vt:lpstr>
      <vt:lpstr>Chapter 2 Appendix B</vt:lpstr>
      <vt:lpstr>PowerPoint Presentation</vt:lpstr>
      <vt:lpstr>PowerPoint Presentation</vt:lpstr>
      <vt:lpstr>#What’s More</vt:lpstr>
      <vt:lpstr>#What’s More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Kai</dc:creator>
  <cp:lastModifiedBy>Microsoft Office User</cp:lastModifiedBy>
  <cp:revision>1389</cp:revision>
  <cp:lastPrinted>1601-01-01T00:00:00Z</cp:lastPrinted>
  <dcterms:created xsi:type="dcterms:W3CDTF">1601-01-01T00:00:00Z</dcterms:created>
  <dcterms:modified xsi:type="dcterms:W3CDTF">2020-12-21T11:17:20Z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