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sldIdLst>
    <p:sldId id="387" r:id="rId2"/>
    <p:sldId id="256" r:id="rId3"/>
    <p:sldId id="388" r:id="rId4"/>
    <p:sldId id="385" r:id="rId5"/>
    <p:sldId id="426" r:id="rId6"/>
    <p:sldId id="460" r:id="rId7"/>
    <p:sldId id="461" r:id="rId8"/>
    <p:sldId id="429" r:id="rId9"/>
    <p:sldId id="428" r:id="rId10"/>
    <p:sldId id="462" r:id="rId11"/>
    <p:sldId id="463" r:id="rId12"/>
    <p:sldId id="359" r:id="rId13"/>
    <p:sldId id="360" r:id="rId14"/>
    <p:sldId id="261" r:id="rId15"/>
    <p:sldId id="262" r:id="rId16"/>
    <p:sldId id="361" r:id="rId17"/>
    <p:sldId id="390" r:id="rId18"/>
    <p:sldId id="362" r:id="rId19"/>
    <p:sldId id="263" r:id="rId20"/>
    <p:sldId id="264" r:id="rId21"/>
    <p:sldId id="265" r:id="rId22"/>
    <p:sldId id="268" r:id="rId23"/>
    <p:sldId id="433" r:id="rId24"/>
    <p:sldId id="363" r:id="rId25"/>
    <p:sldId id="266" r:id="rId26"/>
    <p:sldId id="436" r:id="rId27"/>
    <p:sldId id="267" r:id="rId28"/>
    <p:sldId id="432" r:id="rId29"/>
    <p:sldId id="270" r:id="rId30"/>
    <p:sldId id="431" r:id="rId31"/>
    <p:sldId id="437" r:id="rId32"/>
    <p:sldId id="365" r:id="rId33"/>
    <p:sldId id="366" r:id="rId34"/>
    <p:sldId id="271" r:id="rId35"/>
    <p:sldId id="392" r:id="rId36"/>
    <p:sldId id="393" r:id="rId37"/>
    <p:sldId id="394" r:id="rId38"/>
    <p:sldId id="395" r:id="rId39"/>
    <p:sldId id="272" r:id="rId40"/>
    <p:sldId id="273" r:id="rId41"/>
    <p:sldId id="274" r:id="rId42"/>
    <p:sldId id="275" r:id="rId43"/>
    <p:sldId id="276" r:id="rId44"/>
    <p:sldId id="367" r:id="rId45"/>
    <p:sldId id="278" r:id="rId46"/>
    <p:sldId id="279" r:id="rId47"/>
    <p:sldId id="280" r:id="rId48"/>
    <p:sldId id="281" r:id="rId49"/>
    <p:sldId id="370" r:id="rId50"/>
    <p:sldId id="373" r:id="rId51"/>
    <p:sldId id="374" r:id="rId52"/>
    <p:sldId id="283" r:id="rId53"/>
    <p:sldId id="439" r:id="rId54"/>
    <p:sldId id="284" r:id="rId55"/>
    <p:sldId id="438" r:id="rId56"/>
    <p:sldId id="285" r:id="rId57"/>
    <p:sldId id="440" r:id="rId58"/>
    <p:sldId id="376" r:id="rId59"/>
    <p:sldId id="286" r:id="rId60"/>
    <p:sldId id="288" r:id="rId61"/>
    <p:sldId id="287" r:id="rId62"/>
    <p:sldId id="441" r:id="rId63"/>
    <p:sldId id="442" r:id="rId64"/>
    <p:sldId id="443" r:id="rId65"/>
    <p:sldId id="444" r:id="rId66"/>
    <p:sldId id="445" r:id="rId67"/>
    <p:sldId id="446" r:id="rId68"/>
    <p:sldId id="448" r:id="rId69"/>
    <p:sldId id="449" r:id="rId70"/>
    <p:sldId id="450" r:id="rId71"/>
    <p:sldId id="451" r:id="rId72"/>
    <p:sldId id="464" r:id="rId73"/>
    <p:sldId id="289" r:id="rId74"/>
    <p:sldId id="377" r:id="rId75"/>
    <p:sldId id="290" r:id="rId76"/>
    <p:sldId id="291" r:id="rId77"/>
    <p:sldId id="292" r:id="rId78"/>
    <p:sldId id="452" r:id="rId79"/>
    <p:sldId id="453" r:id="rId80"/>
    <p:sldId id="454" r:id="rId81"/>
    <p:sldId id="455" r:id="rId82"/>
    <p:sldId id="293" r:id="rId83"/>
    <p:sldId id="294" r:id="rId84"/>
    <p:sldId id="456" r:id="rId85"/>
    <p:sldId id="457" r:id="rId86"/>
    <p:sldId id="459" r:id="rId87"/>
    <p:sldId id="458" r:id="rId88"/>
    <p:sldId id="378" r:id="rId89"/>
    <p:sldId id="295" r:id="rId90"/>
    <p:sldId id="396" r:id="rId91"/>
    <p:sldId id="382" r:id="rId92"/>
    <p:sldId id="389" r:id="rId93"/>
    <p:sldId id="397" r:id="rId94"/>
    <p:sldId id="424" r:id="rId95"/>
    <p:sldId id="383" r:id="rId96"/>
    <p:sldId id="386" r:id="rId97"/>
    <p:sldId id="384" r:id="rId98"/>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85" autoAdjust="0"/>
    <p:restoredTop sz="85752" autoAdjust="0"/>
  </p:normalViewPr>
  <p:slideViewPr>
    <p:cSldViewPr>
      <p:cViewPr>
        <p:scale>
          <a:sx n="110" d="100"/>
          <a:sy n="110" d="100"/>
        </p:scale>
        <p:origin x="6104" y="205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ltLang="zh-CN"/>
          </a:p>
        </p:txBody>
      </p:sp>
      <p:sp>
        <p:nvSpPr>
          <p:cNvPr id="11981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ltLang="zh-CN"/>
          </a:p>
        </p:txBody>
      </p:sp>
      <p:sp>
        <p:nvSpPr>
          <p:cNvPr id="665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11981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ltLang="zh-CN"/>
          </a:p>
        </p:txBody>
      </p:sp>
      <p:sp>
        <p:nvSpPr>
          <p:cNvPr id="11981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3B86E86-DB0D-4E00-B1FF-AB0D7FF3C965}" type="slidenum">
              <a:rPr lang="en-US" altLang="zh-CN"/>
              <a:pPr/>
              <a:t>‹#›</a:t>
            </a:fld>
            <a:endParaRPr lang="en-US" altLang="zh-CN"/>
          </a:p>
        </p:txBody>
      </p:sp>
    </p:spTree>
    <p:extLst>
      <p:ext uri="{BB962C8B-B14F-4D97-AF65-F5344CB8AC3E}">
        <p14:creationId xmlns:p14="http://schemas.microsoft.com/office/powerpoint/2010/main" val="22967490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geeksforgeeks.org/addressing-modes-8086-microprocessor/"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a:ln/>
        </p:spPr>
      </p:sp>
      <p:sp>
        <p:nvSpPr>
          <p:cNvPr id="6758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latin typeface="Arial" panose="020B0604020202020204" pitchFamily="34" charset="0"/>
              </a:rPr>
              <a:t>thank you for not dropping the class:</a:t>
            </a:r>
            <a:r>
              <a:rPr lang="en-US" altLang="zh-CN" dirty="0">
                <a:latin typeface="Arial" panose="020B0604020202020204" pitchFamily="34" charset="0"/>
                <a:sym typeface="Wingdings" panose="05000000000000000000" pitchFamily="2" charset="2"/>
              </a:rPr>
              <a:t>)</a:t>
            </a:r>
            <a:endParaRPr lang="en-US" altLang="zh-CN" dirty="0">
              <a:latin typeface="Arial" panose="020B0604020202020204" pitchFamily="34" charset="0"/>
            </a:endParaRPr>
          </a:p>
          <a:p>
            <a:endParaRPr lang="en-US" altLang="zh-CN" dirty="0">
              <a:latin typeface="Arial" panose="020B0604020202020204" pitchFamily="34" charset="0"/>
            </a:endParaRPr>
          </a:p>
          <a:p>
            <a:r>
              <a:rPr lang="en-US" altLang="zh-CN" dirty="0">
                <a:latin typeface="Arial" panose="020B0604020202020204" pitchFamily="34" charset="0"/>
              </a:rPr>
              <a:t>truly appreciate your support</a:t>
            </a:r>
            <a:endParaRPr lang="zh-CN" altLang="en-US" dirty="0">
              <a:latin typeface="Arial" panose="020B0604020202020204" pitchFamily="34" charset="0"/>
            </a:endParaRPr>
          </a:p>
        </p:txBody>
      </p:sp>
      <p:sp>
        <p:nvSpPr>
          <p:cNvPr id="6758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0FB009FE-4DC9-4F4C-81A5-2161CAD7DC4A}" type="slidenum">
              <a:rPr lang="en-US" altLang="zh-CN"/>
              <a:pPr eaLnBrk="1" hangingPunct="1"/>
              <a:t>1</a:t>
            </a:fld>
            <a:endParaRPr lang="en-US" altLang="zh-CN"/>
          </a:p>
        </p:txBody>
      </p:sp>
    </p:spTree>
    <p:extLst>
      <p:ext uri="{BB962C8B-B14F-4D97-AF65-F5344CB8AC3E}">
        <p14:creationId xmlns:p14="http://schemas.microsoft.com/office/powerpoint/2010/main" val="3684530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However, </a:t>
            </a:r>
            <a:r>
              <a:rPr lang="en-CN" dirty="0"/>
              <a:t>DLP, TLP, and request-level paral require the restructuring of the application, a major new burden for programmers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N"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a:t>
            </a:r>
            <a:r>
              <a:rPr lang="en-CN" dirty="0"/>
              <a:t>o what extent can parallelism speed up program?</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Q</a:t>
            </a:r>
            <a:r>
              <a:rPr lang="en-CN" dirty="0"/>
              <a:t>uantified by Amdahl’s Law: Equation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N"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N"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N" dirty="0"/>
          </a:p>
          <a:p>
            <a:endParaRPr lang="en-CN" dirty="0"/>
          </a:p>
        </p:txBody>
      </p:sp>
      <p:sp>
        <p:nvSpPr>
          <p:cNvPr id="4" name="Slide Number Placeholder 3"/>
          <p:cNvSpPr>
            <a:spLocks noGrp="1"/>
          </p:cNvSpPr>
          <p:nvPr>
            <p:ph type="sldNum" sz="quarter" idx="5"/>
          </p:nvPr>
        </p:nvSpPr>
        <p:spPr/>
        <p:txBody>
          <a:bodyPr/>
          <a:lstStyle/>
          <a:p>
            <a:fld id="{93B86E86-DB0D-4E00-B1FF-AB0D7FF3C965}" type="slidenum">
              <a:rPr lang="en-US" altLang="zh-CN" smtClean="0"/>
              <a:pPr/>
              <a:t>10</a:t>
            </a:fld>
            <a:endParaRPr lang="en-US" altLang="zh-CN"/>
          </a:p>
        </p:txBody>
      </p:sp>
    </p:spTree>
    <p:extLst>
      <p:ext uri="{BB962C8B-B14F-4D97-AF65-F5344CB8AC3E}">
        <p14:creationId xmlns:p14="http://schemas.microsoft.com/office/powerpoint/2010/main" val="1004957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However, </a:t>
            </a:r>
            <a:r>
              <a:rPr lang="en-CN" dirty="0"/>
              <a:t>DLP, TLP, and request-level paral require the restructuring of the application, a major new burden for programmers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N"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a:t>
            </a:r>
            <a:r>
              <a:rPr lang="en-CN" dirty="0"/>
              <a:t>o what extent can parallelism speed up program?</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Q</a:t>
            </a:r>
            <a:r>
              <a:rPr lang="en-CN" dirty="0"/>
              <a:t>uantified by Amdahl’s Law: Equation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N"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宋体" pitchFamily="2" charset="-122"/>
                <a:cs typeface="+mn-cs"/>
              </a:rPr>
              <a:t>It prescribes practical limits to the number of useful cores per chip. </a:t>
            </a:r>
            <a:endParaRPr lang="en-CN"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Example: I</a:t>
            </a:r>
            <a:r>
              <a:rPr lang="en-CN" dirty="0"/>
              <a:t>f 10% of the task is serial, then the maximum performance benefit from parallelism is 10 no matter how many cores you put on the chip</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N"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N" dirty="0"/>
          </a:p>
          <a:p>
            <a:endParaRPr lang="en-CN" dirty="0"/>
          </a:p>
        </p:txBody>
      </p:sp>
      <p:sp>
        <p:nvSpPr>
          <p:cNvPr id="4" name="Slide Number Placeholder 3"/>
          <p:cNvSpPr>
            <a:spLocks noGrp="1"/>
          </p:cNvSpPr>
          <p:nvPr>
            <p:ph type="sldNum" sz="quarter" idx="5"/>
          </p:nvPr>
        </p:nvSpPr>
        <p:spPr/>
        <p:txBody>
          <a:bodyPr/>
          <a:lstStyle/>
          <a:p>
            <a:fld id="{93B86E86-DB0D-4E00-B1FF-AB0D7FF3C965}" type="slidenum">
              <a:rPr lang="en-US" altLang="zh-CN" smtClean="0"/>
              <a:pPr/>
              <a:t>11</a:t>
            </a:fld>
            <a:endParaRPr lang="en-US" altLang="zh-CN"/>
          </a:p>
        </p:txBody>
      </p:sp>
    </p:spTree>
    <p:extLst>
      <p:ext uri="{BB962C8B-B14F-4D97-AF65-F5344CB8AC3E}">
        <p14:creationId xmlns:p14="http://schemas.microsoft.com/office/powerpoint/2010/main" val="3055701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1C1542FF-DAF6-4221-8E25-89729DECA784}" type="slidenum">
              <a:rPr lang="en-US" altLang="zh-CN"/>
              <a:pPr eaLnBrk="1" hangingPunct="1"/>
              <a:t>12</a:t>
            </a:fld>
            <a:endParaRPr lang="en-US" altLang="zh-CN"/>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latin typeface="Arial" panose="020B0604020202020204" pitchFamily="34" charset="0"/>
              </a:rPr>
              <a:t>Since all our discussions in this course will relate to computers, then what kinds/types of computers do you know or have? Any examples?</a:t>
            </a:r>
          </a:p>
        </p:txBody>
      </p:sp>
    </p:spTree>
    <p:extLst>
      <p:ext uri="{BB962C8B-B14F-4D97-AF65-F5344CB8AC3E}">
        <p14:creationId xmlns:p14="http://schemas.microsoft.com/office/powerpoint/2010/main" val="3830102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9E95D6E1-00DC-479F-976F-1B2BBCA60C99}" type="slidenum">
              <a:rPr lang="en-US" altLang="zh-CN"/>
              <a:pPr eaLnBrk="1" hangingPunct="1"/>
              <a:t>13</a:t>
            </a:fld>
            <a:endParaRPr lang="en-US" altLang="zh-CN"/>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latin typeface="Arial" panose="020B0604020202020204" pitchFamily="34" charset="0"/>
              </a:rPr>
              <a:t>Good examples; All those computers you’ve just mentioned fall into these five classes.</a:t>
            </a:r>
          </a:p>
          <a:p>
            <a:pPr eaLnBrk="1" hangingPunct="1"/>
            <a:endParaRPr lang="en-US" altLang="zh-CN" dirty="0">
              <a:latin typeface="Arial" panose="020B0604020202020204" pitchFamily="34" charset="0"/>
            </a:endParaRPr>
          </a:p>
          <a:p>
            <a:pPr eaLnBrk="1" hangingPunct="1"/>
            <a:r>
              <a:rPr lang="en-US" altLang="zh-CN" dirty="0">
                <a:latin typeface="Arial" panose="020B0604020202020204" pitchFamily="34" charset="0"/>
              </a:rPr>
              <a:t>The first one is personal mobile device.</a:t>
            </a:r>
          </a:p>
        </p:txBody>
      </p:sp>
    </p:spTree>
    <p:extLst>
      <p:ext uri="{BB962C8B-B14F-4D97-AF65-F5344CB8AC3E}">
        <p14:creationId xmlns:p14="http://schemas.microsoft.com/office/powerpoint/2010/main" val="596790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E9D61FEE-3C51-47DA-B74C-95D06EF4A281}" type="slidenum">
              <a:rPr lang="en-US" altLang="zh-CN"/>
              <a:pPr eaLnBrk="1" hangingPunct="1"/>
              <a:t>14</a:t>
            </a:fld>
            <a:endParaRPr lang="en-US" altLang="zh-CN"/>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latin typeface="Arial" panose="020B0604020202020204" pitchFamily="34" charset="0"/>
              </a:rPr>
              <a:t>Personal mobile devices, such as smartphones and tablets, are the most pervasive computers nowadays. </a:t>
            </a:r>
          </a:p>
          <a:p>
            <a:pPr eaLnBrk="1" hangingPunct="1"/>
            <a:endParaRPr lang="en-US" altLang="zh-CN" dirty="0">
              <a:latin typeface="Arial" panose="020B0604020202020204" pitchFamily="34" charset="0"/>
            </a:endParaRPr>
          </a:p>
          <a:p>
            <a:pPr eaLnBrk="1" hangingPunct="1"/>
            <a:r>
              <a:rPr lang="en-US" altLang="zh-CN" dirty="0">
                <a:latin typeface="Arial" panose="020B0604020202020204" pitchFamily="34" charset="0"/>
              </a:rPr>
              <a:t>They have small size, high portability, yet low cost.</a:t>
            </a:r>
          </a:p>
        </p:txBody>
      </p:sp>
    </p:spTree>
    <p:extLst>
      <p:ext uri="{BB962C8B-B14F-4D97-AF65-F5344CB8AC3E}">
        <p14:creationId xmlns:p14="http://schemas.microsoft.com/office/powerpoint/2010/main" val="30352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幻灯片图像占位符 1"/>
          <p:cNvSpPr>
            <a:spLocks noGrp="1" noRot="1" noChangeAspect="1" noTextEdit="1"/>
          </p:cNvSpPr>
          <p:nvPr>
            <p:ph type="sldImg"/>
          </p:nvPr>
        </p:nvSpPr>
        <p:spPr>
          <a:ln/>
        </p:spPr>
      </p:sp>
      <p:sp>
        <p:nvSpPr>
          <p:cNvPr id="7475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latin typeface="Arial" panose="020B0604020202020204" pitchFamily="34" charset="0"/>
              </a:rPr>
              <a:t>In comparison with more expensive computers like pcs or laptops, </a:t>
            </a:r>
          </a:p>
          <a:p>
            <a:pPr eaLnBrk="1" hangingPunct="1"/>
            <a:r>
              <a:rPr lang="en-US" altLang="zh-CN">
                <a:latin typeface="Arial" panose="020B0604020202020204" pitchFamily="34" charset="0"/>
              </a:rPr>
              <a:t>PMD’s low cost owes to their less expensive packaging and absence of fan for cooling.</a:t>
            </a:r>
            <a:endParaRPr lang="zh-CN" altLang="en-US">
              <a:latin typeface="Arial" panose="020B0604020202020204" pitchFamily="34" charset="0"/>
            </a:endParaRPr>
          </a:p>
        </p:txBody>
      </p:sp>
      <p:sp>
        <p:nvSpPr>
          <p:cNvPr id="7475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4124F143-1A12-4018-8D7D-1230EF07738E}" type="slidenum">
              <a:rPr lang="en-US" altLang="zh-CN"/>
              <a:pPr eaLnBrk="1" hangingPunct="1"/>
              <a:t>15</a:t>
            </a:fld>
            <a:endParaRPr lang="en-US" altLang="zh-CN"/>
          </a:p>
        </p:txBody>
      </p:sp>
    </p:spTree>
    <p:extLst>
      <p:ext uri="{BB962C8B-B14F-4D97-AF65-F5344CB8AC3E}">
        <p14:creationId xmlns:p14="http://schemas.microsoft.com/office/powerpoint/2010/main" val="1078020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a:ln/>
        </p:spPr>
      </p:sp>
      <p:sp>
        <p:nvSpPr>
          <p:cNvPr id="7577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latin typeface="Arial" panose="020B0604020202020204" pitchFamily="34" charset="0"/>
              </a:rPr>
              <a:t>The expectation for PMD’s responsiveness is that it should satisfy real-time performance constraint.</a:t>
            </a:r>
          </a:p>
          <a:p>
            <a:pPr eaLnBrk="1" hangingPunct="1"/>
            <a:r>
              <a:rPr lang="en-US" altLang="zh-CN" dirty="0">
                <a:latin typeface="Arial" panose="020B0604020202020204" pitchFamily="34" charset="0"/>
              </a:rPr>
              <a:t>For this, a segment of the application has an absolute maximum execution time.</a:t>
            </a:r>
          </a:p>
          <a:p>
            <a:pPr eaLnBrk="1" hangingPunct="1"/>
            <a:r>
              <a:rPr lang="en-US" altLang="zh-CN" dirty="0">
                <a:latin typeface="Arial" panose="020B0604020202020204" pitchFamily="34" charset="0"/>
              </a:rPr>
              <a:t>For example, in playing a video on a PMD, the time to process each video frame should be limited, since the processor must accept and process the next frame shortly.</a:t>
            </a:r>
          </a:p>
          <a:p>
            <a:pPr eaLnBrk="1" hangingPunct="1"/>
            <a:endParaRPr lang="en-US" altLang="zh-CN" dirty="0">
              <a:latin typeface="Arial" panose="020B0604020202020204" pitchFamily="34" charset="0"/>
            </a:endParaRPr>
          </a:p>
          <a:p>
            <a:pPr eaLnBrk="1" hangingPunct="1"/>
            <a:r>
              <a:rPr lang="en-US" altLang="zh-CN" dirty="0">
                <a:latin typeface="Arial" panose="020B0604020202020204" pitchFamily="34" charset="0"/>
              </a:rPr>
              <a:t>However, real-time performance is a very strict requirement; it’s hard to satisfy. </a:t>
            </a:r>
          </a:p>
        </p:txBody>
      </p:sp>
      <p:sp>
        <p:nvSpPr>
          <p:cNvPr id="7578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84557D8E-870D-4893-8CE1-5AB4566FEFB9}" type="slidenum">
              <a:rPr lang="en-US" altLang="zh-CN"/>
              <a:pPr eaLnBrk="1" hangingPunct="1"/>
              <a:t>16</a:t>
            </a:fld>
            <a:endParaRPr lang="en-US" altLang="zh-CN"/>
          </a:p>
        </p:txBody>
      </p:sp>
    </p:spTree>
    <p:extLst>
      <p:ext uri="{BB962C8B-B14F-4D97-AF65-F5344CB8AC3E}">
        <p14:creationId xmlns:p14="http://schemas.microsoft.com/office/powerpoint/2010/main" val="897201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幻灯片图像占位符 1"/>
          <p:cNvSpPr>
            <a:spLocks noGrp="1" noRot="1" noChangeAspect="1" noTextEdit="1"/>
          </p:cNvSpPr>
          <p:nvPr>
            <p:ph type="sldImg"/>
          </p:nvPr>
        </p:nvSpPr>
        <p:spPr>
          <a:ln/>
        </p:spPr>
      </p:sp>
      <p:sp>
        <p:nvSpPr>
          <p:cNvPr id="7680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latin typeface="Arial" panose="020B0604020202020204" pitchFamily="34" charset="0"/>
              </a:rPr>
              <a:t>As an alternative, some applications choose soft real-time performance, </a:t>
            </a:r>
          </a:p>
          <a:p>
            <a:pPr eaLnBrk="1" hangingPunct="1"/>
            <a:r>
              <a:rPr lang="en-US" altLang="zh-CN" dirty="0">
                <a:latin typeface="Arial" panose="020B0604020202020204" pitchFamily="34" charset="0"/>
              </a:rPr>
              <a:t>which tolerates occasionally missed time constraint on an event, as long as not too many are missed.</a:t>
            </a:r>
          </a:p>
        </p:txBody>
      </p:sp>
      <p:sp>
        <p:nvSpPr>
          <p:cNvPr id="7680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FA79F713-763A-4F32-B677-1B16ECF7E380}" type="slidenum">
              <a:rPr lang="en-US" altLang="zh-CN"/>
              <a:pPr eaLnBrk="1" hangingPunct="1"/>
              <a:t>17</a:t>
            </a:fld>
            <a:endParaRPr lang="en-US" altLang="zh-CN"/>
          </a:p>
        </p:txBody>
      </p:sp>
    </p:spTree>
    <p:extLst>
      <p:ext uri="{BB962C8B-B14F-4D97-AF65-F5344CB8AC3E}">
        <p14:creationId xmlns:p14="http://schemas.microsoft.com/office/powerpoint/2010/main" val="1847557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D1FD47D7-1C52-4A70-90CE-1F0606F195C1}" type="slidenum">
              <a:rPr lang="en-US" altLang="zh-CN"/>
              <a:pPr eaLnBrk="1" hangingPunct="1"/>
              <a:t>18</a:t>
            </a:fld>
            <a:endParaRPr lang="en-US" altLang="zh-CN"/>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latin typeface="Arial" panose="020B0604020202020204" pitchFamily="34" charset="0"/>
              </a:rPr>
              <a:t>For PMD, Memory can be a substantial portion of the system cost; We need to economize memory usage. PMD hosts various applications and thus large volume of code; so we can optimize code size toward memory efficiency;</a:t>
            </a:r>
          </a:p>
          <a:p>
            <a:pPr eaLnBrk="1" hangingPunct="1"/>
            <a:endParaRPr lang="en-US" altLang="zh-CN" dirty="0">
              <a:latin typeface="Arial" panose="020B0604020202020204" pitchFamily="34" charset="0"/>
            </a:endParaRPr>
          </a:p>
          <a:p>
            <a:pPr eaLnBrk="1" hangingPunct="1"/>
            <a:r>
              <a:rPr lang="en-US" altLang="zh-CN" dirty="0">
                <a:latin typeface="Arial" panose="020B0604020202020204" pitchFamily="34" charset="0"/>
              </a:rPr>
              <a:t>Besides, PMD also has limited power and has no fan for cooling; so economizing battery usage and heat dissipation technique are key to save energy;</a:t>
            </a:r>
          </a:p>
        </p:txBody>
      </p:sp>
    </p:spTree>
    <p:extLst>
      <p:ext uri="{BB962C8B-B14F-4D97-AF65-F5344CB8AC3E}">
        <p14:creationId xmlns:p14="http://schemas.microsoft.com/office/powerpoint/2010/main" val="2879130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433C4283-2A8F-43F0-BD94-9C88919DEA06}" type="slidenum">
              <a:rPr lang="en-US" altLang="zh-CN"/>
              <a:pPr eaLnBrk="1" hangingPunct="1"/>
              <a:t>19</a:t>
            </a:fld>
            <a:endParaRPr lang="en-US" altLang="zh-CN"/>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latin typeface="Arial" panose="020B0604020202020204" pitchFamily="34" charset="0"/>
              </a:rPr>
              <a:t>Desktops and laptops take largest market share and are most familiar to us.</a:t>
            </a:r>
          </a:p>
          <a:p>
            <a:pPr eaLnBrk="1" hangingPunct="1"/>
            <a:r>
              <a:rPr lang="en-US" altLang="zh-CN">
                <a:latin typeface="Arial" panose="020B0604020202020204" pitchFamily="34" charset="0"/>
              </a:rPr>
              <a:t>They range from low-end netbooks to high-end workstations.</a:t>
            </a:r>
          </a:p>
          <a:p>
            <a:pPr eaLnBrk="1" hangingPunct="1"/>
            <a:endParaRPr lang="en-US" altLang="zh-CN">
              <a:latin typeface="Arial" panose="020B0604020202020204" pitchFamily="34" charset="0"/>
            </a:endParaRPr>
          </a:p>
          <a:p>
            <a:pPr eaLnBrk="1" hangingPunct="1"/>
            <a:r>
              <a:rPr lang="en-US" altLang="zh-CN">
                <a:latin typeface="Arial" panose="020B0604020202020204" pitchFamily="34" charset="0"/>
              </a:rPr>
              <a:t>They usually cost hundreds to thousands of dollars</a:t>
            </a:r>
          </a:p>
        </p:txBody>
      </p:sp>
    </p:spTree>
    <p:extLst>
      <p:ext uri="{BB962C8B-B14F-4D97-AF65-F5344CB8AC3E}">
        <p14:creationId xmlns:p14="http://schemas.microsoft.com/office/powerpoint/2010/main" val="3145516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DB1815B0-4057-4D94-8359-D7EEB5C15893}" type="slidenum">
              <a:rPr lang="en-US" altLang="zh-CN"/>
              <a:pPr eaLnBrk="1" hangingPunct="1"/>
              <a:t>2</a:t>
            </a:fld>
            <a:endParaRPr lang="en-US" altLang="zh-CN"/>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latin typeface="Arial" panose="020B0604020202020204" pitchFamily="34" charset="0"/>
              </a:rPr>
              <a:t>In today’s lecture, we will warm up with computer design basics</a:t>
            </a:r>
          </a:p>
        </p:txBody>
      </p:sp>
    </p:spTree>
    <p:extLst>
      <p:ext uri="{BB962C8B-B14F-4D97-AF65-F5344CB8AC3E}">
        <p14:creationId xmlns:p14="http://schemas.microsoft.com/office/powerpoint/2010/main" val="4002387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E4047125-D46D-4CA0-93B3-063D0A8CF17E}" type="slidenum">
              <a:rPr lang="en-US" altLang="zh-CN"/>
              <a:pPr eaLnBrk="1" hangingPunct="1"/>
              <a:t>20</a:t>
            </a:fld>
            <a:endParaRPr lang="en-US" altLang="zh-CN"/>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latin typeface="Arial" panose="020B0604020202020204" pitchFamily="34" charset="0"/>
              </a:rPr>
              <a:t>Desktops deliver high performance but cost affordable prices.</a:t>
            </a:r>
          </a:p>
          <a:p>
            <a:pPr eaLnBrk="1" hangingPunct="1"/>
            <a:r>
              <a:rPr lang="en-US" altLang="zh-CN">
                <a:latin typeface="Arial" panose="020B0604020202020204" pitchFamily="34" charset="0"/>
              </a:rPr>
              <a:t>So they are the most important to customers and hence to computer designers.</a:t>
            </a:r>
          </a:p>
        </p:txBody>
      </p:sp>
    </p:spTree>
    <p:extLst>
      <p:ext uri="{BB962C8B-B14F-4D97-AF65-F5344CB8AC3E}">
        <p14:creationId xmlns:p14="http://schemas.microsoft.com/office/powerpoint/2010/main" val="20412686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1"/>
          <p:cNvSpPr>
            <a:spLocks noGrp="1" noRot="1" noChangeAspect="1" noTextEdit="1"/>
          </p:cNvSpPr>
          <p:nvPr>
            <p:ph type="sldImg"/>
          </p:nvPr>
        </p:nvSpPr>
        <p:spPr>
          <a:ln/>
        </p:spPr>
      </p:sp>
      <p:sp>
        <p:nvSpPr>
          <p:cNvPr id="8089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latin typeface="Arial" panose="020B0604020202020204" pitchFamily="34" charset="0"/>
              </a:rPr>
              <a:t>Servers aim to provide large-scale and reliable file and computing services to desktops connected to them.</a:t>
            </a:r>
          </a:p>
          <a:p>
            <a:pPr eaLnBrk="1" hangingPunct="1"/>
            <a:r>
              <a:rPr lang="en-US" altLang="zh-CN">
                <a:latin typeface="Arial" panose="020B0604020202020204" pitchFamily="34" charset="0"/>
              </a:rPr>
              <a:t>They constitute the backbone of large-scale enterprise computing.</a:t>
            </a:r>
          </a:p>
        </p:txBody>
      </p:sp>
      <p:sp>
        <p:nvSpPr>
          <p:cNvPr id="8090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F28C3A76-3DA8-4118-AB16-CA65E43799FA}" type="slidenum">
              <a:rPr lang="en-US" altLang="zh-CN"/>
              <a:pPr eaLnBrk="1" hangingPunct="1"/>
              <a:t>21</a:t>
            </a:fld>
            <a:endParaRPr lang="en-US" altLang="zh-CN"/>
          </a:p>
        </p:txBody>
      </p:sp>
    </p:spTree>
    <p:extLst>
      <p:ext uri="{BB962C8B-B14F-4D97-AF65-F5344CB8AC3E}">
        <p14:creationId xmlns:p14="http://schemas.microsoft.com/office/powerpoint/2010/main" val="35114510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BB0758AB-D73E-4D44-82B4-2E60EF3B44E5}" type="slidenum">
              <a:rPr lang="en-US" altLang="zh-CN"/>
              <a:pPr eaLnBrk="1" hangingPunct="1"/>
              <a:t>22</a:t>
            </a:fld>
            <a:endParaRPr lang="en-US" altLang="zh-CN"/>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latin typeface="Arial" panose="020B0604020202020204" pitchFamily="34" charset="0"/>
              </a:rPr>
              <a:t>The major character of servers should be high availability, as server down usually costs a lot to hosting services.</a:t>
            </a:r>
          </a:p>
          <a:p>
            <a:pPr eaLnBrk="1" hangingPunct="1"/>
            <a:r>
              <a:rPr lang="en-US" altLang="zh-CN">
                <a:latin typeface="Arial" panose="020B0604020202020204" pitchFamily="34" charset="0"/>
              </a:rPr>
              <a:t>For some critical network services like credit card authentication and ATM operations, server failure comes at too high a cost.  </a:t>
            </a:r>
          </a:p>
        </p:txBody>
      </p:sp>
    </p:spTree>
    <p:extLst>
      <p:ext uri="{BB962C8B-B14F-4D97-AF65-F5344CB8AC3E}">
        <p14:creationId xmlns:p14="http://schemas.microsoft.com/office/powerpoint/2010/main" val="28849431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BB0758AB-D73E-4D44-82B4-2E60EF3B44E5}" type="slidenum">
              <a:rPr lang="en-US" altLang="zh-CN"/>
              <a:pPr eaLnBrk="1" hangingPunct="1"/>
              <a:t>23</a:t>
            </a:fld>
            <a:endParaRPr lang="en-US" altLang="zh-CN"/>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latin typeface="Arial" panose="020B0604020202020204" pitchFamily="34" charset="0"/>
              </a:rPr>
              <a:t>The major character of servers should be high availability, as server down usually costs a lot to hosting services.</a:t>
            </a:r>
          </a:p>
          <a:p>
            <a:pPr eaLnBrk="1" hangingPunct="1"/>
            <a:r>
              <a:rPr lang="en-US" altLang="zh-CN">
                <a:latin typeface="Arial" panose="020B0604020202020204" pitchFamily="34" charset="0"/>
              </a:rPr>
              <a:t>For some critical network services like credit card authentication and ATM operations, server failure comes at too high a cost.  </a:t>
            </a:r>
          </a:p>
        </p:txBody>
      </p:sp>
    </p:spTree>
    <p:extLst>
      <p:ext uri="{BB962C8B-B14F-4D97-AF65-F5344CB8AC3E}">
        <p14:creationId xmlns:p14="http://schemas.microsoft.com/office/powerpoint/2010/main" val="17004521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1"/>
          <p:cNvSpPr>
            <a:spLocks noGrp="1" noRot="1" noChangeAspect="1" noTextEdit="1"/>
          </p:cNvSpPr>
          <p:nvPr>
            <p:ph type="sldImg"/>
          </p:nvPr>
        </p:nvSpPr>
        <p:spPr>
          <a:ln/>
        </p:spPr>
      </p:sp>
      <p:sp>
        <p:nvSpPr>
          <p:cNvPr id="8294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latin typeface="Arial" panose="020B0604020202020204" pitchFamily="34" charset="0"/>
              </a:rPr>
              <a:t>Servers should also be scalable, that is, they should be capable of handling a large volume of service requests. </a:t>
            </a:r>
          </a:p>
          <a:p>
            <a:pPr eaLnBrk="1" hangingPunct="1"/>
            <a:r>
              <a:rPr lang="en-US" altLang="zh-CN">
                <a:latin typeface="Arial" panose="020B0604020202020204" pitchFamily="34" charset="0"/>
              </a:rPr>
              <a:t>Toward this, it might need to enhance computing and storage capacity.</a:t>
            </a:r>
          </a:p>
          <a:p>
            <a:pPr eaLnBrk="1" hangingPunct="1"/>
            <a:endParaRPr lang="en-US" altLang="zh-CN">
              <a:latin typeface="Arial" panose="020B0604020202020204" pitchFamily="34" charset="0"/>
            </a:endParaRPr>
          </a:p>
          <a:p>
            <a:pPr eaLnBrk="1" hangingPunct="1"/>
            <a:r>
              <a:rPr lang="en-US" altLang="zh-CN">
                <a:latin typeface="Arial" panose="020B0604020202020204" pitchFamily="34" charset="0"/>
              </a:rPr>
              <a:t>We also expect that servers have high throughput, that is, handling more requests in a unit time.</a:t>
            </a:r>
            <a:endParaRPr lang="zh-CN" altLang="en-US">
              <a:latin typeface="Arial" panose="020B0604020202020204" pitchFamily="34" charset="0"/>
            </a:endParaRPr>
          </a:p>
        </p:txBody>
      </p:sp>
      <p:sp>
        <p:nvSpPr>
          <p:cNvPr id="8294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EBF4DCF4-08C2-4A1B-BB89-C95E6A123C80}" type="slidenum">
              <a:rPr lang="en-US" altLang="zh-CN"/>
              <a:pPr eaLnBrk="1" hangingPunct="1"/>
              <a:t>24</a:t>
            </a:fld>
            <a:endParaRPr lang="en-US" altLang="zh-CN"/>
          </a:p>
        </p:txBody>
      </p:sp>
    </p:spTree>
    <p:extLst>
      <p:ext uri="{BB962C8B-B14F-4D97-AF65-F5344CB8AC3E}">
        <p14:creationId xmlns:p14="http://schemas.microsoft.com/office/powerpoint/2010/main" val="10608675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5D389DF4-0816-4909-9452-CC59BF736169}" type="slidenum">
              <a:rPr lang="en-US" altLang="zh-CN"/>
              <a:pPr eaLnBrk="1" hangingPunct="1"/>
              <a:t>25</a:t>
            </a:fld>
            <a:endParaRPr lang="en-US" altLang="zh-CN"/>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latin typeface="Arial" panose="020B0604020202020204" pitchFamily="34" charset="0"/>
              </a:rPr>
              <a:t>Clusters are also known as werehouse-scale computers; they are collections of pcs/servers</a:t>
            </a:r>
          </a:p>
          <a:p>
            <a:pPr eaLnBrk="1" hangingPunct="1"/>
            <a:r>
              <a:rPr lang="en-US" altLang="zh-CN">
                <a:latin typeface="Arial" panose="020B0604020202020204" pitchFamily="34" charset="0"/>
              </a:rPr>
              <a:t>Then the connected computers can act as a single larger computer.</a:t>
            </a:r>
          </a:p>
          <a:p>
            <a:pPr eaLnBrk="1" hangingPunct="1"/>
            <a:endParaRPr lang="en-US" altLang="zh-CN">
              <a:latin typeface="Arial" panose="020B0604020202020204" pitchFamily="34" charset="0"/>
            </a:endParaRPr>
          </a:p>
          <a:p>
            <a:pPr eaLnBrk="1" hangingPunct="1"/>
            <a:r>
              <a:rPr lang="en-US" altLang="zh-CN">
                <a:latin typeface="Arial" panose="020B0604020202020204" pitchFamily="34" charset="0"/>
              </a:rPr>
              <a:t>Its Characteristics are similar to its components, that is, desktop and server: which are, for example, price-performance and availability</a:t>
            </a:r>
          </a:p>
          <a:p>
            <a:pPr eaLnBrk="1" hangingPunct="1"/>
            <a:endParaRPr lang="en-US" altLang="zh-CN">
              <a:latin typeface="Arial" panose="020B0604020202020204" pitchFamily="34" charset="0"/>
            </a:endParaRPr>
          </a:p>
          <a:p>
            <a:pPr eaLnBrk="1" hangingPunct="1"/>
            <a:r>
              <a:rPr lang="en-US" altLang="zh-CN">
                <a:latin typeface="Arial" panose="020B0604020202020204" pitchFamily="34" charset="0"/>
              </a:rPr>
              <a:t>Besides, since it consists of a bunch of computers altogether, we need to economize its power consumption;</a:t>
            </a:r>
          </a:p>
          <a:p>
            <a:pPr eaLnBrk="1" hangingPunct="1"/>
            <a:endParaRPr lang="en-US" altLang="zh-CN">
              <a:latin typeface="Arial" panose="020B0604020202020204" pitchFamily="34" charset="0"/>
            </a:endParaRPr>
          </a:p>
        </p:txBody>
      </p:sp>
    </p:spTree>
    <p:extLst>
      <p:ext uri="{BB962C8B-B14F-4D97-AF65-F5344CB8AC3E}">
        <p14:creationId xmlns:p14="http://schemas.microsoft.com/office/powerpoint/2010/main" val="3774266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1"/>
          <p:cNvSpPr>
            <a:spLocks noGrp="1" noRot="1" noChangeAspect="1" noTextEdit="1"/>
          </p:cNvSpPr>
          <p:nvPr>
            <p:ph type="sldImg"/>
          </p:nvPr>
        </p:nvSpPr>
        <p:spPr>
          <a:ln/>
        </p:spPr>
      </p:sp>
      <p:sp>
        <p:nvSpPr>
          <p:cNvPr id="8294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latin typeface="Arial" panose="020B0604020202020204" pitchFamily="34" charset="0"/>
              </a:rPr>
              <a:t>Supercomputers are related to WSCs in that they are equally expensive, costing hundreds of millions of dollars, but supercomputers differ by emphasizing floating-point performance and by running large, communication-intensive batch programs that can run for weeks at a time.</a:t>
            </a:r>
          </a:p>
          <a:p>
            <a:pPr eaLnBrk="1" hangingPunct="1"/>
            <a:endParaRPr lang="en-US" altLang="zh-CN" dirty="0">
              <a:latin typeface="Arial" panose="020B0604020202020204" pitchFamily="34" charset="0"/>
            </a:endParaRPr>
          </a:p>
          <a:p>
            <a:pPr eaLnBrk="1" hangingPunct="1"/>
            <a:r>
              <a:rPr lang="en-US" altLang="zh-CN" dirty="0">
                <a:latin typeface="Arial" panose="020B0604020202020204" pitchFamily="34" charset="0"/>
              </a:rPr>
              <a:t>In contrast, WSCs emphasize interactive applications, large-scale storage, dependability, and high Internet bandwidth.</a:t>
            </a:r>
            <a:endParaRPr lang="zh-CN" altLang="en-US" dirty="0">
              <a:latin typeface="Arial" panose="020B0604020202020204" pitchFamily="34" charset="0"/>
            </a:endParaRPr>
          </a:p>
        </p:txBody>
      </p:sp>
      <p:sp>
        <p:nvSpPr>
          <p:cNvPr id="8294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EBF4DCF4-08C2-4A1B-BB89-C95E6A123C80}" type="slidenum">
              <a:rPr lang="en-US" altLang="zh-CN"/>
              <a:pPr eaLnBrk="1" hangingPunct="1"/>
              <a:t>26</a:t>
            </a:fld>
            <a:endParaRPr lang="en-US" altLang="zh-CN"/>
          </a:p>
        </p:txBody>
      </p:sp>
    </p:spTree>
    <p:extLst>
      <p:ext uri="{BB962C8B-B14F-4D97-AF65-F5344CB8AC3E}">
        <p14:creationId xmlns:p14="http://schemas.microsoft.com/office/powerpoint/2010/main" val="34277602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1"/>
          <p:cNvSpPr>
            <a:spLocks noGrp="1" noRot="1" noChangeAspect="1" noTextEdit="1"/>
          </p:cNvSpPr>
          <p:nvPr>
            <p:ph type="sldImg"/>
          </p:nvPr>
        </p:nvSpPr>
        <p:spPr>
          <a:ln/>
        </p:spPr>
      </p:sp>
      <p:sp>
        <p:nvSpPr>
          <p:cNvPr id="8499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latin typeface="Arial" panose="020B0604020202020204" pitchFamily="34" charset="0"/>
              </a:rPr>
              <a:t>Embedded computers just hide everywhere. They are in cameras, washing machines, drones, and even our cars/automobiles.</a:t>
            </a:r>
            <a:endParaRPr lang="zh-CN" altLang="en-US" dirty="0">
              <a:latin typeface="Arial" panose="020B0604020202020204" pitchFamily="34" charset="0"/>
            </a:endParaRPr>
          </a:p>
        </p:txBody>
      </p:sp>
      <p:sp>
        <p:nvSpPr>
          <p:cNvPr id="8499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C65FABC0-0EEE-4ADB-9550-0A3E857DBCA0}" type="slidenum">
              <a:rPr lang="en-US" altLang="zh-CN"/>
              <a:pPr eaLnBrk="1" hangingPunct="1"/>
              <a:t>27</a:t>
            </a:fld>
            <a:endParaRPr lang="en-US" altLang="zh-CN"/>
          </a:p>
        </p:txBody>
      </p:sp>
    </p:spTree>
    <p:extLst>
      <p:ext uri="{BB962C8B-B14F-4D97-AF65-F5344CB8AC3E}">
        <p14:creationId xmlns:p14="http://schemas.microsoft.com/office/powerpoint/2010/main" val="40354613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1"/>
          <p:cNvSpPr>
            <a:spLocks noGrp="1" noRot="1" noChangeAspect="1" noTextEdit="1"/>
          </p:cNvSpPr>
          <p:nvPr>
            <p:ph type="sldImg"/>
          </p:nvPr>
        </p:nvSpPr>
        <p:spPr>
          <a:ln/>
        </p:spPr>
      </p:sp>
      <p:sp>
        <p:nvSpPr>
          <p:cNvPr id="8499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latin typeface="Arial" panose="020B0604020202020204" pitchFamily="34" charset="0"/>
              </a:rPr>
              <a:t>The phrase of Internet of Things (IoT) refers to embedded computers that are connected to the Internet, typically wirelessly. </a:t>
            </a:r>
          </a:p>
          <a:p>
            <a:pPr eaLnBrk="1" hangingPunct="1"/>
            <a:endParaRPr lang="en-US" altLang="zh-CN" dirty="0">
              <a:latin typeface="Arial" panose="020B0604020202020204" pitchFamily="34" charset="0"/>
            </a:endParaRPr>
          </a:p>
          <a:p>
            <a:pPr eaLnBrk="1" hangingPunct="1"/>
            <a:r>
              <a:rPr lang="en-US" altLang="zh-CN" dirty="0">
                <a:latin typeface="Arial" panose="020B0604020202020204" pitchFamily="34" charset="0"/>
              </a:rPr>
              <a:t>The projections for the number of IoT devices in 2020 range from 20 to 50 billion.</a:t>
            </a:r>
            <a:endParaRPr lang="zh-CN" altLang="en-US" dirty="0">
              <a:latin typeface="Arial" panose="020B0604020202020204" pitchFamily="34" charset="0"/>
            </a:endParaRPr>
          </a:p>
        </p:txBody>
      </p:sp>
      <p:sp>
        <p:nvSpPr>
          <p:cNvPr id="8499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C65FABC0-0EEE-4ADB-9550-0A3E857DBCA0}" type="slidenum">
              <a:rPr lang="en-US" altLang="zh-CN"/>
              <a:pPr eaLnBrk="1" hangingPunct="1"/>
              <a:t>28</a:t>
            </a:fld>
            <a:endParaRPr lang="en-US" altLang="zh-CN"/>
          </a:p>
        </p:txBody>
      </p:sp>
    </p:spTree>
    <p:extLst>
      <p:ext uri="{BB962C8B-B14F-4D97-AF65-F5344CB8AC3E}">
        <p14:creationId xmlns:p14="http://schemas.microsoft.com/office/powerpoint/2010/main" val="3086738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幻灯片图像占位符 1"/>
          <p:cNvSpPr>
            <a:spLocks noGrp="1" noRot="1" noChangeAspect="1" noTextEdit="1"/>
          </p:cNvSpPr>
          <p:nvPr>
            <p:ph type="sldImg"/>
          </p:nvPr>
        </p:nvSpPr>
        <p:spPr>
          <a:ln/>
        </p:spPr>
      </p:sp>
      <p:sp>
        <p:nvSpPr>
          <p:cNvPr id="8601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latin typeface="Arial" panose="020B0604020202020204" pitchFamily="34" charset="0"/>
              </a:rPr>
              <a:t>How can we differ embedded computers from non-embedded ones?</a:t>
            </a:r>
          </a:p>
          <a:p>
            <a:pPr eaLnBrk="1" hangingPunct="1"/>
            <a:r>
              <a:rPr lang="en-US" altLang="zh-CN">
                <a:latin typeface="Arial" panose="020B0604020202020204" pitchFamily="34" charset="0"/>
              </a:rPr>
              <a:t>The key clue is whether a computer got the ability to run third-party software.</a:t>
            </a:r>
          </a:p>
          <a:p>
            <a:pPr eaLnBrk="1" hangingPunct="1"/>
            <a:endParaRPr lang="en-US" altLang="zh-CN">
              <a:latin typeface="Arial" panose="020B0604020202020204" pitchFamily="34" charset="0"/>
            </a:endParaRPr>
          </a:p>
          <a:p>
            <a:pPr eaLnBrk="1" hangingPunct="1"/>
            <a:r>
              <a:rPr lang="en-US" altLang="zh-CN">
                <a:latin typeface="Arial" panose="020B0604020202020204" pitchFamily="34" charset="0"/>
              </a:rPr>
              <a:t>After all, embedded computers are made to meet the performance need at a minimum price </a:t>
            </a:r>
          </a:p>
          <a:p>
            <a:pPr eaLnBrk="1" hangingPunct="1"/>
            <a:r>
              <a:rPr lang="en-US" altLang="zh-CN">
                <a:latin typeface="Arial" panose="020B0604020202020204" pitchFamily="34" charset="0"/>
              </a:rPr>
              <a:t>rather than achieve higher performance at a higher price.</a:t>
            </a:r>
          </a:p>
          <a:p>
            <a:pPr eaLnBrk="1" hangingPunct="1"/>
            <a:endParaRPr lang="en-US" altLang="zh-CN">
              <a:latin typeface="Arial" panose="020B0604020202020204" pitchFamily="34" charset="0"/>
            </a:endParaRPr>
          </a:p>
          <a:p>
            <a:pPr eaLnBrk="1" hangingPunct="1"/>
            <a:r>
              <a:rPr lang="en-US" altLang="zh-CN">
                <a:latin typeface="Arial" panose="020B0604020202020204" pitchFamily="34" charset="0"/>
              </a:rPr>
              <a:t>Any questions?</a:t>
            </a:r>
          </a:p>
          <a:p>
            <a:pPr eaLnBrk="1" hangingPunct="1"/>
            <a:endParaRPr lang="zh-CN" altLang="en-US">
              <a:latin typeface="Arial" panose="020B0604020202020204" pitchFamily="34" charset="0"/>
            </a:endParaRPr>
          </a:p>
        </p:txBody>
      </p:sp>
      <p:sp>
        <p:nvSpPr>
          <p:cNvPr id="8602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D8CF896E-D85A-4898-BA5B-D08ECBB81776}" type="slidenum">
              <a:rPr lang="en-US" altLang="zh-CN"/>
              <a:pPr eaLnBrk="1" hangingPunct="1"/>
              <a:t>29</a:t>
            </a:fld>
            <a:endParaRPr lang="en-US" altLang="zh-CN"/>
          </a:p>
        </p:txBody>
      </p:sp>
    </p:spTree>
    <p:extLst>
      <p:ext uri="{BB962C8B-B14F-4D97-AF65-F5344CB8AC3E}">
        <p14:creationId xmlns:p14="http://schemas.microsoft.com/office/powerpoint/2010/main" val="2170881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34BA4E1C-1614-4442-843F-C3C6CCC2EA1F}" type="slidenum">
              <a:rPr lang="en-US" altLang="zh-CN"/>
              <a:pPr eaLnBrk="1" hangingPunct="1"/>
              <a:t>3</a:t>
            </a:fld>
            <a:endParaRPr lang="en-US" altLang="zh-CN"/>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latin typeface="Arial" panose="020B0604020202020204" pitchFamily="34" charset="0"/>
              </a:rPr>
              <a:t>such as computer classes, major techniques for fast computation, and the definition of computer architecture.</a:t>
            </a:r>
          </a:p>
          <a:p>
            <a:pPr eaLnBrk="1" hangingPunct="1"/>
            <a:endParaRPr lang="en-US" altLang="zh-CN">
              <a:latin typeface="Arial" panose="020B0604020202020204" pitchFamily="34" charset="0"/>
            </a:endParaRPr>
          </a:p>
          <a:p>
            <a:pPr eaLnBrk="1" hangingPunct="1"/>
            <a:endParaRPr lang="en-US" altLang="zh-CN">
              <a:latin typeface="Arial" panose="020B0604020202020204" pitchFamily="34" charset="0"/>
            </a:endParaRPr>
          </a:p>
          <a:p>
            <a:pPr eaLnBrk="1" hangingPunct="1"/>
            <a:r>
              <a:rPr lang="en-US" altLang="zh-CN">
                <a:latin typeface="Arial" panose="020B0604020202020204" pitchFamily="34" charset="0"/>
              </a:rPr>
              <a:t>Only after we know in what ways we are evaluating computer performance can we know what to guarantee and improve upon designing computer architecture</a:t>
            </a:r>
          </a:p>
          <a:p>
            <a:pPr eaLnBrk="1" hangingPunct="1"/>
            <a:endParaRPr lang="en-US" altLang="zh-CN">
              <a:latin typeface="Arial" panose="020B0604020202020204" pitchFamily="34" charset="0"/>
            </a:endParaRPr>
          </a:p>
        </p:txBody>
      </p:sp>
    </p:spTree>
    <p:extLst>
      <p:ext uri="{BB962C8B-B14F-4D97-AF65-F5344CB8AC3E}">
        <p14:creationId xmlns:p14="http://schemas.microsoft.com/office/powerpoint/2010/main" val="12136062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15304FFE-266F-4BE8-B726-3B96644D99A2}" type="slidenum">
              <a:rPr lang="en-US" altLang="zh-CN"/>
              <a:pPr eaLnBrk="1" hangingPunct="1"/>
              <a:t>32</a:t>
            </a:fld>
            <a:endParaRPr lang="en-US" altLang="zh-CN"/>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latin typeface="Arial" panose="020B0604020202020204" pitchFamily="34" charset="0"/>
              </a:rPr>
              <a:t>What makes these types of computers so fast?</a:t>
            </a:r>
          </a:p>
          <a:p>
            <a:pPr eaLnBrk="1" hangingPunct="1"/>
            <a:endParaRPr lang="en-US" altLang="zh-CN">
              <a:latin typeface="Arial" panose="020B0604020202020204" pitchFamily="34" charset="0"/>
            </a:endParaRPr>
          </a:p>
          <a:p>
            <a:pPr eaLnBrk="1" hangingPunct="1"/>
            <a:r>
              <a:rPr lang="en-US" altLang="zh-CN">
                <a:latin typeface="Arial" panose="020B0604020202020204" pitchFamily="34" charset="0"/>
              </a:rPr>
              <a:t>Any ideas?</a:t>
            </a:r>
          </a:p>
        </p:txBody>
      </p:sp>
    </p:spTree>
    <p:extLst>
      <p:ext uri="{BB962C8B-B14F-4D97-AF65-F5344CB8AC3E}">
        <p14:creationId xmlns:p14="http://schemas.microsoft.com/office/powerpoint/2010/main" val="17323353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幻灯片图像占位符 1"/>
          <p:cNvSpPr>
            <a:spLocks noGrp="1" noRot="1" noChangeAspect="1" noTextEdit="1"/>
          </p:cNvSpPr>
          <p:nvPr>
            <p:ph type="sldImg"/>
          </p:nvPr>
        </p:nvSpPr>
        <p:spPr>
          <a:ln/>
        </p:spPr>
      </p:sp>
      <p:sp>
        <p:nvSpPr>
          <p:cNvPr id="8806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latin typeface="Arial" panose="020B0604020202020204" pitchFamily="34" charset="0"/>
              </a:rPr>
              <a:t>The answer is parallelism, it makes multiple tasks to simultaneously take effect;</a:t>
            </a:r>
          </a:p>
          <a:p>
            <a:pPr eaLnBrk="1" hangingPunct="1"/>
            <a:r>
              <a:rPr lang="en-US" altLang="zh-CN">
                <a:latin typeface="Arial" panose="020B0604020202020204" pitchFamily="34" charset="0"/>
              </a:rPr>
              <a:t>We can explore parallelism in both application layer and hardware layer.</a:t>
            </a:r>
            <a:endParaRPr lang="zh-CN" altLang="en-US">
              <a:latin typeface="Arial" panose="020B0604020202020204" pitchFamily="34" charset="0"/>
            </a:endParaRPr>
          </a:p>
        </p:txBody>
      </p:sp>
      <p:sp>
        <p:nvSpPr>
          <p:cNvPr id="8806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26892259-0ADC-4E7B-A270-B6E51E7432CA}" type="slidenum">
              <a:rPr lang="en-US" altLang="zh-CN"/>
              <a:pPr eaLnBrk="1" hangingPunct="1"/>
              <a:t>33</a:t>
            </a:fld>
            <a:endParaRPr lang="en-US" altLang="zh-CN"/>
          </a:p>
        </p:txBody>
      </p:sp>
    </p:spTree>
    <p:extLst>
      <p:ext uri="{BB962C8B-B14F-4D97-AF65-F5344CB8AC3E}">
        <p14:creationId xmlns:p14="http://schemas.microsoft.com/office/powerpoint/2010/main" val="33160956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幻灯片图像占位符 1"/>
          <p:cNvSpPr>
            <a:spLocks noGrp="1" noRot="1" noChangeAspect="1" noTextEdit="1"/>
          </p:cNvSpPr>
          <p:nvPr>
            <p:ph type="sldImg"/>
          </p:nvPr>
        </p:nvSpPr>
        <p:spPr>
          <a:ln/>
        </p:spPr>
      </p:sp>
      <p:sp>
        <p:nvSpPr>
          <p:cNvPr id="8909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latin typeface="Arial" panose="020B0604020202020204" pitchFamily="34" charset="0"/>
              </a:rPr>
              <a:t>For application parallelism, we have data-level parallelism and task-level parallelism.</a:t>
            </a:r>
          </a:p>
          <a:p>
            <a:pPr eaLnBrk="1" hangingPunct="1"/>
            <a:r>
              <a:rPr lang="en-US" altLang="zh-CN" dirty="0">
                <a:latin typeface="Arial" panose="020B0604020202020204" pitchFamily="34" charset="0"/>
              </a:rPr>
              <a:t>DLP operates many data items at the same time; (example: addition computation)</a:t>
            </a:r>
          </a:p>
          <a:p>
            <a:pPr eaLnBrk="1" hangingPunct="1"/>
            <a:r>
              <a:rPr lang="en-US" altLang="zh-CN" dirty="0">
                <a:latin typeface="Arial" panose="020B0604020202020204" pitchFamily="34" charset="0"/>
              </a:rPr>
              <a:t>TLP creates tasks of work such that they operate independently and largely in parallel.</a:t>
            </a:r>
          </a:p>
          <a:p>
            <a:pPr eaLnBrk="1" hangingPunct="1"/>
            <a:endParaRPr lang="en-US" altLang="zh-CN" dirty="0">
              <a:latin typeface="Arial" panose="020B0604020202020204" pitchFamily="34" charset="0"/>
            </a:endParaRPr>
          </a:p>
          <a:p>
            <a:pPr eaLnBrk="1" hangingPunct="1"/>
            <a:r>
              <a:rPr lang="en-US" altLang="zh-CN" dirty="0">
                <a:latin typeface="Arial" panose="020B0604020202020204" pitchFamily="34" charset="0"/>
              </a:rPr>
              <a:t>Both parallelisms strive for parallelization across multiple processors in parallel computing environments</a:t>
            </a:r>
            <a:endParaRPr lang="zh-CN" altLang="en-US" dirty="0">
              <a:latin typeface="Arial" panose="020B0604020202020204" pitchFamily="34" charset="0"/>
            </a:endParaRPr>
          </a:p>
        </p:txBody>
      </p:sp>
      <p:sp>
        <p:nvSpPr>
          <p:cNvPr id="8909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6EF58F7B-59ED-4CC1-93B0-14A633D6B0C9}" type="slidenum">
              <a:rPr lang="en-US" altLang="zh-CN"/>
              <a:pPr eaLnBrk="1" hangingPunct="1"/>
              <a:t>34</a:t>
            </a:fld>
            <a:endParaRPr lang="en-US" altLang="zh-CN"/>
          </a:p>
        </p:txBody>
      </p:sp>
    </p:spTree>
    <p:extLst>
      <p:ext uri="{BB962C8B-B14F-4D97-AF65-F5344CB8AC3E}">
        <p14:creationId xmlns:p14="http://schemas.microsoft.com/office/powerpoint/2010/main" val="17887046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幻灯片图像占位符 1"/>
          <p:cNvSpPr>
            <a:spLocks noGrp="1" noRot="1" noChangeAspect="1" noTextEdit="1"/>
          </p:cNvSpPr>
          <p:nvPr>
            <p:ph type="sldImg"/>
          </p:nvPr>
        </p:nvSpPr>
        <p:spPr>
          <a:ln/>
        </p:spPr>
      </p:sp>
      <p:sp>
        <p:nvSpPr>
          <p:cNvPr id="9011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latin typeface="Arial" panose="020B0604020202020204" pitchFamily="34" charset="0"/>
              </a:rPr>
              <a:t>Essentially, DLP focuses on distributing the data across different processors, which operate on the data in parallel.</a:t>
            </a:r>
            <a:endParaRPr lang="zh-CN" altLang="en-US" dirty="0">
              <a:latin typeface="Arial" panose="020B0604020202020204" pitchFamily="34" charset="0"/>
            </a:endParaRPr>
          </a:p>
        </p:txBody>
      </p:sp>
      <p:sp>
        <p:nvSpPr>
          <p:cNvPr id="9011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9DC10DA8-722B-4C34-B3EA-97079E403630}" type="slidenum">
              <a:rPr lang="en-US" altLang="zh-CN"/>
              <a:pPr eaLnBrk="1" hangingPunct="1"/>
              <a:t>35</a:t>
            </a:fld>
            <a:endParaRPr lang="en-US" altLang="zh-CN"/>
          </a:p>
        </p:txBody>
      </p:sp>
    </p:spTree>
    <p:extLst>
      <p:ext uri="{BB962C8B-B14F-4D97-AF65-F5344CB8AC3E}">
        <p14:creationId xmlns:p14="http://schemas.microsoft.com/office/powerpoint/2010/main" val="15500758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a:ln/>
        </p:spPr>
      </p:sp>
      <p:sp>
        <p:nvSpPr>
          <p:cNvPr id="9113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
        <p:nvSpPr>
          <p:cNvPr id="9114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B60A13CD-4690-4B61-B381-9D77E119447E}" type="slidenum">
              <a:rPr lang="en-US" altLang="zh-CN"/>
              <a:pPr eaLnBrk="1" hangingPunct="1"/>
              <a:t>36</a:t>
            </a:fld>
            <a:endParaRPr lang="en-US" altLang="zh-CN"/>
          </a:p>
        </p:txBody>
      </p:sp>
    </p:spTree>
    <p:extLst>
      <p:ext uri="{BB962C8B-B14F-4D97-AF65-F5344CB8AC3E}">
        <p14:creationId xmlns:p14="http://schemas.microsoft.com/office/powerpoint/2010/main" val="28400129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幻灯片图像占位符 1"/>
          <p:cNvSpPr>
            <a:spLocks noGrp="1" noRot="1" noChangeAspect="1" noTextEdit="1"/>
          </p:cNvSpPr>
          <p:nvPr>
            <p:ph type="sldImg"/>
          </p:nvPr>
        </p:nvSpPr>
        <p:spPr>
          <a:ln/>
        </p:spPr>
      </p:sp>
      <p:sp>
        <p:nvSpPr>
          <p:cNvPr id="9216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
        <p:nvSpPr>
          <p:cNvPr id="9216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3F69FAFB-FFF8-40B7-A38C-6A0C18D5FB8C}" type="slidenum">
              <a:rPr lang="en-US" altLang="zh-CN"/>
              <a:pPr eaLnBrk="1" hangingPunct="1"/>
              <a:t>37</a:t>
            </a:fld>
            <a:endParaRPr lang="en-US" altLang="zh-CN"/>
          </a:p>
        </p:txBody>
      </p:sp>
    </p:spTree>
    <p:extLst>
      <p:ext uri="{BB962C8B-B14F-4D97-AF65-F5344CB8AC3E}">
        <p14:creationId xmlns:p14="http://schemas.microsoft.com/office/powerpoint/2010/main" val="42356622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幻灯片图像占位符 1"/>
          <p:cNvSpPr>
            <a:spLocks noGrp="1" noRot="1" noChangeAspect="1" noTextEdit="1"/>
          </p:cNvSpPr>
          <p:nvPr>
            <p:ph type="sldImg"/>
          </p:nvPr>
        </p:nvSpPr>
        <p:spPr>
          <a:ln/>
        </p:spPr>
      </p:sp>
      <p:sp>
        <p:nvSpPr>
          <p:cNvPr id="9318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latin typeface="Arial" panose="020B0604020202020204" pitchFamily="34" charset="0"/>
              </a:rPr>
              <a:t>In contrast to data level parallelism that runs the same task on different components of data, TLP runs many different tasks at the same time on the same data.</a:t>
            </a:r>
            <a:endParaRPr lang="zh-CN" altLang="en-US">
              <a:latin typeface="Arial" panose="020B0604020202020204" pitchFamily="34" charset="0"/>
            </a:endParaRPr>
          </a:p>
        </p:txBody>
      </p:sp>
      <p:sp>
        <p:nvSpPr>
          <p:cNvPr id="9318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42EB0570-FE9E-4E14-AED1-08E3FCBE8D84}" type="slidenum">
              <a:rPr lang="en-US" altLang="zh-CN"/>
              <a:pPr eaLnBrk="1" hangingPunct="1"/>
              <a:t>38</a:t>
            </a:fld>
            <a:endParaRPr lang="en-US" altLang="zh-CN"/>
          </a:p>
        </p:txBody>
      </p:sp>
    </p:spTree>
    <p:extLst>
      <p:ext uri="{BB962C8B-B14F-4D97-AF65-F5344CB8AC3E}">
        <p14:creationId xmlns:p14="http://schemas.microsoft.com/office/powerpoint/2010/main" val="28927553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1"/>
          <p:cNvSpPr>
            <a:spLocks noGrp="1" noRot="1" noChangeAspect="1" noTextEdit="1"/>
          </p:cNvSpPr>
          <p:nvPr>
            <p:ph type="sldImg"/>
          </p:nvPr>
        </p:nvSpPr>
        <p:spPr>
          <a:ln/>
        </p:spPr>
      </p:sp>
      <p:sp>
        <p:nvSpPr>
          <p:cNvPr id="9421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latin typeface="Arial" panose="020B0604020202020204" pitchFamily="34" charset="0"/>
              </a:rPr>
              <a:t>For hardware parallelism, we have four possible ways.</a:t>
            </a:r>
          </a:p>
          <a:p>
            <a:pPr eaLnBrk="1" hangingPunct="1"/>
            <a:endParaRPr lang="en-US" altLang="zh-CN" dirty="0">
              <a:latin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Arial" panose="020B0604020202020204" pitchFamily="34" charset="0"/>
              </a:rPr>
              <a:t>(</a:t>
            </a:r>
            <a:r>
              <a:rPr lang="en-US" altLang="zh-CN" dirty="0"/>
              <a:t>Vector Architectures, GPUs - Graphic Process Units, and MM – Multimedia Instruction Sets</a:t>
            </a:r>
            <a:r>
              <a:rPr lang="en-US" altLang="zh-CN" dirty="0">
                <a:latin typeface="Arial" panose="020B0604020202020204" pitchFamily="34" charset="0"/>
              </a:rPr>
              <a:t>)</a:t>
            </a:r>
          </a:p>
          <a:p>
            <a:pPr eaLnBrk="1" hangingPunct="1"/>
            <a:endParaRPr lang="en-US" altLang="zh-CN" dirty="0">
              <a:latin typeface="Arial" panose="020B0604020202020204" pitchFamily="34" charset="0"/>
            </a:endParaRPr>
          </a:p>
          <a:p>
            <a:pPr eaLnBrk="1" hangingPunct="1"/>
            <a:r>
              <a:rPr lang="en-US" altLang="zh-CN" dirty="0">
                <a:latin typeface="Arial" panose="020B0604020202020204" pitchFamily="34" charset="0"/>
              </a:rPr>
              <a:t>The first one is instruction-level parallelism.</a:t>
            </a:r>
            <a:endParaRPr lang="zh-CN" altLang="en-US" dirty="0">
              <a:latin typeface="Arial" panose="020B0604020202020204" pitchFamily="34" charset="0"/>
            </a:endParaRPr>
          </a:p>
        </p:txBody>
      </p:sp>
      <p:sp>
        <p:nvSpPr>
          <p:cNvPr id="9421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05ED7A64-5E1C-4BB8-B615-4D92E1282F9B}" type="slidenum">
              <a:rPr lang="en-US" altLang="zh-CN"/>
              <a:pPr eaLnBrk="1" hangingPunct="1"/>
              <a:t>39</a:t>
            </a:fld>
            <a:endParaRPr lang="en-US" altLang="zh-CN"/>
          </a:p>
        </p:txBody>
      </p:sp>
    </p:spTree>
    <p:extLst>
      <p:ext uri="{BB962C8B-B14F-4D97-AF65-F5344CB8AC3E}">
        <p14:creationId xmlns:p14="http://schemas.microsoft.com/office/powerpoint/2010/main" val="3580962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幻灯片图像占位符 1"/>
          <p:cNvSpPr>
            <a:spLocks noGrp="1" noRot="1" noChangeAspect="1" noTextEdit="1"/>
          </p:cNvSpPr>
          <p:nvPr>
            <p:ph type="sldImg"/>
          </p:nvPr>
        </p:nvSpPr>
        <p:spPr>
          <a:ln/>
        </p:spPr>
      </p:sp>
      <p:sp>
        <p:nvSpPr>
          <p:cNvPr id="9523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anose="020B0604020202020204" pitchFamily="34" charset="0"/>
              </a:rPr>
              <a:t>Instruction-level parallelism exploits data-level parallelism;</a:t>
            </a:r>
          </a:p>
          <a:p>
            <a:r>
              <a:rPr lang="en-US" altLang="zh-CN">
                <a:latin typeface="Arial" panose="020B0604020202020204" pitchFamily="34" charset="0"/>
              </a:rPr>
              <a:t>At modest levels, it works through pipelining. Pipelining is the most important topic of our lecture and lab sessions.</a:t>
            </a:r>
          </a:p>
          <a:p>
            <a:r>
              <a:rPr lang="en-US" altLang="zh-CN">
                <a:latin typeface="Arial" panose="020B0604020202020204" pitchFamily="34" charset="0"/>
              </a:rPr>
              <a:t>It divides a task to steps, and then simultaneously runs different steps of different tasks.</a:t>
            </a:r>
          </a:p>
          <a:p>
            <a:r>
              <a:rPr lang="en-US" altLang="zh-CN">
                <a:latin typeface="Arial" panose="020B0604020202020204" pitchFamily="34" charset="0"/>
              </a:rPr>
              <a:t>At medium levels, instruction-level parallelism works through speculative execution. It runs some task in advance in order to prevent delay when the task’s result is needed.</a:t>
            </a:r>
            <a:endParaRPr lang="zh-CN" altLang="en-US">
              <a:latin typeface="Arial" panose="020B0604020202020204" pitchFamily="34" charset="0"/>
            </a:endParaRPr>
          </a:p>
        </p:txBody>
      </p:sp>
      <p:sp>
        <p:nvSpPr>
          <p:cNvPr id="9523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CFEF8DB9-CC64-49E0-BAED-896CED79DF2C}" type="slidenum">
              <a:rPr lang="en-US" altLang="zh-CN"/>
              <a:pPr eaLnBrk="1" hangingPunct="1"/>
              <a:t>40</a:t>
            </a:fld>
            <a:endParaRPr lang="en-US" altLang="zh-CN"/>
          </a:p>
        </p:txBody>
      </p:sp>
    </p:spTree>
    <p:extLst>
      <p:ext uri="{BB962C8B-B14F-4D97-AF65-F5344CB8AC3E}">
        <p14:creationId xmlns:p14="http://schemas.microsoft.com/office/powerpoint/2010/main" val="4881369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幻灯片图像占位符 1"/>
          <p:cNvSpPr>
            <a:spLocks noGrp="1" noRot="1" noChangeAspect="1" noTextEdit="1"/>
          </p:cNvSpPr>
          <p:nvPr>
            <p:ph type="sldImg"/>
          </p:nvPr>
        </p:nvSpPr>
        <p:spPr>
          <a:ln/>
        </p:spPr>
      </p:sp>
      <p:sp>
        <p:nvSpPr>
          <p:cNvPr id="9625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latin typeface="Arial" panose="020B0604020202020204" pitchFamily="34" charset="0"/>
              </a:rPr>
              <a:t>Vector architectures and GPUs also exploit data-level parallelism; it applies a single instruction to a collection of data in parallel.</a:t>
            </a:r>
            <a:endParaRPr lang="zh-CN" altLang="en-US" dirty="0">
              <a:latin typeface="Arial" panose="020B0604020202020204" pitchFamily="34" charset="0"/>
            </a:endParaRPr>
          </a:p>
        </p:txBody>
      </p:sp>
      <p:sp>
        <p:nvSpPr>
          <p:cNvPr id="9626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3EA660CF-BEC5-44B0-965A-37EBC571F7D2}" type="slidenum">
              <a:rPr lang="en-US" altLang="zh-CN"/>
              <a:pPr eaLnBrk="1" hangingPunct="1"/>
              <a:t>41</a:t>
            </a:fld>
            <a:endParaRPr lang="en-US" altLang="zh-CN"/>
          </a:p>
        </p:txBody>
      </p:sp>
    </p:spTree>
    <p:extLst>
      <p:ext uri="{BB962C8B-B14F-4D97-AF65-F5344CB8AC3E}">
        <p14:creationId xmlns:p14="http://schemas.microsoft.com/office/powerpoint/2010/main" val="117536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66681241-9016-40D0-A526-BDCD5896FF9B}" type="slidenum">
              <a:rPr lang="en-US" altLang="zh-CN"/>
              <a:pPr eaLnBrk="1" hangingPunct="1"/>
              <a:t>4</a:t>
            </a:fld>
            <a:endParaRPr lang="en-US" altLang="zh-CN"/>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latin typeface="Arial" panose="020B0604020202020204" pitchFamily="34" charset="0"/>
              </a:rPr>
              <a:t>An overview chapter, so many concepts to unfold</a:t>
            </a:r>
          </a:p>
        </p:txBody>
      </p:sp>
    </p:spTree>
    <p:extLst>
      <p:ext uri="{BB962C8B-B14F-4D97-AF65-F5344CB8AC3E}">
        <p14:creationId xmlns:p14="http://schemas.microsoft.com/office/powerpoint/2010/main" val="31851826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幻灯片图像占位符 1"/>
          <p:cNvSpPr>
            <a:spLocks noGrp="1" noRot="1" noChangeAspect="1" noTextEdit="1"/>
          </p:cNvSpPr>
          <p:nvPr>
            <p:ph type="sldImg"/>
          </p:nvPr>
        </p:nvSpPr>
        <p:spPr>
          <a:ln/>
        </p:spPr>
      </p:sp>
      <p:sp>
        <p:nvSpPr>
          <p:cNvPr id="9728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anose="020B0604020202020204" pitchFamily="34" charset="0"/>
              </a:rPr>
              <a:t>On the other hand, thread-level parallelism exploits either data-level parallelism or task-level parallelism.</a:t>
            </a:r>
          </a:p>
          <a:p>
            <a:r>
              <a:rPr lang="en-US" altLang="zh-CN">
                <a:latin typeface="Arial" panose="020B0604020202020204" pitchFamily="34" charset="0"/>
              </a:rPr>
              <a:t>It aims for tightly coupled hardware model that allows for interaction among parallel threads.</a:t>
            </a:r>
            <a:endParaRPr lang="zh-CN" altLang="en-US">
              <a:latin typeface="Arial" panose="020B0604020202020204" pitchFamily="34" charset="0"/>
            </a:endParaRPr>
          </a:p>
        </p:txBody>
      </p:sp>
      <p:sp>
        <p:nvSpPr>
          <p:cNvPr id="9728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0CBB3078-C6B4-44DA-8A86-5516017AC53A}" type="slidenum">
              <a:rPr lang="en-US" altLang="zh-CN"/>
              <a:pPr eaLnBrk="1" hangingPunct="1"/>
              <a:t>42</a:t>
            </a:fld>
            <a:endParaRPr lang="en-US" altLang="zh-CN"/>
          </a:p>
        </p:txBody>
      </p:sp>
    </p:spTree>
    <p:extLst>
      <p:ext uri="{BB962C8B-B14F-4D97-AF65-F5344CB8AC3E}">
        <p14:creationId xmlns:p14="http://schemas.microsoft.com/office/powerpoint/2010/main" val="14375242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幻灯片图像占位符 1"/>
          <p:cNvSpPr>
            <a:spLocks noGrp="1" noRot="1" noChangeAspect="1" noTextEdit="1"/>
          </p:cNvSpPr>
          <p:nvPr>
            <p:ph type="sldImg"/>
          </p:nvPr>
        </p:nvSpPr>
        <p:spPr>
          <a:ln/>
        </p:spPr>
      </p:sp>
      <p:sp>
        <p:nvSpPr>
          <p:cNvPr id="983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anose="020B0604020202020204" pitchFamily="34" charset="0"/>
              </a:rPr>
              <a:t>Finally, request-level parallelism exploits parallelism among largely decoupled tasks specified by the programmer or the operating system.</a:t>
            </a:r>
            <a:endParaRPr lang="zh-CN" altLang="en-US">
              <a:latin typeface="Arial" panose="020B0604020202020204" pitchFamily="34" charset="0"/>
            </a:endParaRPr>
          </a:p>
        </p:txBody>
      </p:sp>
      <p:sp>
        <p:nvSpPr>
          <p:cNvPr id="983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3AB1E24B-B38C-4219-9BAA-F09287C59E1E}" type="slidenum">
              <a:rPr lang="en-US" altLang="zh-CN"/>
              <a:pPr eaLnBrk="1" hangingPunct="1"/>
              <a:t>43</a:t>
            </a:fld>
            <a:endParaRPr lang="en-US" altLang="zh-CN"/>
          </a:p>
        </p:txBody>
      </p:sp>
    </p:spTree>
    <p:extLst>
      <p:ext uri="{BB962C8B-B14F-4D97-AF65-F5344CB8AC3E}">
        <p14:creationId xmlns:p14="http://schemas.microsoft.com/office/powerpoint/2010/main" val="2911639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幻灯片图像占位符 1"/>
          <p:cNvSpPr>
            <a:spLocks noGrp="1" noRot="1" noChangeAspect="1" noTextEdit="1"/>
          </p:cNvSpPr>
          <p:nvPr>
            <p:ph type="sldImg"/>
          </p:nvPr>
        </p:nvSpPr>
        <p:spPr>
          <a:ln/>
        </p:spPr>
      </p:sp>
      <p:sp>
        <p:nvSpPr>
          <p:cNvPr id="9933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latin typeface="Arial" panose="020B0604020202020204" pitchFamily="34" charset="0"/>
              </a:rPr>
              <a:t>According to the number of instruction stream and data stream under use, parallel architectures can be classified into four types. </a:t>
            </a:r>
          </a:p>
          <a:p>
            <a:r>
              <a:rPr lang="en-US" altLang="zh-CN" dirty="0">
                <a:latin typeface="Arial" panose="020B0604020202020204" pitchFamily="34" charset="0"/>
              </a:rPr>
              <a:t>Each may work on single or multiple instruction streams and single or multiple data streams.</a:t>
            </a:r>
            <a:endParaRPr lang="zh-CN" altLang="en-US" dirty="0">
              <a:latin typeface="Arial" panose="020B0604020202020204" pitchFamily="34" charset="0"/>
            </a:endParaRPr>
          </a:p>
        </p:txBody>
      </p:sp>
      <p:sp>
        <p:nvSpPr>
          <p:cNvPr id="9933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7190B2D0-4982-48B6-A354-89AAAFFCAA78}" type="slidenum">
              <a:rPr lang="en-US" altLang="zh-CN"/>
              <a:pPr eaLnBrk="1" hangingPunct="1"/>
              <a:t>44</a:t>
            </a:fld>
            <a:endParaRPr lang="en-US" altLang="zh-CN"/>
          </a:p>
        </p:txBody>
      </p:sp>
    </p:spTree>
    <p:extLst>
      <p:ext uri="{BB962C8B-B14F-4D97-AF65-F5344CB8AC3E}">
        <p14:creationId xmlns:p14="http://schemas.microsoft.com/office/powerpoint/2010/main" val="12155098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幻灯片图像占位符 1"/>
          <p:cNvSpPr>
            <a:spLocks noGrp="1" noRot="1" noChangeAspect="1" noTextEdit="1"/>
          </p:cNvSpPr>
          <p:nvPr>
            <p:ph type="sldImg"/>
          </p:nvPr>
        </p:nvSpPr>
        <p:spPr>
          <a:ln/>
        </p:spPr>
      </p:sp>
      <p:sp>
        <p:nvSpPr>
          <p:cNvPr id="10035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latin typeface="Arial" panose="020B0604020202020204" pitchFamily="34" charset="0"/>
              </a:rPr>
              <a:t>SISD works on single instruction stream and single data stream.</a:t>
            </a:r>
          </a:p>
          <a:p>
            <a:r>
              <a:rPr lang="en-US" altLang="zh-CN" dirty="0">
                <a:latin typeface="Arial" panose="020B0604020202020204" pitchFamily="34" charset="0"/>
              </a:rPr>
              <a:t>It can exploit only instruction-level parallelism.</a:t>
            </a:r>
          </a:p>
          <a:p>
            <a:endParaRPr lang="en-US" altLang="zh-CN" dirty="0">
              <a:latin typeface="Arial" panose="020B0604020202020204" pitchFamily="34" charset="0"/>
            </a:endParaRPr>
          </a:p>
          <a:p>
            <a:r>
              <a:rPr lang="en-US" altLang="zh-CN" dirty="0">
                <a:latin typeface="Arial" panose="020B0604020202020204" pitchFamily="34" charset="0"/>
              </a:rPr>
              <a:t>(use techniques such as superscalar and speculative execution)</a:t>
            </a:r>
          </a:p>
          <a:p>
            <a:r>
              <a:rPr lang="en-US" altLang="zh-CN" dirty="0">
                <a:latin typeface="Arial" panose="020B0604020202020204" pitchFamily="34" charset="0"/>
              </a:rPr>
              <a:t>Superscalar: in which multiple execution units are used to execute multiple instructions in parallel</a:t>
            </a:r>
          </a:p>
        </p:txBody>
      </p:sp>
      <p:sp>
        <p:nvSpPr>
          <p:cNvPr id="10035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F65E5F76-916D-4077-AC7B-B42554AD222F}" type="slidenum">
              <a:rPr lang="en-US" altLang="zh-CN"/>
              <a:pPr eaLnBrk="1" hangingPunct="1"/>
              <a:t>45</a:t>
            </a:fld>
            <a:endParaRPr lang="en-US" altLang="zh-CN"/>
          </a:p>
        </p:txBody>
      </p:sp>
    </p:spTree>
    <p:extLst>
      <p:ext uri="{BB962C8B-B14F-4D97-AF65-F5344CB8AC3E}">
        <p14:creationId xmlns:p14="http://schemas.microsoft.com/office/powerpoint/2010/main" val="4892341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幻灯片图像占位符 1"/>
          <p:cNvSpPr>
            <a:spLocks noGrp="1" noRot="1" noChangeAspect="1" noTextEdit="1"/>
          </p:cNvSpPr>
          <p:nvPr>
            <p:ph type="sldImg"/>
          </p:nvPr>
        </p:nvSpPr>
        <p:spPr>
          <a:ln/>
        </p:spPr>
      </p:sp>
      <p:sp>
        <p:nvSpPr>
          <p:cNvPr id="10137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latin typeface="Arial" panose="020B0604020202020204" pitchFamily="34" charset="0"/>
              </a:rPr>
              <a:t>SIMD works on single instruction stream and multiple data stream. </a:t>
            </a:r>
          </a:p>
          <a:p>
            <a:r>
              <a:rPr lang="en-US" altLang="zh-CN" dirty="0">
                <a:latin typeface="Arial" panose="020B0604020202020204" pitchFamily="34" charset="0"/>
              </a:rPr>
              <a:t>Specifically, the same instruction is executed by multiple processors using different data streams.</a:t>
            </a:r>
            <a:r>
              <a:rPr lang="zh-CN" altLang="en-US" dirty="0">
                <a:latin typeface="Arial" panose="020B0604020202020204" pitchFamily="34" charset="0"/>
              </a:rPr>
              <a:t> </a:t>
            </a:r>
            <a:r>
              <a:rPr lang="en-US" altLang="zh-CN" dirty="0">
                <a:latin typeface="Arial" panose="020B0604020202020204" pitchFamily="34" charset="0"/>
              </a:rPr>
              <a:t>it thus exploits data-level parallelism.</a:t>
            </a:r>
          </a:p>
          <a:p>
            <a:r>
              <a:rPr lang="en-US" altLang="zh-CN" dirty="0">
                <a:latin typeface="Arial" panose="020B0604020202020204" pitchFamily="34" charset="0"/>
              </a:rPr>
              <a:t>Each processor has a data memory of its own, while all processors share a single instruction memory and control processor, which fetches and dispatches instructions.</a:t>
            </a:r>
          </a:p>
        </p:txBody>
      </p:sp>
      <p:sp>
        <p:nvSpPr>
          <p:cNvPr id="10138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17DAE09D-D53B-458E-863F-BD4D85AFF3C3}" type="slidenum">
              <a:rPr lang="en-US" altLang="zh-CN"/>
              <a:pPr eaLnBrk="1" hangingPunct="1"/>
              <a:t>46</a:t>
            </a:fld>
            <a:endParaRPr lang="en-US" altLang="zh-CN"/>
          </a:p>
        </p:txBody>
      </p:sp>
    </p:spTree>
    <p:extLst>
      <p:ext uri="{BB962C8B-B14F-4D97-AF65-F5344CB8AC3E}">
        <p14:creationId xmlns:p14="http://schemas.microsoft.com/office/powerpoint/2010/main" val="30753810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6150DC8F-9696-4B52-A924-42634883AF5D}" type="slidenum">
              <a:rPr lang="en-US" altLang="zh-CN"/>
              <a:pPr eaLnBrk="1" hangingPunct="1"/>
              <a:t>47</a:t>
            </a:fld>
            <a:endParaRPr lang="en-US" altLang="zh-CN"/>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latin typeface="Arial" panose="020B0604020202020204" pitchFamily="34" charset="0"/>
              </a:rPr>
              <a:t>MISD works on Multiple instruction streams and a single data stream</a:t>
            </a:r>
          </a:p>
          <a:p>
            <a:pPr eaLnBrk="1" hangingPunct="1"/>
            <a:r>
              <a:rPr lang="en-US" altLang="zh-CN">
                <a:latin typeface="Arial" panose="020B0604020202020204" pitchFamily="34" charset="0"/>
              </a:rPr>
              <a:t>As you may notice, it’s hard to exploit data-level parallelism for misd, so there’s no such type of commercial multiprocessor yet;</a:t>
            </a:r>
          </a:p>
        </p:txBody>
      </p:sp>
    </p:spTree>
    <p:extLst>
      <p:ext uri="{BB962C8B-B14F-4D97-AF65-F5344CB8AC3E}">
        <p14:creationId xmlns:p14="http://schemas.microsoft.com/office/powerpoint/2010/main" val="40035181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幻灯片图像占位符 1"/>
          <p:cNvSpPr>
            <a:spLocks noGrp="1" noRot="1" noChangeAspect="1" noTextEdit="1"/>
          </p:cNvSpPr>
          <p:nvPr>
            <p:ph type="sldImg"/>
          </p:nvPr>
        </p:nvSpPr>
        <p:spPr>
          <a:ln/>
        </p:spPr>
      </p:sp>
      <p:sp>
        <p:nvSpPr>
          <p:cNvPr id="10342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anose="020B0604020202020204" pitchFamily="34" charset="0"/>
              </a:rPr>
              <a:t>MIMD works on multiple instruction streams and multiple data streams.</a:t>
            </a:r>
          </a:p>
          <a:p>
            <a:r>
              <a:rPr lang="en-US" altLang="zh-CN">
                <a:latin typeface="Arial" panose="020B0604020202020204" pitchFamily="34" charset="0"/>
              </a:rPr>
              <a:t>Each processor fetches its own instructions and operates on its own data.</a:t>
            </a:r>
          </a:p>
          <a:p>
            <a:r>
              <a:rPr lang="en-US" altLang="zh-CN">
                <a:latin typeface="Arial" panose="020B0604020202020204" pitchFamily="34" charset="0"/>
              </a:rPr>
              <a:t>It exploits task-level parallelism.</a:t>
            </a:r>
            <a:endParaRPr lang="zh-CN" altLang="en-US">
              <a:latin typeface="Arial" panose="020B0604020202020204" pitchFamily="34" charset="0"/>
            </a:endParaRPr>
          </a:p>
        </p:txBody>
      </p:sp>
      <p:sp>
        <p:nvSpPr>
          <p:cNvPr id="10342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FC8AF939-C6FB-4E94-B8EF-9B23E77EB37B}" type="slidenum">
              <a:rPr lang="en-US" altLang="zh-CN"/>
              <a:pPr eaLnBrk="1" hangingPunct="1"/>
              <a:t>48</a:t>
            </a:fld>
            <a:endParaRPr lang="en-US" altLang="zh-CN"/>
          </a:p>
        </p:txBody>
      </p:sp>
    </p:spTree>
    <p:extLst>
      <p:ext uri="{BB962C8B-B14F-4D97-AF65-F5344CB8AC3E}">
        <p14:creationId xmlns:p14="http://schemas.microsoft.com/office/powerpoint/2010/main" val="33607574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1F34F36E-C11A-4E18-B465-6DCFB559C844}" type="slidenum">
              <a:rPr lang="en-US" altLang="zh-CN"/>
              <a:pPr eaLnBrk="1" hangingPunct="1"/>
              <a:t>49</a:t>
            </a:fld>
            <a:endParaRPr lang="en-US" altLang="zh-CN"/>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latin typeface="Arial" panose="020B0604020202020204" pitchFamily="34" charset="0"/>
              </a:rPr>
              <a:t>We’ve discussed about computer basics and parallelism it can leverage for fast task execution;</a:t>
            </a:r>
          </a:p>
          <a:p>
            <a:pPr eaLnBrk="1" hangingPunct="1"/>
            <a:r>
              <a:rPr lang="en-US" altLang="zh-CN">
                <a:latin typeface="Arial" panose="020B0604020202020204" pitchFamily="34" charset="0"/>
              </a:rPr>
              <a:t>Then what exactly is computer architecture?</a:t>
            </a:r>
          </a:p>
        </p:txBody>
      </p:sp>
    </p:spTree>
    <p:extLst>
      <p:ext uri="{BB962C8B-B14F-4D97-AF65-F5344CB8AC3E}">
        <p14:creationId xmlns:p14="http://schemas.microsoft.com/office/powerpoint/2010/main" val="31917391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幻灯片图像占位符 1"/>
          <p:cNvSpPr>
            <a:spLocks noGrp="1" noRot="1" noChangeAspect="1" noTextEdit="1"/>
          </p:cNvSpPr>
          <p:nvPr>
            <p:ph type="sldImg"/>
          </p:nvPr>
        </p:nvSpPr>
        <p:spPr>
          <a:ln/>
        </p:spPr>
      </p:sp>
      <p:sp>
        <p:nvSpPr>
          <p:cNvPr id="10547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latin typeface="Arial" panose="020B0604020202020204" pitchFamily="34" charset="0"/>
              </a:rPr>
              <a:t>The term computer architecture is used to refer only</a:t>
            </a:r>
            <a:r>
              <a:rPr lang="zh-CN" altLang="en-US" dirty="0">
                <a:latin typeface="Arial" panose="020B0604020202020204" pitchFamily="34" charset="0"/>
              </a:rPr>
              <a:t> </a:t>
            </a:r>
            <a:r>
              <a:rPr lang="en-US" altLang="zh-CN" dirty="0">
                <a:latin typeface="Arial" panose="020B0604020202020204" pitchFamily="34" charset="0"/>
              </a:rPr>
              <a:t>to instruction set design.</a:t>
            </a:r>
            <a:endParaRPr lang="zh-CN" altLang="en-US" dirty="0">
              <a:latin typeface="Arial" panose="020B0604020202020204" pitchFamily="34" charset="0"/>
            </a:endParaRPr>
          </a:p>
        </p:txBody>
      </p:sp>
      <p:sp>
        <p:nvSpPr>
          <p:cNvPr id="10547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DC2FD3BE-FEF2-4437-B90C-E71DF1DA9D9A}" type="slidenum">
              <a:rPr lang="en-US" altLang="zh-CN"/>
              <a:pPr eaLnBrk="1" hangingPunct="1"/>
              <a:t>50</a:t>
            </a:fld>
            <a:endParaRPr lang="en-US" altLang="zh-CN"/>
          </a:p>
        </p:txBody>
      </p:sp>
    </p:spTree>
    <p:extLst>
      <p:ext uri="{BB962C8B-B14F-4D97-AF65-F5344CB8AC3E}">
        <p14:creationId xmlns:p14="http://schemas.microsoft.com/office/powerpoint/2010/main" val="20757623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C84EAA58-F00B-40CE-A7F0-1E5B9FB221F1}" type="slidenum">
              <a:rPr lang="en-US" altLang="zh-CN"/>
              <a:pPr eaLnBrk="1" hangingPunct="1"/>
              <a:t>51</a:t>
            </a:fld>
            <a:endParaRPr lang="en-US" altLang="zh-CN"/>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latin typeface="Arial" panose="020B0604020202020204" pitchFamily="34" charset="0"/>
              </a:rPr>
              <a:t>So first, we need to understand what is instruction set architecture.</a:t>
            </a:r>
            <a:endParaRPr lang="zh-CN" altLang="zh-CN">
              <a:latin typeface="Arial" panose="020B0604020202020204" pitchFamily="34" charset="0"/>
            </a:endParaRPr>
          </a:p>
        </p:txBody>
      </p:sp>
    </p:spTree>
    <p:extLst>
      <p:ext uri="{BB962C8B-B14F-4D97-AF65-F5344CB8AC3E}">
        <p14:creationId xmlns:p14="http://schemas.microsoft.com/office/powerpoint/2010/main" val="3274798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ultimate goal of this course is to understand techniques that keep improving processor performance.</a:t>
            </a:r>
          </a:p>
          <a:p>
            <a:r>
              <a:rPr lang="en-US" dirty="0"/>
              <a:t>Before unfolding the mystery, let’s take a 40-year lookback at the growth of processor performance.</a:t>
            </a:r>
          </a:p>
          <a:p>
            <a:endParaRPr lang="en-US" dirty="0"/>
          </a:p>
          <a:p>
            <a:endParaRPr lang="en-CN" dirty="0"/>
          </a:p>
        </p:txBody>
      </p:sp>
      <p:sp>
        <p:nvSpPr>
          <p:cNvPr id="4" name="Slide Number Placeholder 3"/>
          <p:cNvSpPr>
            <a:spLocks noGrp="1"/>
          </p:cNvSpPr>
          <p:nvPr>
            <p:ph type="sldNum" sz="quarter" idx="5"/>
          </p:nvPr>
        </p:nvSpPr>
        <p:spPr/>
        <p:txBody>
          <a:bodyPr/>
          <a:lstStyle/>
          <a:p>
            <a:fld id="{93B86E86-DB0D-4E00-B1FF-AB0D7FF3C965}" type="slidenum">
              <a:rPr lang="en-US" altLang="zh-CN" smtClean="0"/>
              <a:pPr/>
              <a:t>5</a:t>
            </a:fld>
            <a:endParaRPr lang="en-US" altLang="zh-CN"/>
          </a:p>
        </p:txBody>
      </p:sp>
    </p:spTree>
    <p:extLst>
      <p:ext uri="{BB962C8B-B14F-4D97-AF65-F5344CB8AC3E}">
        <p14:creationId xmlns:p14="http://schemas.microsoft.com/office/powerpoint/2010/main" val="39604440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2E616428-65D5-4304-B74A-B00DC1DCD8D9}" type="slidenum">
              <a:rPr lang="en-US" altLang="zh-CN"/>
              <a:pPr eaLnBrk="1" hangingPunct="1"/>
              <a:t>52</a:t>
            </a:fld>
            <a:endParaRPr lang="en-US" altLang="zh-CN"/>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latin typeface="Arial" panose="020B0604020202020204" pitchFamily="34" charset="0"/>
              </a:rPr>
              <a:t>Instruction set architecture is called ISA for short.</a:t>
            </a:r>
          </a:p>
          <a:p>
            <a:pPr eaLnBrk="1" hangingPunct="1"/>
            <a:r>
              <a:rPr lang="en-US" altLang="zh-CN">
                <a:latin typeface="Arial" panose="020B0604020202020204" pitchFamily="34" charset="0"/>
              </a:rPr>
              <a:t>It’s visible to programmers and serves as the boundary between software and hardware.</a:t>
            </a:r>
          </a:p>
        </p:txBody>
      </p:sp>
    </p:spTree>
    <p:extLst>
      <p:ext uri="{BB962C8B-B14F-4D97-AF65-F5344CB8AC3E}">
        <p14:creationId xmlns:p14="http://schemas.microsoft.com/office/powerpoint/2010/main" val="32036139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dirty="0"/>
              <a:t>Next, we will quickly review the seven dimensions of an ISA.</a:t>
            </a:r>
          </a:p>
        </p:txBody>
      </p:sp>
      <p:sp>
        <p:nvSpPr>
          <p:cNvPr id="4" name="Slide Number Placeholder 3"/>
          <p:cNvSpPr>
            <a:spLocks noGrp="1"/>
          </p:cNvSpPr>
          <p:nvPr>
            <p:ph type="sldNum" sz="quarter" idx="5"/>
          </p:nvPr>
        </p:nvSpPr>
        <p:spPr/>
        <p:txBody>
          <a:bodyPr/>
          <a:lstStyle/>
          <a:p>
            <a:fld id="{93B86E86-DB0D-4E00-B1FF-AB0D7FF3C965}" type="slidenum">
              <a:rPr lang="en-US" altLang="zh-CN" smtClean="0"/>
              <a:pPr/>
              <a:t>53</a:t>
            </a:fld>
            <a:endParaRPr lang="en-US" altLang="zh-CN"/>
          </a:p>
        </p:txBody>
      </p:sp>
    </p:spTree>
    <p:extLst>
      <p:ext uri="{BB962C8B-B14F-4D97-AF65-F5344CB8AC3E}">
        <p14:creationId xmlns:p14="http://schemas.microsoft.com/office/powerpoint/2010/main" val="1591846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幻灯片图像占位符 1"/>
          <p:cNvSpPr>
            <a:spLocks noGrp="1" noRot="1" noChangeAspect="1" noTextEdit="1"/>
          </p:cNvSpPr>
          <p:nvPr>
            <p:ph type="sldImg"/>
          </p:nvPr>
        </p:nvSpPr>
        <p:spPr>
          <a:ln/>
        </p:spPr>
      </p:sp>
      <p:sp>
        <p:nvSpPr>
          <p:cNvPr id="10854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anose="020B0604020202020204" pitchFamily="34" charset="0"/>
              </a:rPr>
              <a:t>Most instruction set architectures are general-purpose register architectures.</a:t>
            </a:r>
          </a:p>
          <a:p>
            <a:r>
              <a:rPr lang="en-US" altLang="zh-CN">
                <a:latin typeface="Arial" panose="020B0604020202020204" pitchFamily="34" charset="0"/>
              </a:rPr>
              <a:t>Their operands are either registers or memory locations.</a:t>
            </a:r>
          </a:p>
          <a:p>
            <a:r>
              <a:rPr lang="en-US" altLang="zh-CN">
                <a:latin typeface="Arial" panose="020B0604020202020204" pitchFamily="34" charset="0"/>
              </a:rPr>
              <a:t>Tow popular versions of general-purpose register architectures are register-memory ISA and load-store ISA.</a:t>
            </a:r>
          </a:p>
          <a:p>
            <a:r>
              <a:rPr lang="en-US" altLang="zh-CN">
                <a:latin typeface="Arial" panose="020B0604020202020204" pitchFamily="34" charset="0"/>
              </a:rPr>
              <a:t>80 ex 86 belongs to register-memory ISA. It allows many instructions to access memory.</a:t>
            </a:r>
          </a:p>
          <a:p>
            <a:r>
              <a:rPr lang="en-US" altLang="zh-CN">
                <a:latin typeface="Arial" panose="020B0604020202020204" pitchFamily="34" charset="0"/>
              </a:rPr>
              <a:t>ARM and MIPS belong to load-store ISA. It allows only load and store instructions to access memory.</a:t>
            </a:r>
          </a:p>
        </p:txBody>
      </p:sp>
      <p:sp>
        <p:nvSpPr>
          <p:cNvPr id="10854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FAACA615-FEA3-4913-9AA6-427646933CBA}" type="slidenum">
              <a:rPr lang="en-US" altLang="zh-CN"/>
              <a:pPr eaLnBrk="1" hangingPunct="1"/>
              <a:t>54</a:t>
            </a:fld>
            <a:endParaRPr lang="en-US" altLang="zh-CN"/>
          </a:p>
        </p:txBody>
      </p:sp>
    </p:spTree>
    <p:extLst>
      <p:ext uri="{BB962C8B-B14F-4D97-AF65-F5344CB8AC3E}">
        <p14:creationId xmlns:p14="http://schemas.microsoft.com/office/powerpoint/2010/main" val="35647566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幻灯片图像占位符 1"/>
          <p:cNvSpPr>
            <a:spLocks noGrp="1" noRot="1" noChangeAspect="1" noTextEdit="1"/>
          </p:cNvSpPr>
          <p:nvPr>
            <p:ph type="sldImg"/>
          </p:nvPr>
        </p:nvSpPr>
        <p:spPr>
          <a:ln/>
        </p:spPr>
      </p:sp>
      <p:sp>
        <p:nvSpPr>
          <p:cNvPr id="10854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latin typeface="Arial" panose="020B0604020202020204" pitchFamily="34" charset="0"/>
              </a:rPr>
              <a:t>All ISAs announced since 1985 are load-store.</a:t>
            </a:r>
          </a:p>
        </p:txBody>
      </p:sp>
      <p:sp>
        <p:nvSpPr>
          <p:cNvPr id="10854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FAACA615-FEA3-4913-9AA6-427646933CBA}" type="slidenum">
              <a:rPr lang="en-US" altLang="zh-CN"/>
              <a:pPr eaLnBrk="1" hangingPunct="1"/>
              <a:t>55</a:t>
            </a:fld>
            <a:endParaRPr lang="en-US" altLang="zh-CN"/>
          </a:p>
        </p:txBody>
      </p:sp>
    </p:spTree>
    <p:extLst>
      <p:ext uri="{BB962C8B-B14F-4D97-AF65-F5344CB8AC3E}">
        <p14:creationId xmlns:p14="http://schemas.microsoft.com/office/powerpoint/2010/main" val="14277382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幻灯片图像占位符 1"/>
          <p:cNvSpPr>
            <a:spLocks noGrp="1" noRot="1" noChangeAspect="1" noTextEdit="1"/>
          </p:cNvSpPr>
          <p:nvPr>
            <p:ph type="sldImg"/>
          </p:nvPr>
        </p:nvSpPr>
        <p:spPr>
          <a:ln/>
        </p:spPr>
      </p:sp>
      <p:sp>
        <p:nvSpPr>
          <p:cNvPr id="10957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anose="020B0604020202020204" pitchFamily="34" charset="0"/>
              </a:rPr>
              <a:t>Memory addressing is the procedure when an instruction finds its interested data at a certain location in memory.</a:t>
            </a:r>
          </a:p>
          <a:p>
            <a:r>
              <a:rPr lang="en-US" altLang="zh-CN">
                <a:latin typeface="Arial" panose="020B0604020202020204" pitchFamily="34" charset="0"/>
              </a:rPr>
              <a:t>The smallest unit for how much volume of data can be accessed at one time is one byte.</a:t>
            </a:r>
          </a:p>
          <a:p>
            <a:r>
              <a:rPr lang="en-US" altLang="zh-CN">
                <a:latin typeface="Arial" panose="020B0604020202020204" pitchFamily="34" charset="0"/>
              </a:rPr>
              <a:t>When storing data in memory, we require that their addresses be aligned.</a:t>
            </a:r>
          </a:p>
          <a:p>
            <a:r>
              <a:rPr lang="en-US" altLang="zh-CN">
                <a:latin typeface="Arial" panose="020B0604020202020204" pitchFamily="34" charset="0"/>
              </a:rPr>
              <a:t>Given object width s and address A, for its address to be aligned, we should have that A modulo s equals to zero.</a:t>
            </a:r>
          </a:p>
          <a:p>
            <a:endParaRPr lang="zh-CN" altLang="en-US">
              <a:latin typeface="Arial" panose="020B0604020202020204" pitchFamily="34" charset="0"/>
            </a:endParaRPr>
          </a:p>
        </p:txBody>
      </p:sp>
      <p:sp>
        <p:nvSpPr>
          <p:cNvPr id="10957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E1EB3DAD-B64E-4866-8920-AFDD1574F9E8}" type="slidenum">
              <a:rPr lang="en-US" altLang="zh-CN"/>
              <a:pPr eaLnBrk="1" hangingPunct="1"/>
              <a:t>56</a:t>
            </a:fld>
            <a:endParaRPr lang="en-US" altLang="zh-CN"/>
          </a:p>
        </p:txBody>
      </p:sp>
    </p:spTree>
    <p:extLst>
      <p:ext uri="{BB962C8B-B14F-4D97-AF65-F5344CB8AC3E}">
        <p14:creationId xmlns:p14="http://schemas.microsoft.com/office/powerpoint/2010/main" val="33213765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幻灯片图像占位符 1"/>
          <p:cNvSpPr>
            <a:spLocks noGrp="1" noRot="1" noChangeAspect="1" noTextEdit="1"/>
          </p:cNvSpPr>
          <p:nvPr>
            <p:ph type="sldImg"/>
          </p:nvPr>
        </p:nvSpPr>
        <p:spPr>
          <a:ln/>
        </p:spPr>
      </p:sp>
      <p:sp>
        <p:nvSpPr>
          <p:cNvPr id="10957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latin typeface="Arial" panose="020B0604020202020204" pitchFamily="34" charset="0"/>
              </a:rPr>
              <a:t>The 80x86 and RISC-V, however, do not require alignment, although accesses are generally faster if operands are aligned.</a:t>
            </a:r>
          </a:p>
          <a:p>
            <a:endParaRPr lang="zh-CN" altLang="en-US" dirty="0">
              <a:latin typeface="Arial" panose="020B0604020202020204" pitchFamily="34" charset="0"/>
            </a:endParaRPr>
          </a:p>
        </p:txBody>
      </p:sp>
      <p:sp>
        <p:nvSpPr>
          <p:cNvPr id="10957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E1EB3DAD-B64E-4866-8920-AFDD1574F9E8}" type="slidenum">
              <a:rPr lang="en-US" altLang="zh-CN"/>
              <a:pPr eaLnBrk="1" hangingPunct="1"/>
              <a:t>57</a:t>
            </a:fld>
            <a:endParaRPr lang="en-US" altLang="zh-CN"/>
          </a:p>
        </p:txBody>
      </p:sp>
    </p:spTree>
    <p:extLst>
      <p:ext uri="{BB962C8B-B14F-4D97-AF65-F5344CB8AC3E}">
        <p14:creationId xmlns:p14="http://schemas.microsoft.com/office/powerpoint/2010/main" val="32106865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AF9D5FBB-B7C5-4D56-A867-35EA158BA99D}" type="slidenum">
              <a:rPr lang="en-US" altLang="zh-CN"/>
              <a:pPr eaLnBrk="1" hangingPunct="1"/>
              <a:t>58</a:t>
            </a:fld>
            <a:endParaRPr lang="en-US" altLang="zh-CN"/>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latin typeface="Arial" panose="020B0604020202020204" pitchFamily="34" charset="0"/>
              </a:rPr>
              <a:t>Then why can address alignment yield faster accesses?</a:t>
            </a:r>
            <a:endParaRPr lang="zh-CN" altLang="zh-CN" dirty="0">
              <a:latin typeface="Arial" panose="020B0604020202020204" pitchFamily="34" charset="0"/>
            </a:endParaRPr>
          </a:p>
        </p:txBody>
      </p:sp>
    </p:spTree>
    <p:extLst>
      <p:ext uri="{BB962C8B-B14F-4D97-AF65-F5344CB8AC3E}">
        <p14:creationId xmlns:p14="http://schemas.microsoft.com/office/powerpoint/2010/main" val="31028546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p:cNvSpPr>
            <a:spLocks noGrp="1" noRot="1" noChangeAspect="1" noTextEdit="1"/>
          </p:cNvSpPr>
          <p:nvPr>
            <p:ph type="sldImg"/>
          </p:nvPr>
        </p:nvSpPr>
        <p:spPr>
          <a:ln/>
        </p:spPr>
      </p:sp>
      <p:sp>
        <p:nvSpPr>
          <p:cNvPr id="11161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latin typeface="Arial" panose="020B0604020202020204" pitchFamily="34" charset="0"/>
              </a:rPr>
              <a:t>This picture clearly demonstrates that address alignment helps limit memory access times.</a:t>
            </a:r>
          </a:p>
          <a:p>
            <a:r>
              <a:rPr lang="en-US" altLang="zh-CN" dirty="0">
                <a:latin typeface="Arial" panose="020B0604020202020204" pitchFamily="34" charset="0"/>
              </a:rPr>
              <a:t>When well aligned, requires only one memory access to read one object;</a:t>
            </a:r>
          </a:p>
          <a:p>
            <a:r>
              <a:rPr lang="en-US" altLang="zh-CN" dirty="0">
                <a:latin typeface="Arial" panose="020B0604020202020204" pitchFamily="34" charset="0"/>
              </a:rPr>
              <a:t>If address is not well aligned, each misaligned object requires two memory accesses to fetch.</a:t>
            </a:r>
          </a:p>
          <a:p>
            <a:endParaRPr lang="en-US" altLang="zh-CN" dirty="0">
              <a:latin typeface="Arial" panose="020B0604020202020204" pitchFamily="34" charset="0"/>
            </a:endParaRPr>
          </a:p>
          <a:p>
            <a:r>
              <a:rPr lang="en-US" altLang="zh-CN" dirty="0">
                <a:latin typeface="Arial" panose="020B0604020202020204" pitchFamily="34" charset="0"/>
              </a:rPr>
              <a:t>(operand width related)</a:t>
            </a:r>
            <a:endParaRPr lang="zh-CN" altLang="en-US" dirty="0">
              <a:latin typeface="Arial" panose="020B0604020202020204" pitchFamily="34" charset="0"/>
            </a:endParaRPr>
          </a:p>
        </p:txBody>
      </p:sp>
      <p:sp>
        <p:nvSpPr>
          <p:cNvPr id="11162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3A4EE544-BFB5-4511-88F4-AA98A3035194}" type="slidenum">
              <a:rPr lang="en-US" altLang="zh-CN"/>
              <a:pPr eaLnBrk="1" hangingPunct="1"/>
              <a:t>59</a:t>
            </a:fld>
            <a:endParaRPr lang="en-US" altLang="zh-CN"/>
          </a:p>
        </p:txBody>
      </p:sp>
    </p:spTree>
    <p:extLst>
      <p:ext uri="{BB962C8B-B14F-4D97-AF65-F5344CB8AC3E}">
        <p14:creationId xmlns:p14="http://schemas.microsoft.com/office/powerpoint/2010/main" val="8356383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幻灯片图像占位符 1"/>
          <p:cNvSpPr>
            <a:spLocks noGrp="1" noRot="1" noChangeAspect="1" noTextEdit="1"/>
          </p:cNvSpPr>
          <p:nvPr>
            <p:ph type="sldImg"/>
          </p:nvPr>
        </p:nvSpPr>
        <p:spPr>
          <a:ln/>
        </p:spPr>
      </p:sp>
      <p:sp>
        <p:nvSpPr>
          <p:cNvPr id="11264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latin typeface="Arial" panose="020B0604020202020204" pitchFamily="34" charset="0"/>
              </a:rPr>
              <a:t>(operand width/size related)</a:t>
            </a:r>
          </a:p>
          <a:p>
            <a:r>
              <a:rPr lang="en-US" altLang="zh-CN" dirty="0">
                <a:latin typeface="Arial" panose="020B0604020202020204" pitchFamily="34" charset="0"/>
              </a:rPr>
              <a:t>Here’s an overview of types and sizes of instruction operands.</a:t>
            </a:r>
            <a:endParaRPr lang="zh-CN" altLang="en-US" dirty="0">
              <a:latin typeface="Arial" panose="020B0604020202020204" pitchFamily="34" charset="0"/>
            </a:endParaRPr>
          </a:p>
        </p:txBody>
      </p:sp>
      <p:sp>
        <p:nvSpPr>
          <p:cNvPr id="11264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CBDEC98C-C5A3-4CD3-B610-021B3A592465}" type="slidenum">
              <a:rPr lang="en-US" altLang="zh-CN"/>
              <a:pPr eaLnBrk="1" hangingPunct="1"/>
              <a:t>60</a:t>
            </a:fld>
            <a:endParaRPr lang="en-US" altLang="zh-CN"/>
          </a:p>
        </p:txBody>
      </p:sp>
    </p:spTree>
    <p:extLst>
      <p:ext uri="{BB962C8B-B14F-4D97-AF65-F5344CB8AC3E}">
        <p14:creationId xmlns:p14="http://schemas.microsoft.com/office/powerpoint/2010/main" val="40086325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幻灯片图像占位符 1"/>
          <p:cNvSpPr>
            <a:spLocks noGrp="1" noRot="1" noChangeAspect="1" noTextEdit="1"/>
          </p:cNvSpPr>
          <p:nvPr>
            <p:ph type="sldImg"/>
          </p:nvPr>
        </p:nvSpPr>
        <p:spPr>
          <a:ln/>
        </p:spPr>
      </p:sp>
      <p:sp>
        <p:nvSpPr>
          <p:cNvPr id="11366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latin typeface="Arial" panose="020B0604020202020204" pitchFamily="34" charset="0"/>
              </a:rPr>
              <a:t>(how to find/access the desired operand)</a:t>
            </a:r>
          </a:p>
          <a:p>
            <a:r>
              <a:rPr lang="en-US" altLang="zh-CN" dirty="0">
                <a:latin typeface="Arial" panose="020B0604020202020204" pitchFamily="34" charset="0"/>
              </a:rPr>
              <a:t>An instruction has three addressing modes for it to specify the address of a memory object as one of its operands.</a:t>
            </a:r>
          </a:p>
          <a:p>
            <a:r>
              <a:rPr lang="en-US" altLang="zh-CN" dirty="0">
                <a:latin typeface="Arial" panose="020B0604020202020204" pitchFamily="34" charset="0"/>
              </a:rPr>
              <a:t>For RISC-V, the operand could be a register, an immediate, or a displacement.</a:t>
            </a:r>
          </a:p>
          <a:p>
            <a:r>
              <a:rPr lang="en-US" altLang="zh-CN" dirty="0">
                <a:latin typeface="Arial" panose="020B0604020202020204" pitchFamily="34" charset="0"/>
              </a:rPr>
              <a:t>For register, the operand is just the name/alias of the register.</a:t>
            </a:r>
          </a:p>
          <a:p>
            <a:r>
              <a:rPr lang="en-US" altLang="zh-CN" dirty="0">
                <a:latin typeface="Arial" panose="020B0604020202020204" pitchFamily="34" charset="0"/>
              </a:rPr>
              <a:t>for immediate, it’s a constant that can be directly used as an operand.</a:t>
            </a:r>
          </a:p>
          <a:p>
            <a:r>
              <a:rPr lang="en-US" altLang="zh-CN" dirty="0">
                <a:latin typeface="Arial" panose="020B0604020202020204" pitchFamily="34" charset="0"/>
              </a:rPr>
              <a:t>For displacement, it specifies a register in addition to a constant, then we need to add the constant to the value stored in the register, the result is the corresponding memory address.</a:t>
            </a:r>
            <a:endParaRPr lang="zh-CN" altLang="en-US" dirty="0">
              <a:latin typeface="Arial" panose="020B0604020202020204" pitchFamily="34" charset="0"/>
            </a:endParaRPr>
          </a:p>
        </p:txBody>
      </p:sp>
      <p:sp>
        <p:nvSpPr>
          <p:cNvPr id="11366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F3918D6A-3231-4A14-B342-2F31E3BF3963}" type="slidenum">
              <a:rPr lang="en-US" altLang="zh-CN"/>
              <a:pPr eaLnBrk="1" hangingPunct="1"/>
              <a:t>61</a:t>
            </a:fld>
            <a:endParaRPr lang="en-US" altLang="zh-CN"/>
          </a:p>
        </p:txBody>
      </p:sp>
    </p:spTree>
    <p:extLst>
      <p:ext uri="{BB962C8B-B14F-4D97-AF65-F5344CB8AC3E}">
        <p14:creationId xmlns:p14="http://schemas.microsoft.com/office/powerpoint/2010/main" val="3460706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shown in this figure, an unprecedented growth rate of over 50% consecutively lasted for about 17 years, from 1986 to 2003.</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N" dirty="0"/>
              <a:t>(The combination of architectural and organizatioal enhancements led to 17 years (1986-2003) of sustained growth in performance at an annual rate over 50%, a rate that is unprecedented in the comptuer industry.)</a:t>
            </a:r>
          </a:p>
          <a:p>
            <a:endParaRPr lang="en-US" dirty="0"/>
          </a:p>
          <a:p>
            <a:r>
              <a:rPr lang="en-CN" dirty="0"/>
              <a:t>Two profound laws were well accepted for profiling the growth rate, Dennard scaling and Moore’s Law; both of which have already been out of date.</a:t>
            </a:r>
          </a:p>
          <a:p>
            <a:endParaRPr lang="en-CN" dirty="0"/>
          </a:p>
        </p:txBody>
      </p:sp>
      <p:sp>
        <p:nvSpPr>
          <p:cNvPr id="4" name="Slide Number Placeholder 3"/>
          <p:cNvSpPr>
            <a:spLocks noGrp="1"/>
          </p:cNvSpPr>
          <p:nvPr>
            <p:ph type="sldNum" sz="quarter" idx="5"/>
          </p:nvPr>
        </p:nvSpPr>
        <p:spPr/>
        <p:txBody>
          <a:bodyPr/>
          <a:lstStyle/>
          <a:p>
            <a:fld id="{93B86E86-DB0D-4E00-B1FF-AB0D7FF3C965}" type="slidenum">
              <a:rPr lang="en-US" altLang="zh-CN" smtClean="0"/>
              <a:pPr/>
              <a:t>6</a:t>
            </a:fld>
            <a:endParaRPr lang="en-US" altLang="zh-CN"/>
          </a:p>
        </p:txBody>
      </p:sp>
    </p:spTree>
    <p:extLst>
      <p:ext uri="{BB962C8B-B14F-4D97-AF65-F5344CB8AC3E}">
        <p14:creationId xmlns:p14="http://schemas.microsoft.com/office/powerpoint/2010/main" val="27072373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幻灯片图像占位符 1"/>
          <p:cNvSpPr>
            <a:spLocks noGrp="1" noRot="1" noChangeAspect="1" noTextEdit="1"/>
          </p:cNvSpPr>
          <p:nvPr>
            <p:ph type="sldImg"/>
          </p:nvPr>
        </p:nvSpPr>
        <p:spPr>
          <a:ln/>
        </p:spPr>
      </p:sp>
      <p:sp>
        <p:nvSpPr>
          <p:cNvPr id="11366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hlinkClick r:id="rId3"/>
              </a:rPr>
              <a:t>https://www.geeksforgeeks.org/addressing-modes-8086-microprocessor/</a:t>
            </a:r>
            <a:endParaRPr lang="en-US" altLang="zh-CN" dirty="0">
              <a:latin typeface="Arial" panose="020B0604020202020204" pitchFamily="34" charset="0"/>
            </a:endParaRPr>
          </a:p>
          <a:p>
            <a:r>
              <a:rPr lang="en-US" altLang="zh-CN" dirty="0">
                <a:latin typeface="Arial" panose="020B0604020202020204" pitchFamily="34" charset="0"/>
              </a:rPr>
              <a:t>The 80x86 supports those three modes, plus three variations of displacement: </a:t>
            </a:r>
          </a:p>
          <a:p>
            <a:r>
              <a:rPr lang="en-US" altLang="zh-CN" dirty="0">
                <a:latin typeface="Arial" panose="020B0604020202020204" pitchFamily="34" charset="0"/>
              </a:rPr>
              <a:t>No registers (absolute)</a:t>
            </a:r>
          </a:p>
          <a:p>
            <a:r>
              <a:rPr lang="en-US" altLang="zh-CN" dirty="0">
                <a:latin typeface="Arial" panose="020B0604020202020204" pitchFamily="34" charset="0"/>
              </a:rPr>
              <a:t>Two registers (based indexed with displacement)</a:t>
            </a:r>
          </a:p>
          <a:p>
            <a:r>
              <a:rPr lang="en-US" altLang="zh-CN" dirty="0">
                <a:latin typeface="Arial" panose="020B0604020202020204" pitchFamily="34" charset="0"/>
              </a:rPr>
              <a:t>Two registers where one register is multiplied by the size of the operand in bytes (based with scaled index and displacement)</a:t>
            </a:r>
            <a:endParaRPr lang="zh-CN" altLang="en-US" dirty="0">
              <a:latin typeface="Arial" panose="020B0604020202020204" pitchFamily="34" charset="0"/>
            </a:endParaRPr>
          </a:p>
        </p:txBody>
      </p:sp>
      <p:sp>
        <p:nvSpPr>
          <p:cNvPr id="11366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F3918D6A-3231-4A14-B342-2F31E3BF3963}" type="slidenum">
              <a:rPr lang="en-US" altLang="zh-CN"/>
              <a:pPr eaLnBrk="1" hangingPunct="1"/>
              <a:t>62</a:t>
            </a:fld>
            <a:endParaRPr lang="en-US" altLang="zh-CN"/>
          </a:p>
        </p:txBody>
      </p:sp>
    </p:spTree>
    <p:extLst>
      <p:ext uri="{BB962C8B-B14F-4D97-AF65-F5344CB8AC3E}">
        <p14:creationId xmlns:p14="http://schemas.microsoft.com/office/powerpoint/2010/main" val="40054158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幻灯片图像占位符 1"/>
          <p:cNvSpPr>
            <a:spLocks noGrp="1" noRot="1" noChangeAspect="1" noTextEdit="1"/>
          </p:cNvSpPr>
          <p:nvPr>
            <p:ph type="sldImg"/>
          </p:nvPr>
        </p:nvSpPr>
        <p:spPr>
          <a:ln/>
        </p:spPr>
      </p:sp>
      <p:sp>
        <p:nvSpPr>
          <p:cNvPr id="11366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latin typeface="Arial" panose="020B0604020202020204" pitchFamily="34" charset="0"/>
              </a:rPr>
              <a:t>The 80x86 supports those three modes, plus three variations of displacement: </a:t>
            </a:r>
          </a:p>
          <a:p>
            <a:r>
              <a:rPr lang="en-US" altLang="zh-CN" dirty="0">
                <a:latin typeface="Arial" panose="020B0604020202020204" pitchFamily="34" charset="0"/>
              </a:rPr>
              <a:t>No registers (absolute)</a:t>
            </a:r>
          </a:p>
          <a:p>
            <a:r>
              <a:rPr lang="en-US" altLang="zh-CN" dirty="0">
                <a:latin typeface="Arial" panose="020B0604020202020204" pitchFamily="34" charset="0"/>
              </a:rPr>
              <a:t>Two registers (based indexed with displacement): </a:t>
            </a:r>
            <a:r>
              <a:rPr lang="en-US" sz="1200" b="0" i="0" kern="1200" dirty="0">
                <a:solidFill>
                  <a:schemeClr val="tx1"/>
                </a:solidFill>
                <a:effectLst/>
                <a:latin typeface="Arial" charset="0"/>
                <a:ea typeface="宋体" pitchFamily="2" charset="-122"/>
                <a:cs typeface="+mn-cs"/>
              </a:rPr>
              <a:t>In this type of addressing mode the effective address is the sum of index register, base register and displacement.</a:t>
            </a:r>
            <a:endParaRPr lang="en-US" altLang="zh-CN" dirty="0">
              <a:latin typeface="Arial" panose="020B0604020202020204" pitchFamily="34" charset="0"/>
            </a:endParaRPr>
          </a:p>
          <a:p>
            <a:r>
              <a:rPr lang="en-US" altLang="zh-CN" dirty="0">
                <a:latin typeface="Arial" panose="020B0604020202020204" pitchFamily="34" charset="0"/>
              </a:rPr>
              <a:t>Two registers where one register is multiplied by the size of the operand in bytes (based with scaled index and displacement)</a:t>
            </a:r>
            <a:endParaRPr lang="zh-CN" altLang="en-US" dirty="0">
              <a:latin typeface="Arial" panose="020B0604020202020204" pitchFamily="34" charset="0"/>
            </a:endParaRPr>
          </a:p>
        </p:txBody>
      </p:sp>
      <p:sp>
        <p:nvSpPr>
          <p:cNvPr id="11366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F3918D6A-3231-4A14-B342-2F31E3BF3963}" type="slidenum">
              <a:rPr lang="en-US" altLang="zh-CN"/>
              <a:pPr eaLnBrk="1" hangingPunct="1"/>
              <a:t>63</a:t>
            </a:fld>
            <a:endParaRPr lang="en-US" altLang="zh-CN"/>
          </a:p>
        </p:txBody>
      </p:sp>
    </p:spTree>
    <p:extLst>
      <p:ext uri="{BB962C8B-B14F-4D97-AF65-F5344CB8AC3E}">
        <p14:creationId xmlns:p14="http://schemas.microsoft.com/office/powerpoint/2010/main" val="39401474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幻灯片图像占位符 1"/>
          <p:cNvSpPr>
            <a:spLocks noGrp="1" noRot="1" noChangeAspect="1" noTextEdit="1"/>
          </p:cNvSpPr>
          <p:nvPr>
            <p:ph type="sldImg"/>
          </p:nvPr>
        </p:nvSpPr>
        <p:spPr>
          <a:ln/>
        </p:spPr>
      </p:sp>
      <p:sp>
        <p:nvSpPr>
          <p:cNvPr id="11366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latin typeface="Arial" panose="020B0604020202020204" pitchFamily="34" charset="0"/>
              </a:rPr>
              <a:t>The 80x86 supports those three modes, plus three variations of displacement: </a:t>
            </a:r>
          </a:p>
          <a:p>
            <a:r>
              <a:rPr lang="en-US" altLang="zh-CN" dirty="0">
                <a:latin typeface="Arial" panose="020B0604020202020204" pitchFamily="34" charset="0"/>
              </a:rPr>
              <a:t>No registers (absolute)</a:t>
            </a:r>
          </a:p>
          <a:p>
            <a:r>
              <a:rPr lang="en-US" altLang="zh-CN" dirty="0">
                <a:latin typeface="Arial" panose="020B0604020202020204" pitchFamily="34" charset="0"/>
              </a:rPr>
              <a:t>Two registers (based indexed with displacement)</a:t>
            </a:r>
          </a:p>
          <a:p>
            <a:r>
              <a:rPr lang="en-US" altLang="zh-CN" dirty="0">
                <a:latin typeface="Arial" panose="020B0604020202020204" pitchFamily="34" charset="0"/>
              </a:rPr>
              <a:t>Two registers where one register is multiplied by the size of the operand in bytes (based with scaled index and displacement)</a:t>
            </a:r>
            <a:endParaRPr lang="zh-CN" altLang="en-US" dirty="0">
              <a:latin typeface="Arial" panose="020B0604020202020204" pitchFamily="34" charset="0"/>
            </a:endParaRPr>
          </a:p>
        </p:txBody>
      </p:sp>
      <p:sp>
        <p:nvSpPr>
          <p:cNvPr id="11366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F3918D6A-3231-4A14-B342-2F31E3BF3963}" type="slidenum">
              <a:rPr lang="en-US" altLang="zh-CN"/>
              <a:pPr eaLnBrk="1" hangingPunct="1"/>
              <a:t>64</a:t>
            </a:fld>
            <a:endParaRPr lang="en-US" altLang="zh-CN"/>
          </a:p>
        </p:txBody>
      </p:sp>
    </p:spTree>
    <p:extLst>
      <p:ext uri="{BB962C8B-B14F-4D97-AF65-F5344CB8AC3E}">
        <p14:creationId xmlns:p14="http://schemas.microsoft.com/office/powerpoint/2010/main" val="5573489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幻灯片图像占位符 1"/>
          <p:cNvSpPr>
            <a:spLocks noGrp="1" noRot="1" noChangeAspect="1" noTextEdit="1"/>
          </p:cNvSpPr>
          <p:nvPr>
            <p:ph type="sldImg"/>
          </p:nvPr>
        </p:nvSpPr>
        <p:spPr>
          <a:ln/>
        </p:spPr>
      </p:sp>
      <p:sp>
        <p:nvSpPr>
          <p:cNvPr id="11366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latin typeface="Arial" panose="020B0604020202020204" pitchFamily="34" charset="0"/>
              </a:rPr>
              <a:t>The 80x86 has some more addressing modes like the previous modes without the displacement field:</a:t>
            </a:r>
          </a:p>
          <a:p>
            <a:r>
              <a:rPr lang="en-US" altLang="zh-CN" dirty="0">
                <a:latin typeface="Arial" panose="020B0604020202020204" pitchFamily="34" charset="0"/>
              </a:rPr>
              <a:t>Register indirect: memory locations stored in a register; used when accessing using a pointer or a computed address;</a:t>
            </a:r>
          </a:p>
          <a:p>
            <a:r>
              <a:rPr lang="en-US" altLang="zh-CN" dirty="0">
                <a:latin typeface="Arial" panose="020B0604020202020204" pitchFamily="34" charset="0"/>
              </a:rPr>
              <a:t>Indexed: </a:t>
            </a:r>
          </a:p>
          <a:p>
            <a:r>
              <a:rPr lang="en-US" altLang="zh-CN" dirty="0">
                <a:latin typeface="Arial" panose="020B0604020202020204" pitchFamily="34" charset="0"/>
              </a:rPr>
              <a:t>Based with scaled index:</a:t>
            </a:r>
          </a:p>
        </p:txBody>
      </p:sp>
      <p:sp>
        <p:nvSpPr>
          <p:cNvPr id="11366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F3918D6A-3231-4A14-B342-2F31E3BF3963}" type="slidenum">
              <a:rPr lang="en-US" altLang="zh-CN"/>
              <a:pPr eaLnBrk="1" hangingPunct="1"/>
              <a:t>65</a:t>
            </a:fld>
            <a:endParaRPr lang="en-US" altLang="zh-CN"/>
          </a:p>
        </p:txBody>
      </p:sp>
    </p:spTree>
    <p:extLst>
      <p:ext uri="{BB962C8B-B14F-4D97-AF65-F5344CB8AC3E}">
        <p14:creationId xmlns:p14="http://schemas.microsoft.com/office/powerpoint/2010/main" val="18697619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幻灯片图像占位符 1"/>
          <p:cNvSpPr>
            <a:spLocks noGrp="1" noRot="1" noChangeAspect="1" noTextEdit="1"/>
          </p:cNvSpPr>
          <p:nvPr>
            <p:ph type="sldImg"/>
          </p:nvPr>
        </p:nvSpPr>
        <p:spPr>
          <a:ln/>
        </p:spPr>
      </p:sp>
      <p:sp>
        <p:nvSpPr>
          <p:cNvPr id="11366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latin typeface="Arial" panose="020B0604020202020204" pitchFamily="34" charset="0"/>
              </a:rPr>
              <a:t>The 80x86 has some more addressing modes like the previous modes without the displacement field:</a:t>
            </a:r>
          </a:p>
          <a:p>
            <a:r>
              <a:rPr lang="en-US" altLang="zh-CN" dirty="0">
                <a:latin typeface="Arial" panose="020B0604020202020204" pitchFamily="34" charset="0"/>
              </a:rPr>
              <a:t>Register indirect: memory locations stored in a register; used when accessing using a pointer or a computed address;</a:t>
            </a:r>
          </a:p>
          <a:p>
            <a:r>
              <a:rPr lang="en-US" altLang="zh-CN" dirty="0">
                <a:latin typeface="Arial" panose="020B0604020202020204" pitchFamily="34" charset="0"/>
              </a:rPr>
              <a:t>Indexed: sometimes useful in array addressing R1=base of array and R2=index amount;</a:t>
            </a:r>
          </a:p>
          <a:p>
            <a:r>
              <a:rPr lang="en-US" altLang="zh-CN" dirty="0">
                <a:latin typeface="Arial" panose="020B0604020202020204" pitchFamily="34" charset="0"/>
              </a:rPr>
              <a:t>Based with scaled index:</a:t>
            </a:r>
          </a:p>
        </p:txBody>
      </p:sp>
      <p:sp>
        <p:nvSpPr>
          <p:cNvPr id="11366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F3918D6A-3231-4A14-B342-2F31E3BF3963}" type="slidenum">
              <a:rPr lang="en-US" altLang="zh-CN"/>
              <a:pPr eaLnBrk="1" hangingPunct="1"/>
              <a:t>66</a:t>
            </a:fld>
            <a:endParaRPr lang="en-US" altLang="zh-CN"/>
          </a:p>
        </p:txBody>
      </p:sp>
    </p:spTree>
    <p:extLst>
      <p:ext uri="{BB962C8B-B14F-4D97-AF65-F5344CB8AC3E}">
        <p14:creationId xmlns:p14="http://schemas.microsoft.com/office/powerpoint/2010/main" val="23171648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幻灯片图像占位符 1"/>
          <p:cNvSpPr>
            <a:spLocks noGrp="1" noRot="1" noChangeAspect="1" noTextEdit="1"/>
          </p:cNvSpPr>
          <p:nvPr>
            <p:ph type="sldImg"/>
          </p:nvPr>
        </p:nvSpPr>
        <p:spPr>
          <a:ln/>
        </p:spPr>
      </p:sp>
      <p:sp>
        <p:nvSpPr>
          <p:cNvPr id="11366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latin typeface="Arial" panose="020B0604020202020204" pitchFamily="34" charset="0"/>
              </a:rPr>
              <a:t>ARMv8 has the three addressing modes (register, immediate, displacement) plus:</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a:latin typeface="Arial" panose="020B0604020202020204" pitchFamily="34" charset="0"/>
              </a:rPr>
              <a:t>PC-relative addressing: </a:t>
            </a:r>
            <a:r>
              <a:rPr lang="en-US" sz="1200" b="0" i="0" kern="1200" dirty="0">
                <a:solidFill>
                  <a:schemeClr val="tx1"/>
                </a:solidFill>
                <a:effectLst/>
                <a:latin typeface="Arial" charset="0"/>
                <a:ea typeface="宋体" pitchFamily="2" charset="-122"/>
                <a:cs typeface="+mn-cs"/>
              </a:rPr>
              <a:t>The PC-relative addressing mode can be used to load a register with a value stored in program memory a short distance away from the current instruction. It can be seen as a special case of the "base plus offset" addressing mode, one that selects the program counter (PC) as the "base register".  / PC-relative addressing is used for conditional branches. The address is the sum of the program counter and a constant in the instruction (</a:t>
            </a:r>
            <a:r>
              <a:rPr lang="en-US" sz="1200" b="0" i="0" kern="1200" dirty="0" err="1">
                <a:solidFill>
                  <a:schemeClr val="tx1"/>
                </a:solidFill>
                <a:effectLst/>
                <a:latin typeface="Arial" charset="0"/>
                <a:ea typeface="宋体" pitchFamily="2" charset="-122"/>
                <a:cs typeface="+mn-cs"/>
              </a:rPr>
              <a:t>beq</a:t>
            </a:r>
            <a:r>
              <a:rPr lang="en-US" sz="1200" b="0" i="0" kern="1200" dirty="0">
                <a:solidFill>
                  <a:schemeClr val="tx1"/>
                </a:solidFill>
                <a:effectLst/>
                <a:latin typeface="Arial" charset="0"/>
                <a:ea typeface="宋体" pitchFamily="2" charset="-122"/>
                <a:cs typeface="+mn-cs"/>
              </a:rPr>
              <a:t>: Branch if </a:t>
            </a:r>
            <a:r>
              <a:rPr lang="en-US" sz="1200" b="0" i="0" kern="1200" dirty="0" err="1">
                <a:solidFill>
                  <a:schemeClr val="tx1"/>
                </a:solidFill>
                <a:effectLst/>
                <a:latin typeface="Arial" charset="0"/>
                <a:ea typeface="宋体" pitchFamily="2" charset="-122"/>
                <a:cs typeface="+mn-cs"/>
              </a:rPr>
              <a:t>EQual</a:t>
            </a:r>
            <a:r>
              <a:rPr lang="en-US" sz="1200" b="0" i="0" kern="1200" dirty="0">
                <a:solidFill>
                  <a:schemeClr val="tx1"/>
                </a:solidFill>
                <a:effectLst/>
                <a:latin typeface="Arial" charset="0"/>
                <a:ea typeface="宋体" pitchFamily="2" charset="-122"/>
                <a:cs typeface="+mn-cs"/>
              </a:rPr>
              <a:t>)</a:t>
            </a:r>
            <a:endParaRPr lang="en-US" altLang="zh-CN" dirty="0">
              <a:latin typeface="Arial" panose="020B0604020202020204" pitchFamily="34" charset="0"/>
            </a:endParaRPr>
          </a:p>
          <a:p>
            <a:r>
              <a:rPr lang="en-US" altLang="zh-CN" dirty="0">
                <a:latin typeface="Arial" panose="020B0604020202020204" pitchFamily="34" charset="0"/>
              </a:rPr>
              <a:t>The sum of two registers:</a:t>
            </a:r>
          </a:p>
          <a:p>
            <a:r>
              <a:rPr lang="en-US" altLang="zh-CN" dirty="0">
                <a:latin typeface="Arial" panose="020B0604020202020204" pitchFamily="34" charset="0"/>
              </a:rPr>
              <a:t>The sum of two registers where one register is multiplied by the size of the operand in bytes:</a:t>
            </a:r>
          </a:p>
          <a:p>
            <a:r>
              <a:rPr lang="en-US" altLang="zh-CN" dirty="0">
                <a:latin typeface="Arial" panose="020B0604020202020204" pitchFamily="34" charset="0"/>
              </a:rPr>
              <a:t>Autoincrement addressing:</a:t>
            </a:r>
          </a:p>
          <a:p>
            <a:r>
              <a:rPr lang="en-US" altLang="zh-CN" dirty="0">
                <a:latin typeface="Arial" panose="020B0604020202020204" pitchFamily="34" charset="0"/>
              </a:rPr>
              <a:t>Autodecrement addressing: </a:t>
            </a:r>
          </a:p>
          <a:p>
            <a:endParaRPr lang="en-US" altLang="zh-CN" dirty="0">
              <a:latin typeface="Arial" panose="020B0604020202020204" pitchFamily="34" charset="0"/>
            </a:endParaRPr>
          </a:p>
        </p:txBody>
      </p:sp>
      <p:sp>
        <p:nvSpPr>
          <p:cNvPr id="11366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F3918D6A-3231-4A14-B342-2F31E3BF3963}" type="slidenum">
              <a:rPr lang="en-US" altLang="zh-CN"/>
              <a:pPr eaLnBrk="1" hangingPunct="1"/>
              <a:t>67</a:t>
            </a:fld>
            <a:endParaRPr lang="en-US" altLang="zh-CN"/>
          </a:p>
        </p:txBody>
      </p:sp>
    </p:spTree>
    <p:extLst>
      <p:ext uri="{BB962C8B-B14F-4D97-AF65-F5344CB8AC3E}">
        <p14:creationId xmlns:p14="http://schemas.microsoft.com/office/powerpoint/2010/main" val="35874607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幻灯片图像占位符 1"/>
          <p:cNvSpPr>
            <a:spLocks noGrp="1" noRot="1" noChangeAspect="1" noTextEdit="1"/>
          </p:cNvSpPr>
          <p:nvPr>
            <p:ph type="sldImg"/>
          </p:nvPr>
        </p:nvSpPr>
        <p:spPr>
          <a:ln/>
        </p:spPr>
      </p:sp>
      <p:sp>
        <p:nvSpPr>
          <p:cNvPr id="11366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latin typeface="Arial" panose="020B0604020202020204" pitchFamily="34" charset="0"/>
              </a:rPr>
              <a:t>ARMv8 has the three addressing modes (register, immediate, displacement) plus:</a:t>
            </a:r>
          </a:p>
          <a:p>
            <a:r>
              <a:rPr lang="en-US" altLang="zh-CN" dirty="0">
                <a:latin typeface="Arial" panose="020B0604020202020204" pitchFamily="34" charset="0"/>
              </a:rPr>
              <a:t>PC-relative addressing: </a:t>
            </a:r>
            <a:r>
              <a:rPr lang="en-US" sz="1200" b="0" i="0" kern="1200" dirty="0">
                <a:solidFill>
                  <a:schemeClr val="tx1"/>
                </a:solidFill>
                <a:effectLst/>
                <a:latin typeface="Arial" charset="0"/>
                <a:ea typeface="宋体" pitchFamily="2" charset="-122"/>
                <a:cs typeface="+mn-cs"/>
              </a:rPr>
              <a:t>The PC-relative addressing mode can be used to load a register with a value stored in program memory a short distance away from the current instruction. It can be seen as a         special case of the "base plus offset" addressing mode, one that selects the program counter (PC) as the "base register".  / PC-relative addressing is used for conditional branches. The address is the sum of the program counter and a constant in the instruction</a:t>
            </a:r>
            <a:endParaRPr lang="en-US" altLang="zh-CN" dirty="0">
              <a:latin typeface="Arial" panose="020B0604020202020204" pitchFamily="34" charset="0"/>
            </a:endParaRPr>
          </a:p>
          <a:p>
            <a:r>
              <a:rPr lang="en-US" altLang="zh-CN" dirty="0">
                <a:latin typeface="Arial" panose="020B0604020202020204" pitchFamily="34" charset="0"/>
              </a:rPr>
              <a:t>The sum of two registers:</a:t>
            </a:r>
            <a:r>
              <a:rPr lang="zh-CN" altLang="en-US" dirty="0">
                <a:latin typeface="Arial" panose="020B0604020202020204" pitchFamily="34" charset="0"/>
              </a:rPr>
              <a:t> </a:t>
            </a:r>
            <a:r>
              <a:rPr lang="en-US" altLang="zh-CN" dirty="0">
                <a:latin typeface="Arial" panose="020B0604020202020204" pitchFamily="34" charset="0"/>
              </a:rPr>
              <a:t>as it is; as in example</a:t>
            </a:r>
          </a:p>
          <a:p>
            <a:r>
              <a:rPr lang="en-US" altLang="zh-CN" dirty="0">
                <a:latin typeface="Arial" panose="020B0604020202020204" pitchFamily="34" charset="0"/>
              </a:rPr>
              <a:t>The sum of two registers where one register is multiplied by the size of the operand in bytes:</a:t>
            </a:r>
          </a:p>
          <a:p>
            <a:r>
              <a:rPr lang="en-US" altLang="zh-CN" dirty="0">
                <a:latin typeface="Arial" panose="020B0604020202020204" pitchFamily="34" charset="0"/>
              </a:rPr>
              <a:t>Autoincrement addressing:</a:t>
            </a:r>
          </a:p>
          <a:p>
            <a:r>
              <a:rPr lang="en-US" altLang="zh-CN" dirty="0">
                <a:latin typeface="Arial" panose="020B0604020202020204" pitchFamily="34" charset="0"/>
              </a:rPr>
              <a:t>Autodecrement addressing: </a:t>
            </a:r>
          </a:p>
          <a:p>
            <a:endParaRPr lang="en-US" altLang="zh-CN" dirty="0">
              <a:latin typeface="Arial" panose="020B0604020202020204" pitchFamily="34" charset="0"/>
            </a:endParaRPr>
          </a:p>
        </p:txBody>
      </p:sp>
      <p:sp>
        <p:nvSpPr>
          <p:cNvPr id="11366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F3918D6A-3231-4A14-B342-2F31E3BF3963}" type="slidenum">
              <a:rPr lang="en-US" altLang="zh-CN"/>
              <a:pPr eaLnBrk="1" hangingPunct="1"/>
              <a:t>68</a:t>
            </a:fld>
            <a:endParaRPr lang="en-US" altLang="zh-CN"/>
          </a:p>
        </p:txBody>
      </p:sp>
    </p:spTree>
    <p:extLst>
      <p:ext uri="{BB962C8B-B14F-4D97-AF65-F5344CB8AC3E}">
        <p14:creationId xmlns:p14="http://schemas.microsoft.com/office/powerpoint/2010/main" val="32344623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幻灯片图像占位符 1"/>
          <p:cNvSpPr>
            <a:spLocks noGrp="1" noRot="1" noChangeAspect="1" noTextEdit="1"/>
          </p:cNvSpPr>
          <p:nvPr>
            <p:ph type="sldImg"/>
          </p:nvPr>
        </p:nvSpPr>
        <p:spPr>
          <a:ln/>
        </p:spPr>
      </p:sp>
      <p:sp>
        <p:nvSpPr>
          <p:cNvPr id="11366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latin typeface="Arial" panose="020B0604020202020204" pitchFamily="34" charset="0"/>
              </a:rPr>
              <a:t>ARMv8 has the three addressing modes (register, immediate, displacement) plus:</a:t>
            </a:r>
          </a:p>
          <a:p>
            <a:r>
              <a:rPr lang="en-US" altLang="zh-CN" dirty="0">
                <a:latin typeface="Arial" panose="020B0604020202020204" pitchFamily="34" charset="0"/>
              </a:rPr>
              <a:t>PC-relative addressing: </a:t>
            </a:r>
            <a:r>
              <a:rPr lang="en-US" sz="1200" b="0" i="0" kern="1200" dirty="0">
                <a:solidFill>
                  <a:schemeClr val="tx1"/>
                </a:solidFill>
                <a:effectLst/>
                <a:latin typeface="Arial" charset="0"/>
                <a:ea typeface="宋体" pitchFamily="2" charset="-122"/>
                <a:cs typeface="+mn-cs"/>
              </a:rPr>
              <a:t>The PC-relative addressing mode can be used to load a register with a value stored in program memory a short distance away from the current instruction. It can be seen as a         special case of the "base plus offset" addressing mode, one that selects the program counter (PC) as the "base register".  / PC-relative addressing is used for conditional branches. The address is the sum of the program counter and a constant in the instruction</a:t>
            </a:r>
            <a:endParaRPr lang="en-US" altLang="zh-CN" dirty="0">
              <a:latin typeface="Arial" panose="020B0604020202020204" pitchFamily="34" charset="0"/>
            </a:endParaRPr>
          </a:p>
          <a:p>
            <a:r>
              <a:rPr lang="en-US" altLang="zh-CN" dirty="0">
                <a:latin typeface="Arial" panose="020B0604020202020204" pitchFamily="34" charset="0"/>
              </a:rPr>
              <a:t>The sum of two registers:</a:t>
            </a:r>
            <a:r>
              <a:rPr lang="zh-CN" altLang="en-US" dirty="0">
                <a:latin typeface="Arial" panose="020B0604020202020204" pitchFamily="34" charset="0"/>
              </a:rPr>
              <a:t> </a:t>
            </a:r>
            <a:r>
              <a:rPr lang="en-US" altLang="zh-CN" dirty="0">
                <a:latin typeface="Arial" panose="020B0604020202020204" pitchFamily="34" charset="0"/>
              </a:rPr>
              <a:t>as in example</a:t>
            </a:r>
          </a:p>
          <a:p>
            <a:r>
              <a:rPr lang="en-US" altLang="zh-CN" dirty="0">
                <a:latin typeface="Arial" panose="020B0604020202020204" pitchFamily="34" charset="0"/>
              </a:rPr>
              <a:t>The sum of two registers where one register is multiplied by the size of the operand in bytes: as in example</a:t>
            </a:r>
          </a:p>
          <a:p>
            <a:r>
              <a:rPr lang="en-US" altLang="zh-CN" dirty="0">
                <a:latin typeface="Arial" panose="020B0604020202020204" pitchFamily="34" charset="0"/>
              </a:rPr>
              <a:t>Autoincrement addressing:</a:t>
            </a:r>
          </a:p>
          <a:p>
            <a:r>
              <a:rPr lang="en-US" altLang="zh-CN" dirty="0">
                <a:latin typeface="Arial" panose="020B0604020202020204" pitchFamily="34" charset="0"/>
              </a:rPr>
              <a:t>Autodecrement addressing: </a:t>
            </a:r>
          </a:p>
          <a:p>
            <a:endParaRPr lang="en-US" altLang="zh-CN" dirty="0">
              <a:latin typeface="Arial" panose="020B0604020202020204" pitchFamily="34" charset="0"/>
            </a:endParaRPr>
          </a:p>
        </p:txBody>
      </p:sp>
      <p:sp>
        <p:nvSpPr>
          <p:cNvPr id="11366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F3918D6A-3231-4A14-B342-2F31E3BF3963}" type="slidenum">
              <a:rPr lang="en-US" altLang="zh-CN"/>
              <a:pPr eaLnBrk="1" hangingPunct="1"/>
              <a:t>69</a:t>
            </a:fld>
            <a:endParaRPr lang="en-US" altLang="zh-CN"/>
          </a:p>
        </p:txBody>
      </p:sp>
    </p:spTree>
    <p:extLst>
      <p:ext uri="{BB962C8B-B14F-4D97-AF65-F5344CB8AC3E}">
        <p14:creationId xmlns:p14="http://schemas.microsoft.com/office/powerpoint/2010/main" val="26514677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幻灯片图像占位符 1"/>
          <p:cNvSpPr>
            <a:spLocks noGrp="1" noRot="1" noChangeAspect="1" noTextEdit="1"/>
          </p:cNvSpPr>
          <p:nvPr>
            <p:ph type="sldImg"/>
          </p:nvPr>
        </p:nvSpPr>
        <p:spPr>
          <a:ln/>
        </p:spPr>
      </p:sp>
      <p:sp>
        <p:nvSpPr>
          <p:cNvPr id="11366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latin typeface="Arial" panose="020B0604020202020204" pitchFamily="34" charset="0"/>
              </a:rPr>
              <a:t>ARMv8 has the three addressing modes (register, immediate, displacement) plus:</a:t>
            </a:r>
          </a:p>
          <a:p>
            <a:r>
              <a:rPr lang="en-US" altLang="zh-CN" dirty="0">
                <a:latin typeface="Arial" panose="020B0604020202020204" pitchFamily="34" charset="0"/>
              </a:rPr>
              <a:t>PC-relative addressing: </a:t>
            </a:r>
            <a:r>
              <a:rPr lang="en-US" sz="1200" b="0" i="0" kern="1200" dirty="0">
                <a:solidFill>
                  <a:schemeClr val="tx1"/>
                </a:solidFill>
                <a:effectLst/>
                <a:latin typeface="Arial" charset="0"/>
                <a:ea typeface="宋体" pitchFamily="2" charset="-122"/>
                <a:cs typeface="+mn-cs"/>
              </a:rPr>
              <a:t>The PC-relative addressing mode can be used to load a register with a value stored in program memory a short distance away from the current instruction. It can be seen as a         special case of the "base plus offset" addressing mode, one that selects the program counter (PC) as the "base register".  / PC-relative addressing is used for conditional branches. The address is the sum of the program counter and a constant in the instruction</a:t>
            </a:r>
            <a:endParaRPr lang="en-US" altLang="zh-CN" dirty="0">
              <a:latin typeface="Arial" panose="020B0604020202020204" pitchFamily="34" charset="0"/>
            </a:endParaRPr>
          </a:p>
          <a:p>
            <a:r>
              <a:rPr lang="en-US" altLang="zh-CN" dirty="0">
                <a:latin typeface="Arial" panose="020B0604020202020204" pitchFamily="34" charset="0"/>
              </a:rPr>
              <a:t>The sum of two registers:</a:t>
            </a:r>
            <a:r>
              <a:rPr lang="zh-CN" altLang="en-US" dirty="0">
                <a:latin typeface="Arial" panose="020B0604020202020204" pitchFamily="34" charset="0"/>
              </a:rPr>
              <a:t> </a:t>
            </a:r>
            <a:r>
              <a:rPr lang="en-US" altLang="zh-CN" dirty="0">
                <a:latin typeface="Arial" panose="020B0604020202020204" pitchFamily="34" charset="0"/>
              </a:rPr>
              <a:t>as in example</a:t>
            </a:r>
          </a:p>
          <a:p>
            <a:r>
              <a:rPr lang="en-US" altLang="zh-CN" dirty="0">
                <a:latin typeface="Arial" panose="020B0604020202020204" pitchFamily="34" charset="0"/>
              </a:rPr>
              <a:t>The sum of two registers where one register is multiplied by the size of the operand in bytes: as in example</a:t>
            </a:r>
          </a:p>
          <a:p>
            <a:r>
              <a:rPr lang="en-US" altLang="zh-CN" dirty="0">
                <a:latin typeface="Arial" panose="020B0604020202020204" pitchFamily="34" charset="0"/>
              </a:rPr>
              <a:t>Autoincrement addressing: useful for stepping through arrays within a loop. R2 points to the start of an array; each reference increments R2 by size of an element, d;</a:t>
            </a:r>
          </a:p>
          <a:p>
            <a:r>
              <a:rPr lang="en-US" altLang="zh-CN" dirty="0">
                <a:latin typeface="Arial" panose="020B0604020202020204" pitchFamily="34" charset="0"/>
              </a:rPr>
              <a:t>Autodecrement addressing: </a:t>
            </a:r>
          </a:p>
          <a:p>
            <a:endParaRPr lang="en-US" altLang="zh-CN" dirty="0">
              <a:latin typeface="Arial" panose="020B0604020202020204" pitchFamily="34" charset="0"/>
            </a:endParaRPr>
          </a:p>
        </p:txBody>
      </p:sp>
      <p:sp>
        <p:nvSpPr>
          <p:cNvPr id="11366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F3918D6A-3231-4A14-B342-2F31E3BF3963}" type="slidenum">
              <a:rPr lang="en-US" altLang="zh-CN"/>
              <a:pPr eaLnBrk="1" hangingPunct="1"/>
              <a:t>70</a:t>
            </a:fld>
            <a:endParaRPr lang="en-US" altLang="zh-CN"/>
          </a:p>
        </p:txBody>
      </p:sp>
    </p:spTree>
    <p:extLst>
      <p:ext uri="{BB962C8B-B14F-4D97-AF65-F5344CB8AC3E}">
        <p14:creationId xmlns:p14="http://schemas.microsoft.com/office/powerpoint/2010/main" val="1857615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幻灯片图像占位符 1"/>
          <p:cNvSpPr>
            <a:spLocks noGrp="1" noRot="1" noChangeAspect="1" noTextEdit="1"/>
          </p:cNvSpPr>
          <p:nvPr>
            <p:ph type="sldImg"/>
          </p:nvPr>
        </p:nvSpPr>
        <p:spPr>
          <a:ln/>
        </p:spPr>
      </p:sp>
      <p:sp>
        <p:nvSpPr>
          <p:cNvPr id="11366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latin typeface="Arial" panose="020B0604020202020204" pitchFamily="34" charset="0"/>
              </a:rPr>
              <a:t>ARMv8 has the three addressing modes (register, immediate, displacement) plus:</a:t>
            </a:r>
          </a:p>
          <a:p>
            <a:r>
              <a:rPr lang="en-US" altLang="zh-CN" dirty="0">
                <a:latin typeface="Arial" panose="020B0604020202020204" pitchFamily="34" charset="0"/>
              </a:rPr>
              <a:t>PC-relative addressing: </a:t>
            </a:r>
            <a:r>
              <a:rPr lang="en-US" sz="1200" b="0" i="0" kern="1200" dirty="0">
                <a:solidFill>
                  <a:schemeClr val="tx1"/>
                </a:solidFill>
                <a:effectLst/>
                <a:latin typeface="Arial" charset="0"/>
                <a:ea typeface="宋体" pitchFamily="2" charset="-122"/>
                <a:cs typeface="+mn-cs"/>
              </a:rPr>
              <a:t>The PC-relative addressing mode can be used to load a register with a value stored in program memory a short distance away from the current instruction. It can be seen as a         special case of the "base plus offset" addressing mode, one that selects the program counter (PC) as the "base register".  / PC-relative addressing is used for conditional branches. The address is the sum of the program counter and a constant in the instruction</a:t>
            </a:r>
            <a:endParaRPr lang="en-US" altLang="zh-CN" dirty="0">
              <a:latin typeface="Arial" panose="020B0604020202020204" pitchFamily="34" charset="0"/>
            </a:endParaRPr>
          </a:p>
          <a:p>
            <a:r>
              <a:rPr lang="en-US" altLang="zh-CN" dirty="0">
                <a:latin typeface="Arial" panose="020B0604020202020204" pitchFamily="34" charset="0"/>
              </a:rPr>
              <a:t>The sum of two registers:</a:t>
            </a:r>
            <a:r>
              <a:rPr lang="zh-CN" altLang="en-US" dirty="0">
                <a:latin typeface="Arial" panose="020B0604020202020204" pitchFamily="34" charset="0"/>
              </a:rPr>
              <a:t> </a:t>
            </a:r>
            <a:r>
              <a:rPr lang="en-US" altLang="zh-CN" dirty="0">
                <a:latin typeface="Arial" panose="020B0604020202020204" pitchFamily="34" charset="0"/>
              </a:rPr>
              <a:t>as in example</a:t>
            </a:r>
          </a:p>
          <a:p>
            <a:r>
              <a:rPr lang="en-US" altLang="zh-CN" dirty="0">
                <a:latin typeface="Arial" panose="020B0604020202020204" pitchFamily="34" charset="0"/>
              </a:rPr>
              <a:t>The sum of two registers where one register is multiplied by the size of the operand in bytes: as in example</a:t>
            </a:r>
          </a:p>
          <a:p>
            <a:r>
              <a:rPr lang="en-US" altLang="zh-CN" dirty="0">
                <a:latin typeface="Arial" panose="020B0604020202020204" pitchFamily="34" charset="0"/>
              </a:rPr>
              <a:t>Autoincrement addressing: useful for stepping through arrays within a loop. R2 points to the start of an array; each reference increments R2 by size of an element, d;</a:t>
            </a:r>
          </a:p>
          <a:p>
            <a:r>
              <a:rPr lang="en-US" altLang="zh-CN" dirty="0">
                <a:latin typeface="Arial" panose="020B0604020202020204" pitchFamily="34" charset="0"/>
              </a:rPr>
              <a:t>Autodecrement addressing: same use as autoincrement. Autodecrement/-increment can also act as push/pop to implement a stack.</a:t>
            </a:r>
          </a:p>
          <a:p>
            <a:endParaRPr lang="en-US" altLang="zh-CN" dirty="0">
              <a:latin typeface="Arial" panose="020B0604020202020204" pitchFamily="34" charset="0"/>
            </a:endParaRPr>
          </a:p>
        </p:txBody>
      </p:sp>
      <p:sp>
        <p:nvSpPr>
          <p:cNvPr id="11366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F3918D6A-3231-4A14-B342-2F31E3BF3963}" type="slidenum">
              <a:rPr lang="en-US" altLang="zh-CN"/>
              <a:pPr eaLnBrk="1" hangingPunct="1"/>
              <a:t>71</a:t>
            </a:fld>
            <a:endParaRPr lang="en-US" altLang="zh-CN"/>
          </a:p>
        </p:txBody>
      </p:sp>
    </p:spTree>
    <p:extLst>
      <p:ext uri="{BB962C8B-B14F-4D97-AF65-F5344CB8AC3E}">
        <p14:creationId xmlns:p14="http://schemas.microsoft.com/office/powerpoint/2010/main" val="166866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a:t>
            </a:r>
            <a:r>
              <a:rPr lang="en-CN" dirty="0"/>
              <a:t>o</a:t>
            </a:r>
            <a:r>
              <a:rPr lang="en-US" dirty="0"/>
              <a:t>, as transistors get much smaller, turns out to need more power, cause each tiny transistor needs sufficient power for dependability</a:t>
            </a:r>
            <a:endParaRPr lang="en-CN" dirty="0"/>
          </a:p>
          <a:p>
            <a:endParaRPr lang="en-CN" dirty="0"/>
          </a:p>
        </p:txBody>
      </p:sp>
      <p:sp>
        <p:nvSpPr>
          <p:cNvPr id="4" name="Slide Number Placeholder 3"/>
          <p:cNvSpPr>
            <a:spLocks noGrp="1"/>
          </p:cNvSpPr>
          <p:nvPr>
            <p:ph type="sldNum" sz="quarter" idx="5"/>
          </p:nvPr>
        </p:nvSpPr>
        <p:spPr/>
        <p:txBody>
          <a:bodyPr/>
          <a:lstStyle/>
          <a:p>
            <a:fld id="{93B86E86-DB0D-4E00-B1FF-AB0D7FF3C965}" type="slidenum">
              <a:rPr lang="en-US" altLang="zh-CN" smtClean="0"/>
              <a:pPr/>
              <a:t>7</a:t>
            </a:fld>
            <a:endParaRPr lang="en-US" altLang="zh-CN"/>
          </a:p>
        </p:txBody>
      </p:sp>
    </p:spTree>
    <p:extLst>
      <p:ext uri="{BB962C8B-B14F-4D97-AF65-F5344CB8AC3E}">
        <p14:creationId xmlns:p14="http://schemas.microsoft.com/office/powerpoint/2010/main" val="40771779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幻灯片图像占位符 1">
            <a:extLst>
              <a:ext uri="{FF2B5EF4-FFF2-40B4-BE49-F238E27FC236}">
                <a16:creationId xmlns:a16="http://schemas.microsoft.com/office/drawing/2014/main" id="{FC3383E4-081C-6442-93BC-3108C82E486A}"/>
              </a:ext>
            </a:extLst>
          </p:cNvPr>
          <p:cNvSpPr>
            <a:spLocks noGrp="1" noRot="1" noChangeAspect="1" noChangeArrowheads="1" noTextEdit="1"/>
          </p:cNvSpPr>
          <p:nvPr>
            <p:ph type="sldImg"/>
          </p:nvPr>
        </p:nvSpPr>
        <p:spPr>
          <a:ln/>
        </p:spPr>
      </p:sp>
      <p:sp>
        <p:nvSpPr>
          <p:cNvPr id="113666" name="备注占位符 2">
            <a:extLst>
              <a:ext uri="{FF2B5EF4-FFF2-40B4-BE49-F238E27FC236}">
                <a16:creationId xmlns:a16="http://schemas.microsoft.com/office/drawing/2014/main" id="{DB2E62D5-C6AA-E845-8D64-CB8BEE3CD3C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anose="020B0604020202020204" pitchFamily="34" charset="0"/>
              </a:rPr>
              <a:t>This table summarizes different addressing modes and their meanings.</a:t>
            </a:r>
          </a:p>
          <a:p>
            <a:r>
              <a:rPr lang="en-US" altLang="zh-CN">
                <a:latin typeface="Arial" panose="020B0604020202020204" pitchFamily="34" charset="0"/>
              </a:rPr>
              <a:t>For example, </a:t>
            </a:r>
            <a:endParaRPr lang="zh-CN" altLang="en-US">
              <a:latin typeface="Arial" panose="020B0604020202020204" pitchFamily="34" charset="0"/>
            </a:endParaRPr>
          </a:p>
        </p:txBody>
      </p:sp>
      <p:sp>
        <p:nvSpPr>
          <p:cNvPr id="113667" name="灯片编号占位符 3">
            <a:extLst>
              <a:ext uri="{FF2B5EF4-FFF2-40B4-BE49-F238E27FC236}">
                <a16:creationId xmlns:a16="http://schemas.microsoft.com/office/drawing/2014/main" id="{198743EC-CB4D-9842-8513-7607A35643B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BD71D97D-4775-EE41-8E61-C020C7AE08AD}" type="slidenum">
              <a:rPr lang="en-US" altLang="zh-CN"/>
              <a:pPr>
                <a:spcBef>
                  <a:spcPct val="0"/>
                </a:spcBef>
              </a:pPr>
              <a:t>72</a:t>
            </a:fld>
            <a:endParaRPr lang="en-US" altLang="zh-CN"/>
          </a:p>
        </p:txBody>
      </p:sp>
    </p:spTree>
    <p:extLst>
      <p:ext uri="{BB962C8B-B14F-4D97-AF65-F5344CB8AC3E}">
        <p14:creationId xmlns:p14="http://schemas.microsoft.com/office/powerpoint/2010/main" val="540347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幻灯片图像占位符 1"/>
          <p:cNvSpPr>
            <a:spLocks noGrp="1" noRot="1" noChangeAspect="1" noTextEdit="1"/>
          </p:cNvSpPr>
          <p:nvPr>
            <p:ph type="sldImg"/>
          </p:nvPr>
        </p:nvSpPr>
        <p:spPr>
          <a:ln/>
        </p:spPr>
      </p:sp>
      <p:sp>
        <p:nvSpPr>
          <p:cNvPr id="11469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anose="020B0604020202020204" pitchFamily="34" charset="0"/>
              </a:rPr>
              <a:t>With an instruction, we could achieve one of the following four categories of operations:</a:t>
            </a:r>
          </a:p>
          <a:p>
            <a:r>
              <a:rPr lang="en-US" altLang="zh-CN">
                <a:latin typeface="Arial" panose="020B0604020202020204" pitchFamily="34" charset="0"/>
              </a:rPr>
              <a:t>They are data transfer operation, arithmetic logical operation, control operation, floating point operation;</a:t>
            </a:r>
            <a:endParaRPr lang="zh-CN" altLang="en-US">
              <a:latin typeface="Arial" panose="020B0604020202020204" pitchFamily="34" charset="0"/>
            </a:endParaRPr>
          </a:p>
        </p:txBody>
      </p:sp>
      <p:sp>
        <p:nvSpPr>
          <p:cNvPr id="11469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9B0F3725-CD52-46C2-B429-63BA29180EAF}" type="slidenum">
              <a:rPr lang="en-US" altLang="zh-CN"/>
              <a:pPr eaLnBrk="1" hangingPunct="1"/>
              <a:t>73</a:t>
            </a:fld>
            <a:endParaRPr lang="en-US" altLang="zh-CN"/>
          </a:p>
        </p:txBody>
      </p:sp>
    </p:spTree>
    <p:extLst>
      <p:ext uri="{BB962C8B-B14F-4D97-AF65-F5344CB8AC3E}">
        <p14:creationId xmlns:p14="http://schemas.microsoft.com/office/powerpoint/2010/main" val="11702691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a:ln/>
        </p:spPr>
      </p:sp>
      <p:sp>
        <p:nvSpPr>
          <p:cNvPr id="11571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anose="020B0604020202020204" pitchFamily="34" charset="0"/>
              </a:rPr>
              <a:t>The tables list example instructions of each operation type.</a:t>
            </a:r>
            <a:endParaRPr lang="zh-CN" altLang="en-US">
              <a:latin typeface="Arial" panose="020B0604020202020204" pitchFamily="34" charset="0"/>
            </a:endParaRPr>
          </a:p>
        </p:txBody>
      </p:sp>
      <p:sp>
        <p:nvSpPr>
          <p:cNvPr id="11571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62092680-4F06-45DE-9839-A345E66B266D}" type="slidenum">
              <a:rPr lang="en-US" altLang="zh-CN"/>
              <a:pPr eaLnBrk="1" hangingPunct="1"/>
              <a:t>74</a:t>
            </a:fld>
            <a:endParaRPr lang="en-US" altLang="zh-CN"/>
          </a:p>
        </p:txBody>
      </p:sp>
    </p:spTree>
    <p:extLst>
      <p:ext uri="{BB962C8B-B14F-4D97-AF65-F5344CB8AC3E}">
        <p14:creationId xmlns:p14="http://schemas.microsoft.com/office/powerpoint/2010/main" val="5213738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幻灯片图像占位符 1"/>
          <p:cNvSpPr>
            <a:spLocks noGrp="1" noRot="1" noChangeAspect="1" noTextEdit="1"/>
          </p:cNvSpPr>
          <p:nvPr>
            <p:ph type="sldImg"/>
          </p:nvPr>
        </p:nvSpPr>
        <p:spPr>
          <a:ln/>
        </p:spPr>
      </p:sp>
      <p:sp>
        <p:nvSpPr>
          <p:cNvPr id="11673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latin typeface="Arial" panose="020B0604020202020204" pitchFamily="34" charset="0"/>
              </a:rPr>
              <a:t>Control instructions also have various types; </a:t>
            </a:r>
          </a:p>
          <a:p>
            <a:r>
              <a:rPr lang="en-US" altLang="zh-CN" dirty="0">
                <a:latin typeface="Arial" panose="020B0604020202020204" pitchFamily="34" charset="0"/>
              </a:rPr>
              <a:t>All of them use PC-relative addressing, where the branch address is specified  by an address field that is added to the PC.</a:t>
            </a:r>
          </a:p>
          <a:p>
            <a:r>
              <a:rPr lang="en-US" altLang="zh-CN" dirty="0">
                <a:latin typeface="Arial" panose="020B0604020202020204" pitchFamily="34" charset="0"/>
              </a:rPr>
              <a:t>We’ll discuss more about them in later lecture sessions.</a:t>
            </a:r>
            <a:endParaRPr lang="zh-CN" altLang="en-US" dirty="0">
              <a:latin typeface="Arial" panose="020B0604020202020204" pitchFamily="34" charset="0"/>
            </a:endParaRPr>
          </a:p>
        </p:txBody>
      </p:sp>
      <p:sp>
        <p:nvSpPr>
          <p:cNvPr id="11674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3B190760-6390-4484-A43F-8347AB947794}" type="slidenum">
              <a:rPr lang="en-US" altLang="zh-CN"/>
              <a:pPr eaLnBrk="1" hangingPunct="1"/>
              <a:t>82</a:t>
            </a:fld>
            <a:endParaRPr lang="en-US" altLang="zh-CN"/>
          </a:p>
        </p:txBody>
      </p:sp>
    </p:spTree>
    <p:extLst>
      <p:ext uri="{BB962C8B-B14F-4D97-AF65-F5344CB8AC3E}">
        <p14:creationId xmlns:p14="http://schemas.microsoft.com/office/powerpoint/2010/main" val="28104529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幻灯片图像占位符 1"/>
          <p:cNvSpPr>
            <a:spLocks noGrp="1" noRot="1" noChangeAspect="1" noTextEdit="1"/>
          </p:cNvSpPr>
          <p:nvPr>
            <p:ph type="sldImg"/>
          </p:nvPr>
        </p:nvSpPr>
        <p:spPr>
          <a:ln/>
        </p:spPr>
      </p:sp>
      <p:sp>
        <p:nvSpPr>
          <p:cNvPr id="11776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latin typeface="Arial" panose="020B0604020202020204" pitchFamily="34" charset="0"/>
              </a:rPr>
              <a:t>As we mentioned, instructions should be encoded in a format understandable to computer hardware, right?</a:t>
            </a:r>
          </a:p>
          <a:p>
            <a:r>
              <a:rPr lang="en-US" altLang="zh-CN" dirty="0">
                <a:latin typeface="Arial" panose="020B0604020202020204" pitchFamily="34" charset="0"/>
              </a:rPr>
              <a:t>Here are various possible types of instruction formats.</a:t>
            </a:r>
          </a:p>
          <a:p>
            <a:r>
              <a:rPr lang="en-US" altLang="zh-CN" dirty="0">
                <a:latin typeface="Arial" panose="020B0604020202020204" pitchFamily="34" charset="0"/>
              </a:rPr>
              <a:t>Again, we’ll detail them in later chapters.</a:t>
            </a:r>
          </a:p>
          <a:p>
            <a:endParaRPr lang="en-US" altLang="zh-CN" dirty="0">
              <a:latin typeface="Arial" panose="020B0604020202020204" pitchFamily="34" charset="0"/>
            </a:endParaRPr>
          </a:p>
          <a:p>
            <a:r>
              <a:rPr lang="en-US" altLang="zh-CN" dirty="0">
                <a:latin typeface="Arial" panose="020B0604020202020204" pitchFamily="34" charset="0"/>
              </a:rPr>
              <a:t>R type: </a:t>
            </a:r>
            <a:r>
              <a:rPr lang="en-US" altLang="zh-CN" dirty="0" err="1">
                <a:latin typeface="Arial" panose="020B0604020202020204" pitchFamily="34" charset="0"/>
              </a:rPr>
              <a:t>rs</a:t>
            </a:r>
            <a:r>
              <a:rPr lang="en-US" altLang="zh-CN" dirty="0">
                <a:latin typeface="Arial" panose="020B0604020202020204" pitchFamily="34" charset="0"/>
              </a:rPr>
              <a:t>, rt – the first and second operand; </a:t>
            </a:r>
            <a:r>
              <a:rPr lang="en-US" altLang="zh-CN" dirty="0" err="1">
                <a:latin typeface="Arial" panose="020B0604020202020204" pitchFamily="34" charset="0"/>
              </a:rPr>
              <a:t>rd</a:t>
            </a:r>
            <a:r>
              <a:rPr lang="en-US" altLang="zh-CN" dirty="0">
                <a:latin typeface="Arial" panose="020B0604020202020204" pitchFamily="34" charset="0"/>
              </a:rPr>
              <a:t> – destination register</a:t>
            </a:r>
          </a:p>
          <a:p>
            <a:endParaRPr lang="en-US" altLang="zh-CN" dirty="0">
              <a:latin typeface="Arial" panose="020B0604020202020204" pitchFamily="34" charset="0"/>
            </a:endParaRPr>
          </a:p>
          <a:p>
            <a:r>
              <a:rPr lang="en-US" altLang="zh-CN" dirty="0">
                <a:latin typeface="Arial" panose="020B0604020202020204" pitchFamily="34" charset="0"/>
              </a:rPr>
              <a:t>MIPS reference sheet: https://</a:t>
            </a:r>
            <a:r>
              <a:rPr lang="en-US" altLang="zh-CN" dirty="0" err="1">
                <a:latin typeface="Arial" panose="020B0604020202020204" pitchFamily="34" charset="0"/>
              </a:rPr>
              <a:t>inst.eecs.berkeley.edu</a:t>
            </a:r>
            <a:r>
              <a:rPr lang="en-US" altLang="zh-CN" dirty="0">
                <a:latin typeface="Arial" panose="020B0604020202020204" pitchFamily="34" charset="0"/>
              </a:rPr>
              <a:t>/~cs61c/resources/</a:t>
            </a:r>
            <a:r>
              <a:rPr lang="en-US" altLang="zh-CN" dirty="0" err="1">
                <a:latin typeface="Arial" panose="020B0604020202020204" pitchFamily="34" charset="0"/>
              </a:rPr>
              <a:t>MIPS_help.html</a:t>
            </a:r>
            <a:endParaRPr lang="en-US" altLang="zh-CN" dirty="0">
              <a:latin typeface="Arial" panose="020B0604020202020204" pitchFamily="34" charset="0"/>
            </a:endParaRPr>
          </a:p>
        </p:txBody>
      </p:sp>
      <p:sp>
        <p:nvSpPr>
          <p:cNvPr id="11776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EA50D629-DFB7-4DEC-AAB2-8C34BABCD566}" type="slidenum">
              <a:rPr lang="en-US" altLang="zh-CN"/>
              <a:pPr eaLnBrk="1" hangingPunct="1"/>
              <a:t>83</a:t>
            </a:fld>
            <a:endParaRPr lang="en-US" altLang="zh-CN"/>
          </a:p>
        </p:txBody>
      </p:sp>
    </p:spTree>
    <p:extLst>
      <p:ext uri="{BB962C8B-B14F-4D97-AF65-F5344CB8AC3E}">
        <p14:creationId xmlns:p14="http://schemas.microsoft.com/office/powerpoint/2010/main" val="173765819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幻灯片图像占位符 1"/>
          <p:cNvSpPr>
            <a:spLocks noGrp="1" noRot="1" noChangeAspect="1" noTextEdit="1"/>
          </p:cNvSpPr>
          <p:nvPr>
            <p:ph type="sldImg"/>
          </p:nvPr>
        </p:nvSpPr>
        <p:spPr>
          <a:ln/>
        </p:spPr>
      </p:sp>
      <p:sp>
        <p:nvSpPr>
          <p:cNvPr id="11776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latin typeface="Arial" panose="020B0604020202020204" pitchFamily="34" charset="0"/>
              </a:rPr>
              <a:t>RISC-V ISA encoding;</a:t>
            </a:r>
          </a:p>
          <a:p>
            <a:r>
              <a:rPr lang="en-US" altLang="zh-CN" dirty="0">
                <a:latin typeface="Arial" panose="020B0604020202020204" pitchFamily="34" charset="0"/>
              </a:rPr>
              <a:t>Might discuss them in later chapters;</a:t>
            </a:r>
          </a:p>
        </p:txBody>
      </p:sp>
      <p:sp>
        <p:nvSpPr>
          <p:cNvPr id="11776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EA50D629-DFB7-4DEC-AAB2-8C34BABCD566}" type="slidenum">
              <a:rPr lang="en-US" altLang="zh-CN"/>
              <a:pPr eaLnBrk="1" hangingPunct="1"/>
              <a:t>84</a:t>
            </a:fld>
            <a:endParaRPr lang="en-US" altLang="zh-CN"/>
          </a:p>
        </p:txBody>
      </p:sp>
    </p:spTree>
    <p:extLst>
      <p:ext uri="{BB962C8B-B14F-4D97-AF65-F5344CB8AC3E}">
        <p14:creationId xmlns:p14="http://schemas.microsoft.com/office/powerpoint/2010/main" val="281144921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15304FFE-266F-4BE8-B726-3B96644D99A2}" type="slidenum">
              <a:rPr lang="en-US" altLang="zh-CN"/>
              <a:pPr eaLnBrk="1" hangingPunct="1"/>
              <a:t>85</a:t>
            </a:fld>
            <a:endParaRPr lang="en-US" altLang="zh-CN"/>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latin typeface="Arial" panose="020B0604020202020204" pitchFamily="34" charset="0"/>
              </a:rPr>
              <a:t>How to implement an ISA, for it to work</a:t>
            </a:r>
          </a:p>
        </p:txBody>
      </p:sp>
    </p:spTree>
    <p:extLst>
      <p:ext uri="{BB962C8B-B14F-4D97-AF65-F5344CB8AC3E}">
        <p14:creationId xmlns:p14="http://schemas.microsoft.com/office/powerpoint/2010/main" val="236011413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15304FFE-266F-4BE8-B726-3B96644D99A2}" type="slidenum">
              <a:rPr lang="en-US" altLang="zh-CN"/>
              <a:pPr eaLnBrk="1" hangingPunct="1"/>
              <a:t>86</a:t>
            </a:fld>
            <a:endParaRPr lang="en-US" altLang="zh-CN"/>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latin typeface="Arial" panose="020B0604020202020204" pitchFamily="34" charset="0"/>
              </a:rPr>
              <a:t>In other words, how to implement a computer that supports certain ISA for users to work on?</a:t>
            </a:r>
          </a:p>
        </p:txBody>
      </p:sp>
    </p:spTree>
    <p:extLst>
      <p:ext uri="{BB962C8B-B14F-4D97-AF65-F5344CB8AC3E}">
        <p14:creationId xmlns:p14="http://schemas.microsoft.com/office/powerpoint/2010/main" val="37232844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15304FFE-266F-4BE8-B726-3B96644D99A2}" type="slidenum">
              <a:rPr lang="en-US" altLang="zh-CN"/>
              <a:pPr eaLnBrk="1" hangingPunct="1"/>
              <a:t>87</a:t>
            </a:fld>
            <a:endParaRPr lang="en-US" altLang="zh-CN"/>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Arial" charset="0"/>
                <a:ea typeface="宋体" pitchFamily="2" charset="-122"/>
                <a:cs typeface="+mn-cs"/>
              </a:rPr>
              <a:t>The implementation of a computer has two components: organization and hardware. </a:t>
            </a:r>
          </a:p>
          <a:p>
            <a:endParaRPr lang="en-US" sz="1200" kern="1200" dirty="0">
              <a:solidFill>
                <a:schemeClr val="tx1"/>
              </a:solidFill>
              <a:effectLst/>
              <a:latin typeface="Arial" charset="0"/>
              <a:ea typeface="宋体"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宋体" pitchFamily="2" charset="-122"/>
                <a:cs typeface="+mn-cs"/>
              </a:rPr>
              <a:t>The term organization includes the high-level aspects of a computer’s design, such as the memory system, the memory interconnect, and the design of the internal processor or CPU (central processing unit—where arithmetic, logic, branching, and data transfer are implemented). </a:t>
            </a:r>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宋体" pitchFamily="2" charset="-122"/>
                <a:cs typeface="+mn-cs"/>
              </a:rPr>
              <a:t>Hardware refers to the specifics of a computer, including the detailed logic design and the packaging technology of the computer. </a:t>
            </a:r>
            <a:endParaRPr lang="en-US" dirty="0"/>
          </a:p>
          <a:p>
            <a:endParaRPr lang="en-US" dirty="0"/>
          </a:p>
        </p:txBody>
      </p:sp>
    </p:spTree>
    <p:extLst>
      <p:ext uri="{BB962C8B-B14F-4D97-AF65-F5344CB8AC3E}">
        <p14:creationId xmlns:p14="http://schemas.microsoft.com/office/powerpoint/2010/main" val="10974955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FCF83A09-B358-4D91-B20D-2FA6666CB8A0}" type="slidenum">
              <a:rPr lang="en-US" altLang="zh-CN"/>
              <a:pPr eaLnBrk="1" hangingPunct="1"/>
              <a:t>88</a:t>
            </a:fld>
            <a:endParaRPr lang="en-US" altLang="zh-CN"/>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latin typeface="Arial" panose="020B0604020202020204" pitchFamily="34" charset="0"/>
              </a:rPr>
              <a:t>Now, putting all together, let’s again more comprehensively define computer architecture.</a:t>
            </a:r>
            <a:endParaRPr lang="zh-CN" altLang="zh-CN">
              <a:latin typeface="Arial" panose="020B0604020202020204" pitchFamily="34" charset="0"/>
            </a:endParaRPr>
          </a:p>
        </p:txBody>
      </p:sp>
    </p:spTree>
    <p:extLst>
      <p:ext uri="{BB962C8B-B14F-4D97-AF65-F5344CB8AC3E}">
        <p14:creationId xmlns:p14="http://schemas.microsoft.com/office/powerpoint/2010/main" val="3698424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t>
            </a:r>
            <a:r>
              <a:rPr lang="en-CN" dirty="0"/>
              <a:t>he other law is the Moore’s Law;</a:t>
            </a:r>
          </a:p>
          <a:p>
            <a:endParaRPr lang="en-CN" dirty="0"/>
          </a:p>
          <a:p>
            <a:r>
              <a:rPr lang="en-US" dirty="0"/>
              <a:t>G</a:t>
            </a:r>
            <a:r>
              <a:rPr lang="en-CN" dirty="0"/>
              <a:t>iven the same chip size and lower bound of transistors, the number of transistors per chip cannot always increase;</a:t>
            </a:r>
          </a:p>
        </p:txBody>
      </p:sp>
      <p:sp>
        <p:nvSpPr>
          <p:cNvPr id="4" name="Slide Number Placeholder 3"/>
          <p:cNvSpPr>
            <a:spLocks noGrp="1"/>
          </p:cNvSpPr>
          <p:nvPr>
            <p:ph type="sldNum" sz="quarter" idx="5"/>
          </p:nvPr>
        </p:nvSpPr>
        <p:spPr/>
        <p:txBody>
          <a:bodyPr/>
          <a:lstStyle/>
          <a:p>
            <a:fld id="{93B86E86-DB0D-4E00-B1FF-AB0D7FF3C965}" type="slidenum">
              <a:rPr lang="en-US" altLang="zh-CN" smtClean="0"/>
              <a:pPr/>
              <a:t>8</a:t>
            </a:fld>
            <a:endParaRPr lang="en-US" altLang="zh-CN"/>
          </a:p>
        </p:txBody>
      </p:sp>
    </p:spTree>
    <p:extLst>
      <p:ext uri="{BB962C8B-B14F-4D97-AF65-F5344CB8AC3E}">
        <p14:creationId xmlns:p14="http://schemas.microsoft.com/office/powerpoint/2010/main" val="416425968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335269F4-E226-4BFE-8AA9-58391D4C0962}" type="slidenum">
              <a:rPr lang="en-US" altLang="zh-CN"/>
              <a:pPr eaLnBrk="1" hangingPunct="1"/>
              <a:t>89</a:t>
            </a:fld>
            <a:endParaRPr lang="en-US" altLang="zh-CN"/>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latin typeface="Arial" panose="020B0604020202020204" pitchFamily="34" charset="0"/>
              </a:rPr>
              <a:t>it actually covers all three aspects of computer design: instruction set architecture, organization (or microarchitecture), and hardware;</a:t>
            </a:r>
          </a:p>
          <a:p>
            <a:pPr eaLnBrk="1" hangingPunct="1"/>
            <a:endParaRPr lang="en-US" altLang="zh-CN" dirty="0">
              <a:latin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宋体" pitchFamily="2" charset="-122"/>
                <a:cs typeface="+mn-cs"/>
              </a:rPr>
              <a:t>The implementation of a computer has two components: organization and hard- ware. The term organization includes the high-level aspects of a computer’s design, such as the memory system, the memory interconnect, and the design of the internal processor or CPU (central processing unit—where arithmetic, logic, branching, and data transfer are implemented). The term microarchitecture is also used instead of organization. For example, two processors with the same instruction set architectures but different organizations are the AMD Opteron and the Intel Core i7. Both processors implement the 80x86 instruction set, but they have very different pipeline and cache organizations. </a:t>
            </a:r>
            <a:endParaRPr lang="en-US" dirty="0"/>
          </a:p>
          <a:p>
            <a:pPr eaLnBrk="1" hangingPunct="1"/>
            <a:endParaRPr lang="en-US" altLang="zh-CN" dirty="0">
              <a:latin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宋体" pitchFamily="2" charset="-122"/>
                <a:cs typeface="+mn-cs"/>
              </a:rPr>
              <a:t>Hardware refers to the specifics of a computer, including the detailed logic design and the packaging technology of the computer. Often a line of computers contains computers with identical instruction set architectures and very similar organizations, but they differ in the detailed hardware implementation. For exam- </a:t>
            </a:r>
            <a:r>
              <a:rPr lang="en-US" sz="1200" kern="1200" dirty="0" err="1">
                <a:solidFill>
                  <a:schemeClr val="tx1"/>
                </a:solidFill>
                <a:effectLst/>
                <a:latin typeface="Arial" charset="0"/>
                <a:ea typeface="宋体" pitchFamily="2" charset="-122"/>
                <a:cs typeface="+mn-cs"/>
              </a:rPr>
              <a:t>ple</a:t>
            </a:r>
            <a:r>
              <a:rPr lang="en-US" sz="1200" kern="1200" dirty="0">
                <a:solidFill>
                  <a:schemeClr val="tx1"/>
                </a:solidFill>
                <a:effectLst/>
                <a:latin typeface="Arial" charset="0"/>
                <a:ea typeface="宋体" pitchFamily="2" charset="-122"/>
                <a:cs typeface="+mn-cs"/>
              </a:rPr>
              <a:t>, the Intel Core i7 (see Chapter 3) and the Intel Xeon E7 (see Chapter 5) are nearly identical but offer different clock rates and different memory systems, </a:t>
            </a:r>
            <a:r>
              <a:rPr lang="en-US" sz="1200" kern="1200" dirty="0" err="1">
                <a:solidFill>
                  <a:schemeClr val="tx1"/>
                </a:solidFill>
                <a:effectLst/>
                <a:latin typeface="Arial" charset="0"/>
                <a:ea typeface="宋体" pitchFamily="2" charset="-122"/>
                <a:cs typeface="+mn-cs"/>
              </a:rPr>
              <a:t>mak</a:t>
            </a:r>
            <a:r>
              <a:rPr lang="en-US" sz="1200" kern="1200" dirty="0">
                <a:solidFill>
                  <a:schemeClr val="tx1"/>
                </a:solidFill>
                <a:effectLst/>
                <a:latin typeface="Arial" charset="0"/>
                <a:ea typeface="宋体" pitchFamily="2" charset="-122"/>
                <a:cs typeface="+mn-cs"/>
              </a:rPr>
              <a:t>- </a:t>
            </a:r>
            <a:r>
              <a:rPr lang="en-US" sz="1200" kern="1200" dirty="0" err="1">
                <a:solidFill>
                  <a:schemeClr val="tx1"/>
                </a:solidFill>
                <a:effectLst/>
                <a:latin typeface="Arial" charset="0"/>
                <a:ea typeface="宋体" pitchFamily="2" charset="-122"/>
                <a:cs typeface="+mn-cs"/>
              </a:rPr>
              <a:t>ing</a:t>
            </a:r>
            <a:r>
              <a:rPr lang="en-US" sz="1200" kern="1200" dirty="0">
                <a:solidFill>
                  <a:schemeClr val="tx1"/>
                </a:solidFill>
                <a:effectLst/>
                <a:latin typeface="Arial" charset="0"/>
                <a:ea typeface="宋体" pitchFamily="2" charset="-122"/>
                <a:cs typeface="+mn-cs"/>
              </a:rPr>
              <a:t> the Xeon E7 more effective for server computers. </a:t>
            </a: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eaLnBrk="1" hangingPunct="1"/>
            <a:endParaRPr lang="en-US" altLang="zh-CN" dirty="0">
              <a:latin typeface="Arial" panose="020B0604020202020204" pitchFamily="34" charset="0"/>
            </a:endParaRPr>
          </a:p>
        </p:txBody>
      </p:sp>
    </p:spTree>
    <p:extLst>
      <p:ext uri="{BB962C8B-B14F-4D97-AF65-F5344CB8AC3E}">
        <p14:creationId xmlns:p14="http://schemas.microsoft.com/office/powerpoint/2010/main" val="14238174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D820863A-AED3-4E81-852E-2D9ABC3817CD}" type="slidenum">
              <a:rPr lang="en-US" altLang="zh-CN"/>
              <a:pPr eaLnBrk="1" hangingPunct="1"/>
              <a:t>90</a:t>
            </a:fld>
            <a:endParaRPr lang="en-US" altLang="zh-CN"/>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latin typeface="Arial" panose="020B0604020202020204" pitchFamily="34" charset="0"/>
              </a:rPr>
              <a:t>In summary, computer architects must design the organization and hardware to meet functional requirements as well as price, power, performance, and availability goals.</a:t>
            </a:r>
          </a:p>
        </p:txBody>
      </p:sp>
    </p:spTree>
    <p:extLst>
      <p:ext uri="{BB962C8B-B14F-4D97-AF65-F5344CB8AC3E}">
        <p14:creationId xmlns:p14="http://schemas.microsoft.com/office/powerpoint/2010/main" val="16384675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70ED3154-64A3-42F0-B47D-D8E71AEFDC87}" type="slidenum">
              <a:rPr lang="en-US" altLang="zh-CN"/>
              <a:pPr eaLnBrk="1" hangingPunct="1"/>
              <a:t>92</a:t>
            </a:fld>
            <a:endParaRPr lang="en-US" altLang="zh-CN"/>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latin typeface="Arial" panose="020B0604020202020204" pitchFamily="34" charset="0"/>
              </a:rPr>
              <a:t>The contents discussed can be found in the first part of Chapter 1.</a:t>
            </a:r>
          </a:p>
        </p:txBody>
      </p:sp>
    </p:spTree>
    <p:extLst>
      <p:ext uri="{BB962C8B-B14F-4D97-AF65-F5344CB8AC3E}">
        <p14:creationId xmlns:p14="http://schemas.microsoft.com/office/powerpoint/2010/main" val="352779926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86E86-DB0D-4E00-B1FF-AB0D7FF3C965}" type="slidenum">
              <a:rPr lang="en-US" altLang="zh-CN" smtClean="0"/>
              <a:pPr/>
              <a:t>93</a:t>
            </a:fld>
            <a:endParaRPr lang="en-US" altLang="zh-CN"/>
          </a:p>
        </p:txBody>
      </p:sp>
    </p:spTree>
    <p:extLst>
      <p:ext uri="{BB962C8B-B14F-4D97-AF65-F5344CB8AC3E}">
        <p14:creationId xmlns:p14="http://schemas.microsoft.com/office/powerpoint/2010/main" val="322033522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93B86E86-DB0D-4E00-B1FF-AB0D7FF3C965}" type="slidenum">
              <a:rPr lang="en-US" altLang="zh-CN" smtClean="0"/>
              <a:pPr/>
              <a:t>94</a:t>
            </a:fld>
            <a:endParaRPr lang="en-US" altLang="zh-CN"/>
          </a:p>
        </p:txBody>
      </p:sp>
    </p:spTree>
    <p:extLst>
      <p:ext uri="{BB962C8B-B14F-4D97-AF65-F5344CB8AC3E}">
        <p14:creationId xmlns:p14="http://schemas.microsoft.com/office/powerpoint/2010/main" val="220123199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幻灯片图像占位符 1"/>
          <p:cNvSpPr>
            <a:spLocks noGrp="1" noRot="1" noChangeAspect="1" noTextEdit="1"/>
          </p:cNvSpPr>
          <p:nvPr>
            <p:ph type="sldImg"/>
          </p:nvPr>
        </p:nvSpPr>
        <p:spPr>
          <a:ln/>
        </p:spPr>
      </p:sp>
      <p:sp>
        <p:nvSpPr>
          <p:cNvPr id="12288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latin typeface="Arial" panose="020B0604020202020204" pitchFamily="34" charset="0"/>
              </a:rPr>
              <a:t>Run your own race.</a:t>
            </a:r>
            <a:endParaRPr lang="zh-CN" altLang="en-US" dirty="0">
              <a:latin typeface="Arial" panose="020B0604020202020204" pitchFamily="34" charset="0"/>
            </a:endParaRPr>
          </a:p>
        </p:txBody>
      </p:sp>
      <p:sp>
        <p:nvSpPr>
          <p:cNvPr id="12288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8C40CF6D-10E4-4F69-B33A-6DA271003D87}" type="slidenum">
              <a:rPr lang="en-US" altLang="zh-CN"/>
              <a:pPr eaLnBrk="1" hangingPunct="1"/>
              <a:t>96</a:t>
            </a:fld>
            <a:endParaRPr lang="en-US" altLang="zh-CN"/>
          </a:p>
        </p:txBody>
      </p:sp>
    </p:spTree>
    <p:extLst>
      <p:ext uri="{BB962C8B-B14F-4D97-AF65-F5344CB8AC3E}">
        <p14:creationId xmlns:p14="http://schemas.microsoft.com/office/powerpoint/2010/main" val="118871327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幻灯片图像占位符 1"/>
          <p:cNvSpPr>
            <a:spLocks noGrp="1" noRot="1" noChangeAspect="1" noTextEdit="1"/>
          </p:cNvSpPr>
          <p:nvPr>
            <p:ph type="sldImg"/>
          </p:nvPr>
        </p:nvSpPr>
        <p:spPr>
          <a:ln/>
        </p:spPr>
      </p:sp>
      <p:sp>
        <p:nvSpPr>
          <p:cNvPr id="1239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latin typeface="Arial" panose="020B0604020202020204" pitchFamily="34" charset="0"/>
              </a:rPr>
              <a:t>With our mutual efforts, let’s engage more in this class so that we can really ENJOY the teaching and learning process.</a:t>
            </a:r>
            <a:endParaRPr lang="zh-CN" altLang="en-US" dirty="0">
              <a:latin typeface="Arial" panose="020B0604020202020204" pitchFamily="34" charset="0"/>
            </a:endParaRPr>
          </a:p>
          <a:p>
            <a:endParaRPr lang="zh-CN" altLang="en-US" dirty="0">
              <a:latin typeface="Arial" panose="020B0604020202020204" pitchFamily="34" charset="0"/>
            </a:endParaRPr>
          </a:p>
        </p:txBody>
      </p:sp>
      <p:sp>
        <p:nvSpPr>
          <p:cNvPr id="1239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5EC75467-A9F1-4991-9E5D-D81E93F0FE49}" type="slidenum">
              <a:rPr lang="en-US" altLang="zh-CN"/>
              <a:pPr eaLnBrk="1" hangingPunct="1"/>
              <a:t>97</a:t>
            </a:fld>
            <a:endParaRPr lang="en-US" altLang="zh-CN"/>
          </a:p>
        </p:txBody>
      </p:sp>
    </p:spTree>
    <p:extLst>
      <p:ext uri="{BB962C8B-B14F-4D97-AF65-F5344CB8AC3E}">
        <p14:creationId xmlns:p14="http://schemas.microsoft.com/office/powerpoint/2010/main" val="3907843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a:t>
            </a:r>
            <a:r>
              <a:rPr lang="en-CN" dirty="0"/>
              <a:t>hese changes force the microprocessor industry to use multiple efficient processors or cores instead of a single inefficient processor</a:t>
            </a:r>
          </a:p>
          <a:p>
            <a:endParaRPr lang="en-CN"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a:t>
            </a:r>
            <a:r>
              <a:rPr lang="en-CN" dirty="0"/>
              <a:t>his milestone signaled a historic switch from relying solely on instruction-level parallelism to data-level parallelism and thread-level parallelism</a:t>
            </a:r>
          </a:p>
          <a:p>
            <a:endParaRPr lang="en-CN" dirty="0"/>
          </a:p>
        </p:txBody>
      </p:sp>
      <p:sp>
        <p:nvSpPr>
          <p:cNvPr id="4" name="Slide Number Placeholder 3"/>
          <p:cNvSpPr>
            <a:spLocks noGrp="1"/>
          </p:cNvSpPr>
          <p:nvPr>
            <p:ph type="sldNum" sz="quarter" idx="5"/>
          </p:nvPr>
        </p:nvSpPr>
        <p:spPr/>
        <p:txBody>
          <a:bodyPr/>
          <a:lstStyle/>
          <a:p>
            <a:fld id="{93B86E86-DB0D-4E00-B1FF-AB0D7FF3C965}" type="slidenum">
              <a:rPr lang="en-US" altLang="zh-CN" smtClean="0"/>
              <a:pPr/>
              <a:t>9</a:t>
            </a:fld>
            <a:endParaRPr lang="en-US" altLang="zh-CN"/>
          </a:p>
        </p:txBody>
      </p:sp>
    </p:spTree>
    <p:extLst>
      <p:ext uri="{BB962C8B-B14F-4D97-AF65-F5344CB8AC3E}">
        <p14:creationId xmlns:p14="http://schemas.microsoft.com/office/powerpoint/2010/main" val="1915451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DBA13222-B3BA-4096-A9F4-A284D859E579}" type="slidenum">
              <a:rPr lang="en-US" altLang="zh-CN"/>
              <a:pPr/>
              <a:t>‹#›</a:t>
            </a:fld>
            <a:endParaRPr lang="en-US" altLang="zh-CN"/>
          </a:p>
        </p:txBody>
      </p:sp>
    </p:spTree>
    <p:extLst>
      <p:ext uri="{BB962C8B-B14F-4D97-AF65-F5344CB8AC3E}">
        <p14:creationId xmlns:p14="http://schemas.microsoft.com/office/powerpoint/2010/main" val="2290659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E04CE346-52E5-4AEC-9C13-32EA2743FF97}" type="slidenum">
              <a:rPr lang="en-US" altLang="zh-CN"/>
              <a:pPr/>
              <a:t>‹#›</a:t>
            </a:fld>
            <a:endParaRPr lang="en-US" altLang="zh-CN"/>
          </a:p>
        </p:txBody>
      </p:sp>
    </p:spTree>
    <p:extLst>
      <p:ext uri="{BB962C8B-B14F-4D97-AF65-F5344CB8AC3E}">
        <p14:creationId xmlns:p14="http://schemas.microsoft.com/office/powerpoint/2010/main" val="3056119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58000" y="274638"/>
            <a:ext cx="2286000" cy="6583362"/>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0" y="274638"/>
            <a:ext cx="6705600" cy="6583362"/>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25D57890-1145-4914-B8E0-0ECE44AB844D}" type="slidenum">
              <a:rPr lang="en-US" altLang="zh-CN"/>
              <a:pPr/>
              <a:t>‹#›</a:t>
            </a:fld>
            <a:endParaRPr lang="en-US" altLang="zh-CN"/>
          </a:p>
        </p:txBody>
      </p:sp>
    </p:spTree>
    <p:extLst>
      <p:ext uri="{BB962C8B-B14F-4D97-AF65-F5344CB8AC3E}">
        <p14:creationId xmlns:p14="http://schemas.microsoft.com/office/powerpoint/2010/main" val="1922736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0" y="274638"/>
            <a:ext cx="9144000" cy="1143000"/>
          </a:xfrm>
        </p:spPr>
        <p:txBody>
          <a:bodyPr/>
          <a:lstStyle/>
          <a:p>
            <a:r>
              <a:rPr lang="zh-CN" altLang="en-US"/>
              <a:t>单击此处编辑母版标题样式</a:t>
            </a:r>
          </a:p>
        </p:txBody>
      </p:sp>
      <p:sp>
        <p:nvSpPr>
          <p:cNvPr id="3" name="表格占位符 2"/>
          <p:cNvSpPr>
            <a:spLocks noGrp="1"/>
          </p:cNvSpPr>
          <p:nvPr>
            <p:ph type="tbl" idx="1"/>
          </p:nvPr>
        </p:nvSpPr>
        <p:spPr>
          <a:xfrm>
            <a:off x="457200" y="1600200"/>
            <a:ext cx="8686800" cy="5257800"/>
          </a:xfrm>
        </p:spPr>
        <p:txBody>
          <a:bodyPr/>
          <a:lstStyle/>
          <a:p>
            <a:pPr lvl="0"/>
            <a:endParaRPr lang="zh-CN"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F6C8F981-F2B2-4901-A044-C16CA82BBA16}" type="slidenum">
              <a:rPr lang="en-US" altLang="zh-CN"/>
              <a:pPr/>
              <a:t>‹#›</a:t>
            </a:fld>
            <a:endParaRPr lang="en-US" altLang="zh-CN"/>
          </a:p>
        </p:txBody>
      </p:sp>
    </p:spTree>
    <p:extLst>
      <p:ext uri="{BB962C8B-B14F-4D97-AF65-F5344CB8AC3E}">
        <p14:creationId xmlns:p14="http://schemas.microsoft.com/office/powerpoint/2010/main" val="194189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1A0FDC13-7A5B-4AD6-8996-402DE5713905}" type="slidenum">
              <a:rPr lang="en-US" altLang="zh-CN"/>
              <a:pPr/>
              <a:t>‹#›</a:t>
            </a:fld>
            <a:endParaRPr lang="en-US" altLang="zh-CN"/>
          </a:p>
        </p:txBody>
      </p:sp>
    </p:spTree>
    <p:extLst>
      <p:ext uri="{BB962C8B-B14F-4D97-AF65-F5344CB8AC3E}">
        <p14:creationId xmlns:p14="http://schemas.microsoft.com/office/powerpoint/2010/main" val="3122984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FA4CE866-D46C-4304-8596-5C7E113DE8AC}" type="slidenum">
              <a:rPr lang="en-US" altLang="zh-CN"/>
              <a:pPr/>
              <a:t>‹#›</a:t>
            </a:fld>
            <a:endParaRPr lang="en-US" altLang="zh-CN"/>
          </a:p>
        </p:txBody>
      </p:sp>
    </p:spTree>
    <p:extLst>
      <p:ext uri="{BB962C8B-B14F-4D97-AF65-F5344CB8AC3E}">
        <p14:creationId xmlns:p14="http://schemas.microsoft.com/office/powerpoint/2010/main" val="595145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2672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876800" y="1600200"/>
            <a:ext cx="42672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FA65AF0B-265C-4FB7-A0BF-9C3DC895FFC3}" type="slidenum">
              <a:rPr lang="en-US" altLang="zh-CN"/>
              <a:pPr/>
              <a:t>‹#›</a:t>
            </a:fld>
            <a:endParaRPr lang="en-US" altLang="zh-CN"/>
          </a:p>
        </p:txBody>
      </p:sp>
    </p:spTree>
    <p:extLst>
      <p:ext uri="{BB962C8B-B14F-4D97-AF65-F5344CB8AC3E}">
        <p14:creationId xmlns:p14="http://schemas.microsoft.com/office/powerpoint/2010/main" val="3732235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2536C4BC-AC22-46D1-8FF2-271A68AE38CE}" type="slidenum">
              <a:rPr lang="en-US" altLang="zh-CN"/>
              <a:pPr/>
              <a:t>‹#›</a:t>
            </a:fld>
            <a:endParaRPr lang="en-US" altLang="zh-CN"/>
          </a:p>
        </p:txBody>
      </p:sp>
    </p:spTree>
    <p:extLst>
      <p:ext uri="{BB962C8B-B14F-4D97-AF65-F5344CB8AC3E}">
        <p14:creationId xmlns:p14="http://schemas.microsoft.com/office/powerpoint/2010/main" val="3166245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333D7497-EF39-4BF1-BC7C-F7DA2EA7C16F}" type="slidenum">
              <a:rPr lang="en-US" altLang="zh-CN"/>
              <a:pPr/>
              <a:t>‹#›</a:t>
            </a:fld>
            <a:endParaRPr lang="en-US" altLang="zh-CN"/>
          </a:p>
        </p:txBody>
      </p:sp>
    </p:spTree>
    <p:extLst>
      <p:ext uri="{BB962C8B-B14F-4D97-AF65-F5344CB8AC3E}">
        <p14:creationId xmlns:p14="http://schemas.microsoft.com/office/powerpoint/2010/main" val="4009317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26262DBD-0FE7-4125-A778-88EEB1805D09}" type="slidenum">
              <a:rPr lang="en-US" altLang="zh-CN"/>
              <a:pPr/>
              <a:t>‹#›</a:t>
            </a:fld>
            <a:endParaRPr lang="en-US" altLang="zh-CN"/>
          </a:p>
        </p:txBody>
      </p:sp>
    </p:spTree>
    <p:extLst>
      <p:ext uri="{BB962C8B-B14F-4D97-AF65-F5344CB8AC3E}">
        <p14:creationId xmlns:p14="http://schemas.microsoft.com/office/powerpoint/2010/main" val="1595050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61EB4C2E-D560-49A7-B84B-B84E4C29FE82}" type="slidenum">
              <a:rPr lang="en-US" altLang="zh-CN"/>
              <a:pPr/>
              <a:t>‹#›</a:t>
            </a:fld>
            <a:endParaRPr lang="en-US" altLang="zh-CN"/>
          </a:p>
        </p:txBody>
      </p:sp>
    </p:spTree>
    <p:extLst>
      <p:ext uri="{BB962C8B-B14F-4D97-AF65-F5344CB8AC3E}">
        <p14:creationId xmlns:p14="http://schemas.microsoft.com/office/powerpoint/2010/main" val="2040899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7FF41DA2-DB82-439D-95C0-1F1472A7296E}" type="slidenum">
              <a:rPr lang="en-US" altLang="zh-CN"/>
              <a:pPr/>
              <a:t>‹#›</a:t>
            </a:fld>
            <a:endParaRPr lang="en-US" altLang="zh-CN"/>
          </a:p>
        </p:txBody>
      </p:sp>
    </p:spTree>
    <p:extLst>
      <p:ext uri="{BB962C8B-B14F-4D97-AF65-F5344CB8AC3E}">
        <p14:creationId xmlns:p14="http://schemas.microsoft.com/office/powerpoint/2010/main" val="4106455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274638"/>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Rectangle 3"/>
          <p:cNvSpPr>
            <a:spLocks noGrp="1" noChangeArrowheads="1"/>
          </p:cNvSpPr>
          <p:nvPr>
            <p:ph type="body" idx="1"/>
          </p:nvPr>
        </p:nvSpPr>
        <p:spPr bwMode="auto">
          <a:xfrm>
            <a:off x="457200" y="1600200"/>
            <a:ext cx="8686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Verdana" panose="020B0604030504040204" pitchFamily="34" charset="0"/>
              </a:defRPr>
            </a:lvl1pPr>
          </a:lstStyle>
          <a:p>
            <a:fld id="{F2241A32-0D02-4281-A552-9EAF997B8621}"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Verdana" pitchFamily="34" charset="0"/>
          <a:ea typeface="宋体" pitchFamily="2" charset="-122"/>
        </a:defRPr>
      </a:lvl2pPr>
      <a:lvl3pPr algn="ctr" rtl="0" eaLnBrk="0" fontAlgn="base" hangingPunct="0">
        <a:spcBef>
          <a:spcPct val="0"/>
        </a:spcBef>
        <a:spcAft>
          <a:spcPct val="0"/>
        </a:spcAft>
        <a:defRPr sz="4400" b="1">
          <a:solidFill>
            <a:schemeClr val="tx2"/>
          </a:solidFill>
          <a:latin typeface="Verdana" pitchFamily="34" charset="0"/>
          <a:ea typeface="宋体" pitchFamily="2" charset="-122"/>
        </a:defRPr>
      </a:lvl3pPr>
      <a:lvl4pPr algn="ctr" rtl="0" eaLnBrk="0" fontAlgn="base" hangingPunct="0">
        <a:spcBef>
          <a:spcPct val="0"/>
        </a:spcBef>
        <a:spcAft>
          <a:spcPct val="0"/>
        </a:spcAft>
        <a:defRPr sz="4400" b="1">
          <a:solidFill>
            <a:schemeClr val="tx2"/>
          </a:solidFill>
          <a:latin typeface="Verdana" pitchFamily="34" charset="0"/>
          <a:ea typeface="宋体" pitchFamily="2" charset="-122"/>
        </a:defRPr>
      </a:lvl4pPr>
      <a:lvl5pPr algn="ctr" rtl="0" eaLnBrk="0" fontAlgn="base" hangingPunct="0">
        <a:spcBef>
          <a:spcPct val="0"/>
        </a:spcBef>
        <a:spcAft>
          <a:spcPct val="0"/>
        </a:spcAft>
        <a:defRPr sz="4400" b="1">
          <a:solidFill>
            <a:schemeClr val="tx2"/>
          </a:solidFill>
          <a:latin typeface="Verdana" pitchFamily="34" charset="0"/>
          <a:ea typeface="宋体" pitchFamily="2" charset="-122"/>
        </a:defRPr>
      </a:lvl5pPr>
      <a:lvl6pPr marL="457200" algn="ctr" rtl="0" fontAlgn="base">
        <a:spcBef>
          <a:spcPct val="0"/>
        </a:spcBef>
        <a:spcAft>
          <a:spcPct val="0"/>
        </a:spcAft>
        <a:defRPr sz="4400" b="1">
          <a:solidFill>
            <a:schemeClr val="tx2"/>
          </a:solidFill>
          <a:latin typeface="Verdana" pitchFamily="34" charset="0"/>
          <a:ea typeface="宋体" pitchFamily="2" charset="-122"/>
        </a:defRPr>
      </a:lvl6pPr>
      <a:lvl7pPr marL="914400" algn="ctr" rtl="0" fontAlgn="base">
        <a:spcBef>
          <a:spcPct val="0"/>
        </a:spcBef>
        <a:spcAft>
          <a:spcPct val="0"/>
        </a:spcAft>
        <a:defRPr sz="4400" b="1">
          <a:solidFill>
            <a:schemeClr val="tx2"/>
          </a:solidFill>
          <a:latin typeface="Verdana" pitchFamily="34" charset="0"/>
          <a:ea typeface="宋体" pitchFamily="2" charset="-122"/>
        </a:defRPr>
      </a:lvl7pPr>
      <a:lvl8pPr marL="1371600" algn="ctr" rtl="0" fontAlgn="base">
        <a:spcBef>
          <a:spcPct val="0"/>
        </a:spcBef>
        <a:spcAft>
          <a:spcPct val="0"/>
        </a:spcAft>
        <a:defRPr sz="4400" b="1">
          <a:solidFill>
            <a:schemeClr val="tx2"/>
          </a:solidFill>
          <a:latin typeface="Verdana" pitchFamily="34" charset="0"/>
          <a:ea typeface="宋体" pitchFamily="2" charset="-122"/>
        </a:defRPr>
      </a:lvl8pPr>
      <a:lvl9pPr marL="1828800" algn="ctr" rtl="0" fontAlgn="base">
        <a:spcBef>
          <a:spcPct val="0"/>
        </a:spcBef>
        <a:spcAft>
          <a:spcPct val="0"/>
        </a:spcAft>
        <a:defRPr sz="4400" b="1">
          <a:solidFill>
            <a:schemeClr val="tx2"/>
          </a:solidFill>
          <a:latin typeface="Verdana" pitchFamily="34"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hyperlink" Target="https://inst.eecs.berkeley.edu/~cs61c/resources/MIPS_help.html" TargetMode="External"/><Relationship Id="rId4" Type="http://schemas.openxmlformats.org/officeDocument/2006/relationships/hyperlink" Target="http://en.wikipedia.org/wiki/MIPS_architecture"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arc.zju.edu.cn/20700/list.htm" TargetMode="External"/><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list.zju.edu.cn/kaibu/comparch2020/Assignment-1.pdf" TargetMode="External"/><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www.youtube.com/watch?v=U6JxljIXzGw" TargetMode="External"/><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hyperlink" Target="https://www.youtube.com/watch?v=Oj2pRvcpaWwhttp://www.businessinsider.com/amazing-career-advice-for-college-grads-from-linkedins-billionaire-founder-2013-5?tru=IK0kZ"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内容占位符 3" descr="IMAG7890.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3857625" cy="6858000"/>
          </a:xfrm>
        </p:spPr>
      </p:pic>
      <p:sp>
        <p:nvSpPr>
          <p:cNvPr id="5" name="Rectangle 2"/>
          <p:cNvSpPr txBox="1">
            <a:spLocks noChangeArrowheads="1"/>
          </p:cNvSpPr>
          <p:nvPr/>
        </p:nvSpPr>
        <p:spPr bwMode="auto">
          <a:xfrm>
            <a:off x="0" y="3581400"/>
            <a:ext cx="9144000" cy="1219200"/>
          </a:xfrm>
          <a:prstGeom prst="rect">
            <a:avLst/>
          </a:prstGeom>
          <a:noFill/>
          <a:ln w="9525">
            <a:noFill/>
            <a:miter lim="800000"/>
            <a:headEnd/>
            <a:tailEnd/>
          </a:ln>
        </p:spPr>
        <p:txBody>
          <a:bodyPr anchor="ctr"/>
          <a:lstStyle/>
          <a:p>
            <a:pPr algn="r">
              <a:defRPr/>
            </a:pPr>
            <a:r>
              <a:rPr lang="en-US" altLang="zh-CN" sz="5600" b="1" kern="0" dirty="0">
                <a:solidFill>
                  <a:srgbClr val="92D050"/>
                </a:solidFill>
                <a:latin typeface="+mj-lt"/>
                <a:ea typeface="+mj-ea"/>
                <a:cs typeface="+mj-cs"/>
              </a:rPr>
              <a:t>thank you all</a:t>
            </a:r>
          </a:p>
          <a:p>
            <a:pPr algn="r">
              <a:defRPr/>
            </a:pPr>
            <a:r>
              <a:rPr lang="en-US" altLang="zh-CN" sz="5600" b="1" kern="0" dirty="0">
                <a:solidFill>
                  <a:srgbClr val="92D050"/>
                </a:solidFill>
                <a:latin typeface="+mj-lt"/>
                <a:ea typeface="+mj-ea"/>
                <a:cs typeface="+mj-cs"/>
              </a:rPr>
              <a:t>as always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AE29F-7117-9D4C-A88B-6640E074DEA8}"/>
              </a:ext>
            </a:extLst>
          </p:cNvPr>
          <p:cNvSpPr>
            <a:spLocks noGrp="1"/>
          </p:cNvSpPr>
          <p:nvPr>
            <p:ph type="title"/>
          </p:nvPr>
        </p:nvSpPr>
        <p:spPr/>
        <p:txBody>
          <a:bodyPr/>
          <a:lstStyle/>
          <a:p>
            <a:r>
              <a:rPr lang="en-CN" dirty="0"/>
              <a:t>Amdahl’s Law</a:t>
            </a:r>
          </a:p>
        </p:txBody>
      </p:sp>
      <p:sp>
        <p:nvSpPr>
          <p:cNvPr id="3" name="Content Placeholder 2">
            <a:extLst>
              <a:ext uri="{FF2B5EF4-FFF2-40B4-BE49-F238E27FC236}">
                <a16:creationId xmlns:a16="http://schemas.microsoft.com/office/drawing/2014/main" id="{C88624A5-D86E-DC4F-99EF-245871B2A423}"/>
              </a:ext>
            </a:extLst>
          </p:cNvPr>
          <p:cNvSpPr>
            <a:spLocks noGrp="1"/>
          </p:cNvSpPr>
          <p:nvPr>
            <p:ph idx="1"/>
          </p:nvPr>
        </p:nvSpPr>
        <p:spPr/>
        <p:txBody>
          <a:bodyPr/>
          <a:lstStyle/>
          <a:p>
            <a:r>
              <a:rPr lang="en-CN" dirty="0"/>
              <a:t>Multi-core parrallelism requires the restructuring of the application, </a:t>
            </a:r>
            <a:br>
              <a:rPr lang="en-CN" dirty="0"/>
            </a:br>
            <a:r>
              <a:rPr lang="en-CN" dirty="0"/>
              <a:t>a major new burden for programmers</a:t>
            </a:r>
          </a:p>
          <a:p>
            <a:endParaRPr lang="en-CN" dirty="0"/>
          </a:p>
          <a:p>
            <a:r>
              <a:rPr lang="en-CN" dirty="0"/>
              <a:t>Speedup Effect: </a:t>
            </a:r>
            <a:r>
              <a:rPr lang="en-CN" b="1" dirty="0"/>
              <a:t>Amdahl’s Law</a:t>
            </a:r>
            <a:endParaRPr lang="en-CN" dirty="0"/>
          </a:p>
        </p:txBody>
      </p:sp>
      <p:pic>
        <p:nvPicPr>
          <p:cNvPr id="6" name="Picture 5">
            <a:extLst>
              <a:ext uri="{FF2B5EF4-FFF2-40B4-BE49-F238E27FC236}">
                <a16:creationId xmlns:a16="http://schemas.microsoft.com/office/drawing/2014/main" id="{CF3970C0-3CE6-6940-829F-86060FEFF0DC}"/>
              </a:ext>
            </a:extLst>
          </p:cNvPr>
          <p:cNvPicPr>
            <a:picLocks noChangeAspect="1"/>
          </p:cNvPicPr>
          <p:nvPr/>
        </p:nvPicPr>
        <p:blipFill>
          <a:blip r:embed="rId3"/>
          <a:stretch>
            <a:fillRect/>
          </a:stretch>
        </p:blipFill>
        <p:spPr>
          <a:xfrm>
            <a:off x="2971800" y="5425152"/>
            <a:ext cx="6185462" cy="1432848"/>
          </a:xfrm>
          <a:prstGeom prst="rect">
            <a:avLst/>
          </a:prstGeom>
        </p:spPr>
      </p:pic>
      <p:pic>
        <p:nvPicPr>
          <p:cNvPr id="4" name="Picture 3">
            <a:extLst>
              <a:ext uri="{FF2B5EF4-FFF2-40B4-BE49-F238E27FC236}">
                <a16:creationId xmlns:a16="http://schemas.microsoft.com/office/drawing/2014/main" id="{38D36AE4-1F6F-A341-814B-B8CB0B584010}"/>
              </a:ext>
            </a:extLst>
          </p:cNvPr>
          <p:cNvPicPr>
            <a:picLocks noChangeAspect="1"/>
          </p:cNvPicPr>
          <p:nvPr/>
        </p:nvPicPr>
        <p:blipFill>
          <a:blip r:embed="rId4"/>
          <a:stretch>
            <a:fillRect/>
          </a:stretch>
        </p:blipFill>
        <p:spPr>
          <a:xfrm>
            <a:off x="838200" y="4304819"/>
            <a:ext cx="5486400" cy="1152250"/>
          </a:xfrm>
          <a:prstGeom prst="rect">
            <a:avLst/>
          </a:prstGeom>
        </p:spPr>
      </p:pic>
    </p:spTree>
    <p:extLst>
      <p:ext uri="{BB962C8B-B14F-4D97-AF65-F5344CB8AC3E}">
        <p14:creationId xmlns:p14="http://schemas.microsoft.com/office/powerpoint/2010/main" val="2159897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AE29F-7117-9D4C-A88B-6640E074DEA8}"/>
              </a:ext>
            </a:extLst>
          </p:cNvPr>
          <p:cNvSpPr>
            <a:spLocks noGrp="1"/>
          </p:cNvSpPr>
          <p:nvPr>
            <p:ph type="title"/>
          </p:nvPr>
        </p:nvSpPr>
        <p:spPr/>
        <p:txBody>
          <a:bodyPr/>
          <a:lstStyle/>
          <a:p>
            <a:r>
              <a:rPr lang="en-CN" dirty="0"/>
              <a:t>Amdahl’s Law</a:t>
            </a:r>
          </a:p>
        </p:txBody>
      </p:sp>
      <p:sp>
        <p:nvSpPr>
          <p:cNvPr id="3" name="Content Placeholder 2">
            <a:extLst>
              <a:ext uri="{FF2B5EF4-FFF2-40B4-BE49-F238E27FC236}">
                <a16:creationId xmlns:a16="http://schemas.microsoft.com/office/drawing/2014/main" id="{C88624A5-D86E-DC4F-99EF-245871B2A423}"/>
              </a:ext>
            </a:extLst>
          </p:cNvPr>
          <p:cNvSpPr>
            <a:spLocks noGrp="1"/>
          </p:cNvSpPr>
          <p:nvPr>
            <p:ph idx="1"/>
          </p:nvPr>
        </p:nvSpPr>
        <p:spPr/>
        <p:txBody>
          <a:bodyPr/>
          <a:lstStyle/>
          <a:p>
            <a:r>
              <a:rPr lang="en-CN" dirty="0"/>
              <a:t>Multi-core parrallelism requires the restructuring of the application, </a:t>
            </a:r>
            <a:br>
              <a:rPr lang="en-CN" dirty="0"/>
            </a:br>
            <a:r>
              <a:rPr lang="en-CN" dirty="0"/>
              <a:t>a major new burden for programmers</a:t>
            </a:r>
          </a:p>
          <a:p>
            <a:endParaRPr lang="en-CN" dirty="0"/>
          </a:p>
          <a:p>
            <a:r>
              <a:rPr lang="en-CN" dirty="0"/>
              <a:t>Speedup Effect: </a:t>
            </a:r>
            <a:r>
              <a:rPr lang="en-CN" b="1" dirty="0"/>
              <a:t>Amdahl’s Law</a:t>
            </a:r>
            <a:endParaRPr lang="en-CN" dirty="0"/>
          </a:p>
        </p:txBody>
      </p:sp>
      <p:pic>
        <p:nvPicPr>
          <p:cNvPr id="6" name="Picture 5">
            <a:extLst>
              <a:ext uri="{FF2B5EF4-FFF2-40B4-BE49-F238E27FC236}">
                <a16:creationId xmlns:a16="http://schemas.microsoft.com/office/drawing/2014/main" id="{CF3970C0-3CE6-6940-829F-86060FEFF0DC}"/>
              </a:ext>
            </a:extLst>
          </p:cNvPr>
          <p:cNvPicPr>
            <a:picLocks noChangeAspect="1"/>
          </p:cNvPicPr>
          <p:nvPr/>
        </p:nvPicPr>
        <p:blipFill>
          <a:blip r:embed="rId3"/>
          <a:stretch>
            <a:fillRect/>
          </a:stretch>
        </p:blipFill>
        <p:spPr>
          <a:xfrm>
            <a:off x="2971800" y="5425152"/>
            <a:ext cx="6185462" cy="1432848"/>
          </a:xfrm>
          <a:prstGeom prst="rect">
            <a:avLst/>
          </a:prstGeom>
        </p:spPr>
      </p:pic>
      <p:pic>
        <p:nvPicPr>
          <p:cNvPr id="4" name="Picture 3">
            <a:extLst>
              <a:ext uri="{FF2B5EF4-FFF2-40B4-BE49-F238E27FC236}">
                <a16:creationId xmlns:a16="http://schemas.microsoft.com/office/drawing/2014/main" id="{38D36AE4-1F6F-A341-814B-B8CB0B584010}"/>
              </a:ext>
            </a:extLst>
          </p:cNvPr>
          <p:cNvPicPr>
            <a:picLocks noChangeAspect="1"/>
          </p:cNvPicPr>
          <p:nvPr/>
        </p:nvPicPr>
        <p:blipFill>
          <a:blip r:embed="rId4"/>
          <a:stretch>
            <a:fillRect/>
          </a:stretch>
        </p:blipFill>
        <p:spPr>
          <a:xfrm>
            <a:off x="838200" y="4304819"/>
            <a:ext cx="5486400" cy="1152250"/>
          </a:xfrm>
          <a:prstGeom prst="rect">
            <a:avLst/>
          </a:prstGeom>
        </p:spPr>
      </p:pic>
      <p:sp>
        <p:nvSpPr>
          <p:cNvPr id="10" name="Rectangle 2">
            <a:extLst>
              <a:ext uri="{FF2B5EF4-FFF2-40B4-BE49-F238E27FC236}">
                <a16:creationId xmlns:a16="http://schemas.microsoft.com/office/drawing/2014/main" id="{0D60EFEB-6D1C-D246-A4AD-B73FDAE5CAD2}"/>
              </a:ext>
            </a:extLst>
          </p:cNvPr>
          <p:cNvSpPr>
            <a:spLocks noChangeArrowheads="1"/>
          </p:cNvSpPr>
          <p:nvPr/>
        </p:nvSpPr>
        <p:spPr bwMode="auto">
          <a:xfrm>
            <a:off x="0" y="54864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200" b="1" dirty="0">
                <a:solidFill>
                  <a:srgbClr val="00B0F0"/>
                </a:solidFill>
                <a:latin typeface="Verdana" panose="020B0604030504040204" pitchFamily="34" charset="0"/>
              </a:rPr>
              <a:t>limit:</a:t>
            </a:r>
          </a:p>
          <a:p>
            <a:pPr eaLnBrk="1" hangingPunct="1"/>
            <a:r>
              <a:rPr lang="en-US" altLang="zh-CN" sz="2000" b="1" dirty="0">
                <a:solidFill>
                  <a:srgbClr val="00B0F0"/>
                </a:solidFill>
                <a:latin typeface="Verdana" panose="020B0604030504040204" pitchFamily="34" charset="0"/>
              </a:rPr>
              <a:t>1/(1-Fraction</a:t>
            </a:r>
            <a:r>
              <a:rPr lang="en-US" altLang="zh-CN" sz="2000" b="1" baseline="-25000" dirty="0">
                <a:solidFill>
                  <a:srgbClr val="00B0F0"/>
                </a:solidFill>
                <a:latin typeface="Verdana" panose="020B0604030504040204" pitchFamily="34" charset="0"/>
              </a:rPr>
              <a:t>enhanced</a:t>
            </a:r>
            <a:r>
              <a:rPr lang="en-US" altLang="zh-CN" sz="2000" b="1" dirty="0">
                <a:solidFill>
                  <a:srgbClr val="00B0F0"/>
                </a:solidFill>
                <a:latin typeface="Verdana" panose="020B0604030504040204" pitchFamily="34" charset="0"/>
              </a:rPr>
              <a:t>)</a:t>
            </a:r>
          </a:p>
          <a:p>
            <a:pPr eaLnBrk="1" hangingPunct="1"/>
            <a:endParaRPr lang="en-US" altLang="zh-CN" sz="2000" b="1" dirty="0">
              <a:solidFill>
                <a:srgbClr val="00B0F0"/>
              </a:solidFill>
              <a:latin typeface="Verdana" panose="020B0604030504040204" pitchFamily="34" charset="0"/>
            </a:endParaRPr>
          </a:p>
          <a:p>
            <a:pPr eaLnBrk="1" hangingPunct="1"/>
            <a:r>
              <a:rPr lang="en-US" altLang="zh-CN" sz="2000" b="1" dirty="0">
                <a:solidFill>
                  <a:srgbClr val="00B0F0"/>
                </a:solidFill>
                <a:latin typeface="Verdana" panose="020B0604030504040204" pitchFamily="34" charset="0"/>
              </a:rPr>
              <a:t>so not too many cores</a:t>
            </a:r>
          </a:p>
        </p:txBody>
      </p:sp>
    </p:spTree>
    <p:extLst>
      <p:ext uri="{BB962C8B-B14F-4D97-AF65-F5344CB8AC3E}">
        <p14:creationId xmlns:p14="http://schemas.microsoft.com/office/powerpoint/2010/main" val="3846585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ChangeArrowheads="1"/>
          </p:cNvSpPr>
          <p:nvPr/>
        </p:nvSpPr>
        <p:spPr bwMode="auto">
          <a:xfrm>
            <a:off x="0" y="25908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4400" b="1">
                <a:solidFill>
                  <a:schemeClr val="tx2"/>
                </a:solidFill>
                <a:latin typeface="Verdana" panose="020B0604030504040204" pitchFamily="34" charset="0"/>
              </a:rPr>
              <a:t>What types of computers?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zh-CN"/>
              <a:t>5 Classes of Computers</a:t>
            </a:r>
          </a:p>
        </p:txBody>
      </p:sp>
      <p:sp>
        <p:nvSpPr>
          <p:cNvPr id="7171" name="Rectangle 3"/>
          <p:cNvSpPr>
            <a:spLocks noGrp="1" noChangeArrowheads="1"/>
          </p:cNvSpPr>
          <p:nvPr>
            <p:ph type="body" idx="1"/>
          </p:nvPr>
        </p:nvSpPr>
        <p:spPr/>
        <p:txBody>
          <a:bodyPr/>
          <a:lstStyle/>
          <a:p>
            <a:pPr eaLnBrk="1" hangingPunct="1"/>
            <a:r>
              <a:rPr lang="en-US" altLang="zh-CN" dirty="0"/>
              <a:t>PMD: Personal Mobile Device</a:t>
            </a:r>
          </a:p>
          <a:p>
            <a:pPr eaLnBrk="1" hangingPunct="1"/>
            <a:r>
              <a:rPr lang="en-US" altLang="zh-CN" dirty="0"/>
              <a:t>Desktop</a:t>
            </a:r>
          </a:p>
          <a:p>
            <a:pPr eaLnBrk="1" hangingPunct="1"/>
            <a:r>
              <a:rPr lang="en-US" altLang="zh-CN" dirty="0"/>
              <a:t>Server</a:t>
            </a:r>
          </a:p>
          <a:p>
            <a:pPr eaLnBrk="1" hangingPunct="1"/>
            <a:r>
              <a:rPr lang="en-US" altLang="zh-CN" dirty="0"/>
              <a:t>Cluster/WSC (warehouse-scale computer)</a:t>
            </a:r>
          </a:p>
          <a:p>
            <a:pPr eaLnBrk="1" hangingPunct="1"/>
            <a:r>
              <a:rPr lang="en-US" altLang="zh-CN" dirty="0"/>
              <a:t>Embedded/IoT computer</a:t>
            </a:r>
          </a:p>
          <a:p>
            <a:pPr eaLnBrk="1" hangingPunct="1"/>
            <a:endParaRPr lang="en-US" altLang="zh-CN" dirty="0"/>
          </a:p>
          <a:p>
            <a:pPr eaLnBrk="1" hangingPunct="1"/>
            <a:endParaRPr lang="en-US" altLang="zh-CN"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zh-CN"/>
              <a:t>PMD:</a:t>
            </a:r>
            <a:r>
              <a:rPr lang="en-US" altLang="zh-CN" sz="4000"/>
              <a:t> Personal Mobile Device</a:t>
            </a:r>
            <a:endParaRPr lang="en-US" altLang="zh-CN" sz="3600"/>
          </a:p>
        </p:txBody>
      </p:sp>
      <p:pic>
        <p:nvPicPr>
          <p:cNvPr id="8195" name="Picture 4" descr="HTC-ProductDetail-Hero-slide-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954338"/>
            <a:ext cx="5267325"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3"/>
          <p:cNvSpPr>
            <a:spLocks noGrp="1" noChangeArrowheads="1"/>
          </p:cNvSpPr>
          <p:nvPr>
            <p:ph type="body" idx="1"/>
          </p:nvPr>
        </p:nvSpPr>
        <p:spPr/>
        <p:txBody>
          <a:bodyPr/>
          <a:lstStyle/>
          <a:p>
            <a:pPr eaLnBrk="1" hangingPunct="1"/>
            <a:r>
              <a:rPr lang="en-US" altLang="zh-CN"/>
              <a:t>Wireless devices with multimedia user interfaces</a:t>
            </a:r>
          </a:p>
          <a:p>
            <a:pPr eaLnBrk="1" hangingPunct="1"/>
            <a:r>
              <a:rPr lang="en-US" altLang="zh-CN"/>
              <a:t>cell phones, tablet computers, etc.</a:t>
            </a:r>
          </a:p>
          <a:p>
            <a:pPr eaLnBrk="1" hangingPunct="1"/>
            <a:r>
              <a:rPr lang="en-US" altLang="zh-CN"/>
              <a:t>a few hundred dollars </a:t>
            </a:r>
          </a:p>
        </p:txBody>
      </p:sp>
      <p:pic>
        <p:nvPicPr>
          <p:cNvPr id="3" name="Picture 2">
            <a:extLst>
              <a:ext uri="{FF2B5EF4-FFF2-40B4-BE49-F238E27FC236}">
                <a16:creationId xmlns:a16="http://schemas.microsoft.com/office/drawing/2014/main" id="{30536B4F-D1C0-8543-A61C-CE3DDAE372A6}"/>
              </a:ext>
            </a:extLst>
          </p:cNvPr>
          <p:cNvPicPr>
            <a:picLocks noChangeAspect="1"/>
          </p:cNvPicPr>
          <p:nvPr/>
        </p:nvPicPr>
        <p:blipFill>
          <a:blip r:embed="rId4"/>
          <a:stretch>
            <a:fillRect/>
          </a:stretch>
        </p:blipFill>
        <p:spPr>
          <a:xfrm>
            <a:off x="5664200" y="3683000"/>
            <a:ext cx="3175000" cy="3175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zh-CN" sz="4800"/>
              <a:t>PMD Characteristics</a:t>
            </a:r>
            <a:endParaRPr lang="en-US" altLang="zh-CN"/>
          </a:p>
        </p:txBody>
      </p:sp>
      <p:sp>
        <p:nvSpPr>
          <p:cNvPr id="9219" name="Rectangle 3"/>
          <p:cNvSpPr>
            <a:spLocks noGrp="1" noChangeArrowheads="1"/>
          </p:cNvSpPr>
          <p:nvPr>
            <p:ph type="body" idx="1"/>
          </p:nvPr>
        </p:nvSpPr>
        <p:spPr/>
        <p:txBody>
          <a:bodyPr/>
          <a:lstStyle/>
          <a:p>
            <a:pPr eaLnBrk="1" hangingPunct="1"/>
            <a:r>
              <a:rPr lang="en-US" altLang="zh-CN" sz="3600"/>
              <a:t>Cost effectiveness</a:t>
            </a:r>
          </a:p>
          <a:p>
            <a:pPr eaLnBrk="1" hangingPunct="1">
              <a:buFontTx/>
              <a:buNone/>
            </a:pPr>
            <a:r>
              <a:rPr lang="en-US" altLang="zh-CN" sz="3600"/>
              <a:t>	</a:t>
            </a:r>
            <a:r>
              <a:rPr lang="en-US" altLang="zh-CN"/>
              <a:t>less expensive packaging</a:t>
            </a:r>
          </a:p>
          <a:p>
            <a:pPr eaLnBrk="1" hangingPunct="1">
              <a:buFontTx/>
              <a:buNone/>
            </a:pPr>
            <a:r>
              <a:rPr lang="en-US" altLang="zh-CN"/>
              <a:t>	absence of fan for cooling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zh-CN" sz="4800"/>
              <a:t>PMD Characteristics</a:t>
            </a:r>
            <a:endParaRPr lang="en-US" altLang="zh-CN"/>
          </a:p>
        </p:txBody>
      </p:sp>
      <p:sp>
        <p:nvSpPr>
          <p:cNvPr id="10243" name="Rectangle 3"/>
          <p:cNvSpPr>
            <a:spLocks noGrp="1" noChangeArrowheads="1"/>
          </p:cNvSpPr>
          <p:nvPr>
            <p:ph type="body" idx="1"/>
          </p:nvPr>
        </p:nvSpPr>
        <p:spPr/>
        <p:txBody>
          <a:bodyPr/>
          <a:lstStyle/>
          <a:p>
            <a:pPr eaLnBrk="1" hangingPunct="1"/>
            <a:r>
              <a:rPr lang="en-US" altLang="zh-CN" sz="3600"/>
              <a:t>Responsiveness &amp; Predictability</a:t>
            </a:r>
          </a:p>
          <a:p>
            <a:pPr eaLnBrk="1" hangingPunct="1">
              <a:buFontTx/>
              <a:buNone/>
            </a:pPr>
            <a:r>
              <a:rPr lang="en-US" altLang="zh-CN" sz="3600"/>
              <a:t>	</a:t>
            </a:r>
            <a:r>
              <a:rPr lang="en-US" altLang="zh-CN" sz="2800" b="1">
                <a:solidFill>
                  <a:srgbClr val="00B0F0"/>
                </a:solidFill>
              </a:rPr>
              <a:t>real-time </a:t>
            </a:r>
            <a:r>
              <a:rPr lang="en-US" altLang="zh-CN" sz="2800" b="1"/>
              <a:t>performance:</a:t>
            </a:r>
            <a:r>
              <a:rPr lang="en-US" altLang="zh-CN" sz="2800"/>
              <a:t> </a:t>
            </a:r>
          </a:p>
          <a:p>
            <a:pPr eaLnBrk="1" hangingPunct="1">
              <a:buFontTx/>
              <a:buNone/>
            </a:pPr>
            <a:r>
              <a:rPr lang="en-US" altLang="zh-CN" sz="2800"/>
              <a:t>	a maximum execution time for each </a:t>
            </a:r>
          </a:p>
          <a:p>
            <a:pPr eaLnBrk="1" hangingPunct="1">
              <a:buFontTx/>
              <a:buNone/>
            </a:pPr>
            <a:r>
              <a:rPr lang="en-US" altLang="zh-CN" sz="2800"/>
              <a:t>	application segment</a:t>
            </a:r>
          </a:p>
          <a:p>
            <a:pPr eaLnBrk="1" hangingPunct="1">
              <a:buFontTx/>
              <a:buNone/>
            </a:pPr>
            <a:r>
              <a:rPr lang="en-US" altLang="zh-CN" sz="2800"/>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zh-CN" sz="4800"/>
              <a:t>PMD Characteristics</a:t>
            </a:r>
            <a:endParaRPr lang="en-US" altLang="zh-CN"/>
          </a:p>
        </p:txBody>
      </p:sp>
      <p:sp>
        <p:nvSpPr>
          <p:cNvPr id="11267" name="Rectangle 3"/>
          <p:cNvSpPr>
            <a:spLocks noGrp="1" noChangeArrowheads="1"/>
          </p:cNvSpPr>
          <p:nvPr>
            <p:ph type="body" idx="1"/>
          </p:nvPr>
        </p:nvSpPr>
        <p:spPr/>
        <p:txBody>
          <a:bodyPr/>
          <a:lstStyle/>
          <a:p>
            <a:pPr eaLnBrk="1" hangingPunct="1"/>
            <a:r>
              <a:rPr lang="en-US" altLang="zh-CN" sz="3600"/>
              <a:t>Responsiveness &amp; Predictability</a:t>
            </a:r>
          </a:p>
          <a:p>
            <a:pPr eaLnBrk="1" hangingPunct="1">
              <a:buFontTx/>
              <a:buNone/>
            </a:pPr>
            <a:r>
              <a:rPr lang="en-US" altLang="zh-CN" sz="3600"/>
              <a:t>	</a:t>
            </a:r>
            <a:r>
              <a:rPr lang="en-US" altLang="zh-CN" sz="2800" b="1"/>
              <a:t>real-time performance:</a:t>
            </a:r>
            <a:r>
              <a:rPr lang="en-US" altLang="zh-CN" sz="2800"/>
              <a:t> </a:t>
            </a:r>
          </a:p>
          <a:p>
            <a:pPr eaLnBrk="1" hangingPunct="1">
              <a:buFontTx/>
              <a:buNone/>
            </a:pPr>
            <a:r>
              <a:rPr lang="en-US" altLang="zh-CN" sz="2800"/>
              <a:t>	a maximum execution time for each </a:t>
            </a:r>
          </a:p>
          <a:p>
            <a:pPr eaLnBrk="1" hangingPunct="1">
              <a:buFontTx/>
              <a:buNone/>
            </a:pPr>
            <a:r>
              <a:rPr lang="en-US" altLang="zh-CN" sz="2800"/>
              <a:t>	application segment</a:t>
            </a:r>
          </a:p>
          <a:p>
            <a:pPr eaLnBrk="1" hangingPunct="1">
              <a:buFontTx/>
              <a:buNone/>
            </a:pPr>
            <a:r>
              <a:rPr lang="en-US" altLang="zh-CN" sz="2800"/>
              <a:t>	</a:t>
            </a:r>
            <a:r>
              <a:rPr lang="en-US" altLang="zh-CN" sz="2800" b="1">
                <a:solidFill>
                  <a:srgbClr val="00B0F0"/>
                </a:solidFill>
              </a:rPr>
              <a:t>soft real-time</a:t>
            </a:r>
            <a:r>
              <a:rPr lang="en-US" altLang="zh-CN" sz="2800" b="1"/>
              <a:t>:</a:t>
            </a:r>
            <a:r>
              <a:rPr lang="en-US" altLang="zh-CN" sz="2800"/>
              <a:t> </a:t>
            </a:r>
          </a:p>
          <a:p>
            <a:pPr eaLnBrk="1" hangingPunct="1">
              <a:buFontTx/>
              <a:buNone/>
            </a:pPr>
            <a:r>
              <a:rPr lang="en-US" altLang="zh-CN" sz="2800"/>
              <a:t>	trade time of a certain event for others’;</a:t>
            </a:r>
          </a:p>
          <a:p>
            <a:pPr eaLnBrk="1" hangingPunct="1">
              <a:buFontTx/>
              <a:buNone/>
            </a:pPr>
            <a:r>
              <a:rPr lang="en-US" altLang="zh-CN" sz="2800"/>
              <a:t>	tolerate occasionally missed time constraint on an event, </a:t>
            </a:r>
          </a:p>
          <a:p>
            <a:pPr eaLnBrk="1" hangingPunct="1">
              <a:buFontTx/>
              <a:buNone/>
            </a:pPr>
            <a:r>
              <a:rPr lang="en-US" altLang="zh-CN" sz="2800"/>
              <a:t>	as long as not too many are missed;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zh-CN" sz="4800"/>
              <a:t>PMD Characteristics</a:t>
            </a:r>
            <a:endParaRPr lang="en-US" altLang="zh-CN"/>
          </a:p>
        </p:txBody>
      </p:sp>
      <p:sp>
        <p:nvSpPr>
          <p:cNvPr id="12291" name="Rectangle 3"/>
          <p:cNvSpPr>
            <a:spLocks noGrp="1" noChangeArrowheads="1"/>
          </p:cNvSpPr>
          <p:nvPr>
            <p:ph type="body" idx="1"/>
          </p:nvPr>
        </p:nvSpPr>
        <p:spPr/>
        <p:txBody>
          <a:bodyPr/>
          <a:lstStyle/>
          <a:p>
            <a:pPr eaLnBrk="1" hangingPunct="1"/>
            <a:r>
              <a:rPr lang="en-US" altLang="zh-CN" sz="3600"/>
              <a:t>Memory efficiency</a:t>
            </a:r>
          </a:p>
          <a:p>
            <a:pPr eaLnBrk="1" hangingPunct="1">
              <a:buFontTx/>
              <a:buNone/>
            </a:pPr>
            <a:r>
              <a:rPr lang="en-US" altLang="zh-CN" sz="3600"/>
              <a:t>	</a:t>
            </a:r>
            <a:r>
              <a:rPr lang="en-US" altLang="zh-CN" sz="2800"/>
              <a:t>optimize code size</a:t>
            </a:r>
          </a:p>
          <a:p>
            <a:pPr eaLnBrk="1" hangingPunct="1"/>
            <a:r>
              <a:rPr lang="en-US" altLang="zh-CN" sz="3600"/>
              <a:t>Energy efficiency</a:t>
            </a:r>
          </a:p>
          <a:p>
            <a:pPr eaLnBrk="1" hangingPunct="1">
              <a:buFontTx/>
              <a:buNone/>
            </a:pPr>
            <a:r>
              <a:rPr lang="en-US" altLang="zh-CN" sz="3600"/>
              <a:t>	</a:t>
            </a:r>
            <a:r>
              <a:rPr lang="en-US" altLang="zh-CN" sz="2800"/>
              <a:t>battery power</a:t>
            </a:r>
          </a:p>
          <a:p>
            <a:pPr eaLnBrk="1" hangingPunct="1">
              <a:buFontTx/>
              <a:buNone/>
            </a:pPr>
            <a:r>
              <a:rPr lang="en-US" altLang="zh-CN" sz="2800"/>
              <a:t>	heat dissipation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HP-Updates-Mini-110-and-Mini-210-Netbooks-to-Intel-Cedar-Trail-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46488"/>
            <a:ext cx="4267200" cy="362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5" descr="apple_mac_p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849688"/>
            <a:ext cx="5029200" cy="30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2"/>
          <p:cNvSpPr>
            <a:spLocks noGrp="1" noChangeArrowheads="1"/>
          </p:cNvSpPr>
          <p:nvPr>
            <p:ph type="title"/>
          </p:nvPr>
        </p:nvSpPr>
        <p:spPr/>
        <p:txBody>
          <a:bodyPr/>
          <a:lstStyle/>
          <a:p>
            <a:pPr eaLnBrk="1" hangingPunct="1"/>
            <a:r>
              <a:rPr lang="en-US" altLang="zh-CN"/>
              <a:t>Desktop Computing</a:t>
            </a:r>
          </a:p>
        </p:txBody>
      </p:sp>
      <p:sp>
        <p:nvSpPr>
          <p:cNvPr id="13317" name="Rectangle 3"/>
          <p:cNvSpPr>
            <a:spLocks noGrp="1" noChangeArrowheads="1"/>
          </p:cNvSpPr>
          <p:nvPr>
            <p:ph type="body" idx="1"/>
          </p:nvPr>
        </p:nvSpPr>
        <p:spPr/>
        <p:txBody>
          <a:bodyPr/>
          <a:lstStyle/>
          <a:p>
            <a:pPr eaLnBrk="1" hangingPunct="1"/>
            <a:r>
              <a:rPr lang="en-US" altLang="zh-CN"/>
              <a:t>Largest market share</a:t>
            </a:r>
          </a:p>
          <a:p>
            <a:pPr eaLnBrk="1" hangingPunct="1"/>
            <a:r>
              <a:rPr lang="en-US" altLang="zh-CN"/>
              <a:t>low-end netbooks: $x00</a:t>
            </a:r>
          </a:p>
          <a:p>
            <a:pPr eaLnBrk="1" hangingPunct="1"/>
            <a:r>
              <a:rPr lang="en-US" altLang="zh-CN"/>
              <a:t>high-end workstations: $x000</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2130425"/>
            <a:ext cx="9144000" cy="1470025"/>
          </a:xfrm>
        </p:spPr>
        <p:txBody>
          <a:bodyPr/>
          <a:lstStyle/>
          <a:p>
            <a:pPr algn="l" eaLnBrk="1" hangingPunct="1"/>
            <a:r>
              <a:rPr lang="en-US" altLang="zh-CN" sz="4800"/>
              <a:t>Fundamentals of </a:t>
            </a:r>
            <a:br>
              <a:rPr lang="en-US" altLang="zh-CN" sz="4800"/>
            </a:br>
            <a:r>
              <a:rPr lang="en-US" altLang="zh-CN" sz="4800"/>
              <a:t>Computer Design - Basics</a:t>
            </a:r>
          </a:p>
        </p:txBody>
      </p:sp>
      <p:sp>
        <p:nvSpPr>
          <p:cNvPr id="3075" name="Rectangle 3"/>
          <p:cNvSpPr>
            <a:spLocks noGrp="1" noChangeArrowheads="1"/>
          </p:cNvSpPr>
          <p:nvPr>
            <p:ph type="subTitle" idx="1"/>
          </p:nvPr>
        </p:nvSpPr>
        <p:spPr>
          <a:xfrm>
            <a:off x="0" y="4572000"/>
            <a:ext cx="9144000" cy="1524000"/>
          </a:xfrm>
        </p:spPr>
        <p:txBody>
          <a:bodyPr/>
          <a:lstStyle/>
          <a:p>
            <a:pPr algn="l" eaLnBrk="1" hangingPunct="1">
              <a:lnSpc>
                <a:spcPct val="90000"/>
              </a:lnSpc>
            </a:pPr>
            <a:r>
              <a:rPr lang="en-US" altLang="zh-CN" sz="2800" dirty="0"/>
              <a:t>Kai Bu</a:t>
            </a:r>
          </a:p>
          <a:p>
            <a:pPr algn="l" eaLnBrk="1" hangingPunct="1">
              <a:lnSpc>
                <a:spcPct val="90000"/>
              </a:lnSpc>
            </a:pPr>
            <a:r>
              <a:rPr lang="en-US" altLang="zh-CN" sz="2800" dirty="0" err="1"/>
              <a:t>kaibu@zju.edu.cn</a:t>
            </a:r>
            <a:endParaRPr lang="en-US" altLang="zh-CN" sz="2800" dirty="0"/>
          </a:p>
          <a:p>
            <a:pPr algn="l" eaLnBrk="1" hangingPunct="1">
              <a:lnSpc>
                <a:spcPct val="90000"/>
              </a:lnSpc>
            </a:pPr>
            <a:r>
              <a:rPr lang="en-US" altLang="zh-CN" sz="2800" dirty="0"/>
              <a:t>http://</a:t>
            </a:r>
            <a:r>
              <a:rPr lang="en-US" altLang="zh-CN" sz="2800" dirty="0" err="1"/>
              <a:t>list.zju.edu.cn</a:t>
            </a:r>
            <a:r>
              <a:rPr lang="en-US" altLang="zh-CN" sz="2800" dirty="0"/>
              <a:t>/</a:t>
            </a:r>
            <a:r>
              <a:rPr lang="en-US" altLang="zh-CN" sz="2800" dirty="0" err="1"/>
              <a:t>kaibu</a:t>
            </a:r>
            <a:r>
              <a:rPr lang="en-US" altLang="zh-CN" sz="2800" dirty="0"/>
              <a:t>/comparch2019 </a:t>
            </a:r>
          </a:p>
        </p:txBody>
      </p:sp>
      <p:sp>
        <p:nvSpPr>
          <p:cNvPr id="4" name="矩形 3"/>
          <p:cNvSpPr/>
          <p:nvPr/>
        </p:nvSpPr>
        <p:spPr>
          <a:xfrm>
            <a:off x="8083550" y="0"/>
            <a:ext cx="1060450" cy="939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600" b="1" dirty="0"/>
              <a:t>02</a:t>
            </a:r>
            <a:endParaRPr lang="zh-CN" altLang="en-US" sz="3600"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zh-CN"/>
              <a:t>Desktop Characteristics</a:t>
            </a:r>
          </a:p>
        </p:txBody>
      </p:sp>
      <p:sp>
        <p:nvSpPr>
          <p:cNvPr id="14339" name="Rectangle 3"/>
          <p:cNvSpPr>
            <a:spLocks noGrp="1" noChangeArrowheads="1"/>
          </p:cNvSpPr>
          <p:nvPr>
            <p:ph type="body" idx="1"/>
          </p:nvPr>
        </p:nvSpPr>
        <p:spPr/>
        <p:txBody>
          <a:bodyPr/>
          <a:lstStyle/>
          <a:p>
            <a:pPr eaLnBrk="1" hangingPunct="1"/>
            <a:r>
              <a:rPr lang="en-US" altLang="zh-CN" b="1"/>
              <a:t>Price-Performance</a:t>
            </a:r>
          </a:p>
          <a:p>
            <a:pPr eaLnBrk="1" hangingPunct="1">
              <a:buFontTx/>
              <a:buNone/>
            </a:pPr>
            <a:r>
              <a:rPr lang="en-US" altLang="zh-CN"/>
              <a:t>	combination of performance and price;</a:t>
            </a:r>
          </a:p>
          <a:p>
            <a:pPr eaLnBrk="1" hangingPunct="1">
              <a:buFontTx/>
              <a:buNone/>
            </a:pPr>
            <a:r>
              <a:rPr lang="en-US" altLang="zh-CN"/>
              <a:t>	compute performance</a:t>
            </a:r>
          </a:p>
          <a:p>
            <a:pPr eaLnBrk="1" hangingPunct="1">
              <a:buFontTx/>
              <a:buNone/>
            </a:pPr>
            <a:r>
              <a:rPr lang="en-US" altLang="zh-CN"/>
              <a:t>	graphics performance</a:t>
            </a:r>
          </a:p>
          <a:p>
            <a:pPr eaLnBrk="1" hangingPunct="1">
              <a:buFontTx/>
              <a:buNone/>
            </a:pPr>
            <a:endParaRPr lang="en-US" altLang="zh-CN"/>
          </a:p>
          <a:p>
            <a:pPr eaLnBrk="1" hangingPunct="1"/>
            <a:r>
              <a:rPr lang="en-US" altLang="zh-CN"/>
              <a:t>The </a:t>
            </a:r>
            <a:r>
              <a:rPr lang="en-US" altLang="zh-CN" b="1"/>
              <a:t>most important</a:t>
            </a:r>
            <a:r>
              <a:rPr lang="en-US" altLang="zh-CN"/>
              <a:t> to customers,</a:t>
            </a:r>
          </a:p>
          <a:p>
            <a:pPr eaLnBrk="1" hangingPunct="1">
              <a:buFontTx/>
              <a:buNone/>
            </a:pPr>
            <a:r>
              <a:rPr lang="en-US" altLang="zh-CN"/>
              <a:t>	and hence to computer designers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ibm-cloud-computing-server-scaled1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657600"/>
            <a:ext cx="4800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2"/>
          <p:cNvSpPr>
            <a:spLocks noGrp="1" noChangeArrowheads="1"/>
          </p:cNvSpPr>
          <p:nvPr>
            <p:ph type="title"/>
          </p:nvPr>
        </p:nvSpPr>
        <p:spPr/>
        <p:txBody>
          <a:bodyPr/>
          <a:lstStyle/>
          <a:p>
            <a:pPr eaLnBrk="1" hangingPunct="1"/>
            <a:r>
              <a:rPr lang="en-US" altLang="zh-CN"/>
              <a:t>Servers</a:t>
            </a:r>
          </a:p>
        </p:txBody>
      </p:sp>
      <p:sp>
        <p:nvSpPr>
          <p:cNvPr id="15364" name="Rectangle 3"/>
          <p:cNvSpPr>
            <a:spLocks noGrp="1" noChangeArrowheads="1"/>
          </p:cNvSpPr>
          <p:nvPr>
            <p:ph type="body" idx="1"/>
          </p:nvPr>
        </p:nvSpPr>
        <p:spPr/>
        <p:txBody>
          <a:bodyPr/>
          <a:lstStyle/>
          <a:p>
            <a:pPr eaLnBrk="1" hangingPunct="1"/>
            <a:r>
              <a:rPr lang="en-US" altLang="zh-CN"/>
              <a:t>Provide large-scale and reliable file and computing services (to desktops)</a:t>
            </a:r>
          </a:p>
          <a:p>
            <a:pPr eaLnBrk="1" hangingPunct="1"/>
            <a:r>
              <a:rPr lang="en-US" altLang="zh-CN"/>
              <a:t>Constitute the backbone of large-scale enterprise computing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pPr eaLnBrk="1" hangingPunct="1"/>
            <a:r>
              <a:rPr lang="en-US" altLang="zh-CN"/>
              <a:t>Servers Characteristics</a:t>
            </a:r>
          </a:p>
        </p:txBody>
      </p:sp>
      <p:sp>
        <p:nvSpPr>
          <p:cNvPr id="16388" name="Rectangle 3"/>
          <p:cNvSpPr>
            <a:spLocks noGrp="1" noChangeArrowheads="1"/>
          </p:cNvSpPr>
          <p:nvPr>
            <p:ph type="body" idx="1"/>
          </p:nvPr>
        </p:nvSpPr>
        <p:spPr/>
        <p:txBody>
          <a:bodyPr/>
          <a:lstStyle/>
          <a:p>
            <a:pPr eaLnBrk="1" hangingPunct="1"/>
            <a:r>
              <a:rPr lang="en-US" altLang="zh-CN" b="1"/>
              <a:t>Availability</a:t>
            </a:r>
          </a:p>
          <a:p>
            <a:pPr eaLnBrk="1" hangingPunct="1">
              <a:buFontTx/>
              <a:buNone/>
            </a:pPr>
            <a:r>
              <a:rPr lang="en-US" altLang="zh-CN"/>
              <a:t>	against high-cost server failure</a:t>
            </a:r>
            <a:endParaRPr lang="en-US" altLang="zh-CN" b="1"/>
          </a:p>
          <a:p>
            <a:pPr eaLnBrk="1" hangingPunct="1">
              <a:buFontTx/>
              <a:buNone/>
            </a:pPr>
            <a:r>
              <a:rPr lang="en-US" altLang="zh-CN"/>
              <a:t>	</a:t>
            </a:r>
          </a:p>
        </p:txBody>
      </p:sp>
      <p:pic>
        <p:nvPicPr>
          <p:cNvPr id="4" name="Picture 3">
            <a:extLst>
              <a:ext uri="{FF2B5EF4-FFF2-40B4-BE49-F238E27FC236}">
                <a16:creationId xmlns:a16="http://schemas.microsoft.com/office/drawing/2014/main" id="{68FB18CB-B3FB-1F40-9F18-9175C65E0C73}"/>
              </a:ext>
            </a:extLst>
          </p:cNvPr>
          <p:cNvPicPr>
            <a:picLocks noChangeAspect="1"/>
          </p:cNvPicPr>
          <p:nvPr/>
        </p:nvPicPr>
        <p:blipFill>
          <a:blip r:embed="rId3"/>
          <a:stretch>
            <a:fillRect/>
          </a:stretch>
        </p:blipFill>
        <p:spPr>
          <a:xfrm>
            <a:off x="0" y="2819399"/>
            <a:ext cx="9144000" cy="4038601"/>
          </a:xfrm>
          <a:prstGeom prst="rect">
            <a:avLst/>
          </a:prstGeom>
        </p:spPr>
      </p:pic>
      <p:sp>
        <p:nvSpPr>
          <p:cNvPr id="16389" name="Line 6"/>
          <p:cNvSpPr>
            <a:spLocks noChangeShapeType="1"/>
          </p:cNvSpPr>
          <p:nvPr/>
        </p:nvSpPr>
        <p:spPr bwMode="auto">
          <a:xfrm>
            <a:off x="914400" y="6248400"/>
            <a:ext cx="51816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pPr eaLnBrk="1" hangingPunct="1"/>
            <a:r>
              <a:rPr lang="en-US" altLang="zh-CN"/>
              <a:t>Servers Characteristics</a:t>
            </a:r>
          </a:p>
        </p:txBody>
      </p:sp>
      <p:sp>
        <p:nvSpPr>
          <p:cNvPr id="16388" name="Rectangle 3"/>
          <p:cNvSpPr>
            <a:spLocks noGrp="1" noChangeArrowheads="1"/>
          </p:cNvSpPr>
          <p:nvPr>
            <p:ph type="body" idx="1"/>
          </p:nvPr>
        </p:nvSpPr>
        <p:spPr/>
        <p:txBody>
          <a:bodyPr/>
          <a:lstStyle/>
          <a:p>
            <a:pPr eaLnBrk="1" hangingPunct="1"/>
            <a:r>
              <a:rPr lang="en-US" altLang="zh-CN" b="1"/>
              <a:t>Availability</a:t>
            </a:r>
          </a:p>
          <a:p>
            <a:pPr eaLnBrk="1" hangingPunct="1">
              <a:buFontTx/>
              <a:buNone/>
            </a:pPr>
            <a:r>
              <a:rPr lang="en-US" altLang="zh-CN"/>
              <a:t>	against high-cost server failure</a:t>
            </a:r>
            <a:endParaRPr lang="en-US" altLang="zh-CN" b="1"/>
          </a:p>
          <a:p>
            <a:pPr eaLnBrk="1" hangingPunct="1">
              <a:buFontTx/>
              <a:buNone/>
            </a:pPr>
            <a:r>
              <a:rPr lang="en-US" altLang="zh-CN"/>
              <a:t>	</a:t>
            </a:r>
          </a:p>
        </p:txBody>
      </p:sp>
      <p:pic>
        <p:nvPicPr>
          <p:cNvPr id="7" name="Picture 6">
            <a:extLst>
              <a:ext uri="{FF2B5EF4-FFF2-40B4-BE49-F238E27FC236}">
                <a16:creationId xmlns:a16="http://schemas.microsoft.com/office/drawing/2014/main" id="{853CD9C5-0183-F644-B092-E546E50998E3}"/>
              </a:ext>
            </a:extLst>
          </p:cNvPr>
          <p:cNvPicPr>
            <a:picLocks noChangeAspect="1"/>
          </p:cNvPicPr>
          <p:nvPr/>
        </p:nvPicPr>
        <p:blipFill>
          <a:blip r:embed="rId3"/>
          <a:stretch>
            <a:fillRect/>
          </a:stretch>
        </p:blipFill>
        <p:spPr>
          <a:xfrm>
            <a:off x="0" y="2819400"/>
            <a:ext cx="9144000" cy="4032504"/>
          </a:xfrm>
          <a:prstGeom prst="rect">
            <a:avLst/>
          </a:prstGeom>
        </p:spPr>
      </p:pic>
      <p:sp>
        <p:nvSpPr>
          <p:cNvPr id="8" name="Rectangle 2">
            <a:extLst>
              <a:ext uri="{FF2B5EF4-FFF2-40B4-BE49-F238E27FC236}">
                <a16:creationId xmlns:a16="http://schemas.microsoft.com/office/drawing/2014/main" id="{595BF6DD-7755-0F40-9EBE-167CDE6FC592}"/>
              </a:ext>
            </a:extLst>
          </p:cNvPr>
          <p:cNvSpPr>
            <a:spLocks noChangeArrowheads="1"/>
          </p:cNvSpPr>
          <p:nvPr/>
        </p:nvSpPr>
        <p:spPr bwMode="auto">
          <a:xfrm>
            <a:off x="0" y="5708904"/>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endParaRPr lang="en-US" altLang="zh-CN" sz="3200" b="1" dirty="0">
              <a:solidFill>
                <a:srgbClr val="00B0F0"/>
              </a:solidFill>
              <a:latin typeface="Verdana" panose="020B0604030504040204" pitchFamily="34" charset="0"/>
            </a:endParaRPr>
          </a:p>
          <a:p>
            <a:pPr algn="r" eaLnBrk="1" hangingPunct="1"/>
            <a:endParaRPr lang="en-US" altLang="zh-CN" sz="2000" b="1" dirty="0">
              <a:solidFill>
                <a:srgbClr val="00B0F0"/>
              </a:solidFill>
              <a:latin typeface="Verdana" panose="020B0604030504040204" pitchFamily="34" charset="0"/>
            </a:endParaRPr>
          </a:p>
          <a:p>
            <a:pPr algn="r" eaLnBrk="1" hangingPunct="1"/>
            <a:r>
              <a:rPr lang="en-US" altLang="zh-CN" sz="2000" b="1" dirty="0">
                <a:solidFill>
                  <a:srgbClr val="00B0F0"/>
                </a:solidFill>
                <a:latin typeface="Verdana" panose="020B0604030504040204" pitchFamily="34" charset="0"/>
              </a:rPr>
              <a:t>updated version</a:t>
            </a:r>
          </a:p>
        </p:txBody>
      </p:sp>
    </p:spTree>
    <p:extLst>
      <p:ext uri="{BB962C8B-B14F-4D97-AF65-F5344CB8AC3E}">
        <p14:creationId xmlns:p14="http://schemas.microsoft.com/office/powerpoint/2010/main" val="23937846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zh-CN"/>
              <a:t>Servers Characteristics</a:t>
            </a:r>
          </a:p>
        </p:txBody>
      </p:sp>
      <p:sp>
        <p:nvSpPr>
          <p:cNvPr id="17411" name="Rectangle 3"/>
          <p:cNvSpPr>
            <a:spLocks noGrp="1" noChangeArrowheads="1"/>
          </p:cNvSpPr>
          <p:nvPr>
            <p:ph type="body" idx="1"/>
          </p:nvPr>
        </p:nvSpPr>
        <p:spPr/>
        <p:txBody>
          <a:bodyPr/>
          <a:lstStyle/>
          <a:p>
            <a:pPr eaLnBrk="1" hangingPunct="1"/>
            <a:r>
              <a:rPr lang="en-US" altLang="zh-CN" b="1" dirty="0"/>
              <a:t>Scalability</a:t>
            </a:r>
          </a:p>
          <a:p>
            <a:pPr eaLnBrk="1" hangingPunct="1">
              <a:buFontTx/>
              <a:buNone/>
            </a:pPr>
            <a:r>
              <a:rPr lang="en-US" altLang="zh-CN" dirty="0"/>
              <a:t>	in response to increasing demand with scaling up computing capacity, memory, storage, and I/O bandwidth</a:t>
            </a:r>
          </a:p>
          <a:p>
            <a:pPr eaLnBrk="1" hangingPunct="1">
              <a:buFontTx/>
              <a:buNone/>
            </a:pPr>
            <a:endParaRPr lang="en-US" altLang="zh-CN" dirty="0"/>
          </a:p>
          <a:p>
            <a:pPr eaLnBrk="1" hangingPunct="1"/>
            <a:r>
              <a:rPr lang="en-US" altLang="zh-CN" b="1" dirty="0"/>
              <a:t>High throughput</a:t>
            </a:r>
          </a:p>
          <a:p>
            <a:pPr eaLnBrk="1" hangingPunct="1">
              <a:buFontTx/>
              <a:buNone/>
            </a:pPr>
            <a:r>
              <a:rPr lang="en-US" altLang="zh-CN" dirty="0"/>
              <a:t>	handling more requests in a unit time:</a:t>
            </a:r>
          </a:p>
          <a:p>
            <a:pPr eaLnBrk="1" hangingPunct="1">
              <a:buFontTx/>
              <a:buNone/>
            </a:pPr>
            <a:r>
              <a:rPr lang="en-US" altLang="zh-CN" dirty="0"/>
              <a:t>	in terms of transactions per minute or web pages served per second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smtp-ser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2"/>
          <p:cNvSpPr>
            <a:spLocks noGrp="1" noChangeArrowheads="1"/>
          </p:cNvSpPr>
          <p:nvPr>
            <p:ph type="title"/>
          </p:nvPr>
        </p:nvSpPr>
        <p:spPr/>
        <p:txBody>
          <a:bodyPr/>
          <a:lstStyle/>
          <a:p>
            <a:pPr eaLnBrk="1" hangingPunct="1"/>
            <a:r>
              <a:rPr lang="en-US" altLang="zh-CN">
                <a:solidFill>
                  <a:schemeClr val="bg1"/>
                </a:solidFill>
              </a:rPr>
              <a:t>Clusters/WSCs</a:t>
            </a:r>
            <a:endParaRPr lang="en-US" altLang="zh-CN" sz="1600">
              <a:solidFill>
                <a:schemeClr val="bg1"/>
              </a:solidFill>
            </a:endParaRPr>
          </a:p>
        </p:txBody>
      </p:sp>
      <p:sp>
        <p:nvSpPr>
          <p:cNvPr id="18436" name="Rectangle 3"/>
          <p:cNvSpPr>
            <a:spLocks noGrp="1" noChangeArrowheads="1"/>
          </p:cNvSpPr>
          <p:nvPr>
            <p:ph type="body" idx="1"/>
          </p:nvPr>
        </p:nvSpPr>
        <p:spPr>
          <a:xfrm>
            <a:off x="0" y="1600200"/>
            <a:ext cx="9144000" cy="5257800"/>
          </a:xfrm>
        </p:spPr>
        <p:txBody>
          <a:bodyPr/>
          <a:lstStyle/>
          <a:p>
            <a:pPr eaLnBrk="1" hangingPunct="1">
              <a:buFontTx/>
              <a:buNone/>
            </a:pPr>
            <a:r>
              <a:rPr lang="en-US" altLang="zh-CN" b="1">
                <a:solidFill>
                  <a:schemeClr val="bg1"/>
                </a:solidFill>
              </a:rPr>
              <a:t>Warehouse-Scale Computers</a:t>
            </a:r>
          </a:p>
          <a:p>
            <a:pPr eaLnBrk="1" hangingPunct="1">
              <a:buFontTx/>
              <a:buNone/>
            </a:pPr>
            <a:r>
              <a:rPr lang="en-US" altLang="zh-CN">
                <a:solidFill>
                  <a:schemeClr val="bg1"/>
                </a:solidFill>
              </a:rPr>
              <a:t>collections of desktop computers or servers</a:t>
            </a:r>
          </a:p>
          <a:p>
            <a:pPr eaLnBrk="1" hangingPunct="1">
              <a:buFontTx/>
              <a:buNone/>
            </a:pPr>
            <a:r>
              <a:rPr lang="en-US" altLang="zh-CN">
                <a:solidFill>
                  <a:schemeClr val="bg1"/>
                </a:solidFill>
              </a:rPr>
              <a:t>connected by local area networks (LANs)</a:t>
            </a:r>
          </a:p>
          <a:p>
            <a:pPr eaLnBrk="1" hangingPunct="1">
              <a:buFontTx/>
              <a:buNone/>
            </a:pPr>
            <a:r>
              <a:rPr lang="en-US" altLang="zh-CN">
                <a:solidFill>
                  <a:schemeClr val="bg1"/>
                </a:solidFill>
              </a:rPr>
              <a:t>to act as a </a:t>
            </a:r>
            <a:r>
              <a:rPr lang="en-US" altLang="zh-CN" sz="3600" b="1">
                <a:solidFill>
                  <a:schemeClr val="bg1"/>
                </a:solidFill>
              </a:rPr>
              <a:t>single larger computer</a:t>
            </a:r>
          </a:p>
          <a:p>
            <a:pPr eaLnBrk="1" hangingPunct="1">
              <a:buFontTx/>
              <a:buNone/>
            </a:pPr>
            <a:endParaRPr lang="en-US" altLang="zh-CN" b="1">
              <a:solidFill>
                <a:schemeClr val="bg1"/>
              </a:solidFill>
            </a:endParaRPr>
          </a:p>
          <a:p>
            <a:pPr eaLnBrk="1" hangingPunct="1">
              <a:buFontTx/>
              <a:buNone/>
            </a:pPr>
            <a:r>
              <a:rPr lang="en-US" altLang="zh-CN" b="1">
                <a:solidFill>
                  <a:schemeClr val="bg1"/>
                </a:solidFill>
              </a:rPr>
              <a:t>Characteristics</a:t>
            </a:r>
          </a:p>
          <a:p>
            <a:pPr eaLnBrk="1" hangingPunct="1">
              <a:buFontTx/>
              <a:buNone/>
            </a:pPr>
            <a:r>
              <a:rPr lang="en-US" altLang="zh-CN">
                <a:solidFill>
                  <a:schemeClr val="bg1"/>
                </a:solidFill>
              </a:rPr>
              <a:t>price-performance, availability, power</a:t>
            </a:r>
          </a:p>
          <a:p>
            <a:pPr eaLnBrk="1" hangingPunct="1">
              <a:buFontTx/>
              <a:buNone/>
            </a:pPr>
            <a:endParaRPr lang="en-US" altLang="zh-CN">
              <a:solidFill>
                <a:schemeClr val="bg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zh-CN" dirty="0"/>
              <a:t>Clusters/WSCs</a:t>
            </a:r>
          </a:p>
        </p:txBody>
      </p:sp>
      <p:sp>
        <p:nvSpPr>
          <p:cNvPr id="17411" name="Rectangle 3"/>
          <p:cNvSpPr>
            <a:spLocks noGrp="1" noChangeArrowheads="1"/>
          </p:cNvSpPr>
          <p:nvPr>
            <p:ph type="body" idx="1"/>
          </p:nvPr>
        </p:nvSpPr>
        <p:spPr/>
        <p:txBody>
          <a:bodyPr/>
          <a:lstStyle/>
          <a:p>
            <a:pPr eaLnBrk="1" hangingPunct="1"/>
            <a:r>
              <a:rPr lang="en-US" altLang="zh-CN" b="1" dirty="0"/>
              <a:t>(Difference from) Supercomputers</a:t>
            </a:r>
          </a:p>
          <a:p>
            <a:pPr eaLnBrk="1" hangingPunct="1">
              <a:buFontTx/>
              <a:buNone/>
            </a:pPr>
            <a:r>
              <a:rPr lang="en-US" altLang="zh-CN" dirty="0"/>
              <a:t>	emphasize floating-point performance;</a:t>
            </a:r>
          </a:p>
          <a:p>
            <a:pPr eaLnBrk="1" hangingPunct="1">
              <a:buFontTx/>
              <a:buNone/>
            </a:pPr>
            <a:r>
              <a:rPr lang="en-US" altLang="zh-CN" dirty="0"/>
              <a:t>	run large, communication-intensive batch programs that can run for weeks at a time; </a:t>
            </a:r>
          </a:p>
          <a:p>
            <a:pPr eaLnBrk="1" hangingPunct="1"/>
            <a:r>
              <a:rPr lang="en-US" altLang="zh-CN" b="1" dirty="0"/>
              <a:t>WSCs</a:t>
            </a:r>
          </a:p>
          <a:p>
            <a:pPr eaLnBrk="1" hangingPunct="1">
              <a:buFontTx/>
              <a:buNone/>
            </a:pPr>
            <a:r>
              <a:rPr lang="en-US" altLang="zh-CN" dirty="0"/>
              <a:t>	emphasize interactive applications, large-scale storage, dependability, and high Internet bandwidth</a:t>
            </a:r>
          </a:p>
        </p:txBody>
      </p:sp>
    </p:spTree>
    <p:extLst>
      <p:ext uri="{BB962C8B-B14F-4D97-AF65-F5344CB8AC3E}">
        <p14:creationId xmlns:p14="http://schemas.microsoft.com/office/powerpoint/2010/main" val="38637673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4" name="Picture 8"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0" y="63165"/>
            <a:ext cx="4476750" cy="4476751"/>
          </a:xfrm>
          <a:prstGeom prst="rect">
            <a:avLst/>
          </a:prstGeom>
          <a:noFill/>
          <a:extLst>
            <a:ext uri="{909E8E84-426E-40DD-AFC4-6F175D3DCCD1}">
              <a14:hiddenFill xmlns:a14="http://schemas.microsoft.com/office/drawing/2010/main">
                <a:solidFill>
                  <a:srgbClr val="FFFFFF"/>
                </a:solidFill>
              </a14:hiddenFill>
            </a:ext>
          </a:extLst>
        </p:spPr>
      </p:pic>
      <p:sp>
        <p:nvSpPr>
          <p:cNvPr id="19458" name="Rectangle 2"/>
          <p:cNvSpPr>
            <a:spLocks noGrp="1" noChangeArrowheads="1"/>
          </p:cNvSpPr>
          <p:nvPr>
            <p:ph type="title"/>
          </p:nvPr>
        </p:nvSpPr>
        <p:spPr/>
        <p:txBody>
          <a:bodyPr/>
          <a:lstStyle/>
          <a:p>
            <a:pPr eaLnBrk="1" hangingPunct="1"/>
            <a:r>
              <a:rPr lang="en-US" altLang="zh-CN" dirty="0"/>
              <a:t>Embedded Computers</a:t>
            </a:r>
          </a:p>
        </p:txBody>
      </p:sp>
      <p:sp>
        <p:nvSpPr>
          <p:cNvPr id="19459" name="Rectangle 3"/>
          <p:cNvSpPr>
            <a:spLocks noGrp="1" noChangeArrowheads="1"/>
          </p:cNvSpPr>
          <p:nvPr>
            <p:ph type="body" idx="1"/>
          </p:nvPr>
        </p:nvSpPr>
        <p:spPr>
          <a:xfrm>
            <a:off x="0" y="1600200"/>
            <a:ext cx="9144000" cy="5257800"/>
          </a:xfrm>
        </p:spPr>
        <p:txBody>
          <a:bodyPr/>
          <a:lstStyle/>
          <a:p>
            <a:pPr algn="ctr" eaLnBrk="1" hangingPunct="1">
              <a:buFontTx/>
              <a:buNone/>
            </a:pPr>
            <a:r>
              <a:rPr lang="en-US" altLang="zh-CN" dirty="0"/>
              <a:t>hide everywhere</a:t>
            </a:r>
          </a:p>
        </p:txBody>
      </p:sp>
      <p:pic>
        <p:nvPicPr>
          <p:cNvPr id="19460" name="Picture 6" descr="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2000"/>
            <a:ext cx="21764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1" descr="arm-car-chip-540x3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032250"/>
            <a:ext cx="4572000"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5" descr="pandigital-zink-prin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1" y="2287128"/>
            <a:ext cx="47625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4" name="Picture 8"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0" y="63165"/>
            <a:ext cx="4476750" cy="4476751"/>
          </a:xfrm>
          <a:prstGeom prst="rect">
            <a:avLst/>
          </a:prstGeom>
          <a:noFill/>
          <a:extLst>
            <a:ext uri="{909E8E84-426E-40DD-AFC4-6F175D3DCCD1}">
              <a14:hiddenFill xmlns:a14="http://schemas.microsoft.com/office/drawing/2010/main">
                <a:solidFill>
                  <a:srgbClr val="FFFFFF"/>
                </a:solidFill>
              </a14:hiddenFill>
            </a:ext>
          </a:extLst>
        </p:spPr>
      </p:pic>
      <p:sp>
        <p:nvSpPr>
          <p:cNvPr id="19458" name="Rectangle 2"/>
          <p:cNvSpPr>
            <a:spLocks noGrp="1" noChangeArrowheads="1"/>
          </p:cNvSpPr>
          <p:nvPr>
            <p:ph type="title"/>
          </p:nvPr>
        </p:nvSpPr>
        <p:spPr/>
        <p:txBody>
          <a:bodyPr/>
          <a:lstStyle/>
          <a:p>
            <a:pPr eaLnBrk="1" hangingPunct="1"/>
            <a:r>
              <a:rPr lang="en-US" altLang="zh-CN" dirty="0"/>
              <a:t>Embedded Computers</a:t>
            </a:r>
          </a:p>
        </p:txBody>
      </p:sp>
      <p:pic>
        <p:nvPicPr>
          <p:cNvPr id="19460" name="Picture 6" descr="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2000"/>
            <a:ext cx="21764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1" descr="arm-car-chip-540x3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032250"/>
            <a:ext cx="4572000"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5" descr="pandigital-zink-prin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1" y="2287128"/>
            <a:ext cx="47625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p:cNvSpPr>
            <a:spLocks noGrp="1" noChangeArrowheads="1"/>
          </p:cNvSpPr>
          <p:nvPr>
            <p:ph type="body" idx="1"/>
          </p:nvPr>
        </p:nvSpPr>
        <p:spPr>
          <a:xfrm>
            <a:off x="0" y="1600200"/>
            <a:ext cx="9144000" cy="5257800"/>
          </a:xfrm>
        </p:spPr>
        <p:txBody>
          <a:bodyPr/>
          <a:lstStyle/>
          <a:p>
            <a:pPr algn="ctr" eaLnBrk="1" hangingPunct="1">
              <a:buFontTx/>
              <a:buNone/>
            </a:pPr>
            <a:r>
              <a:rPr lang="en-US" altLang="zh-CN" dirty="0"/>
              <a:t>Internet of Things (IoT)</a:t>
            </a:r>
          </a:p>
          <a:p>
            <a:pPr algn="ctr" eaLnBrk="1" hangingPunct="1">
              <a:buFontTx/>
              <a:buNone/>
            </a:pPr>
            <a:r>
              <a:rPr lang="en-US" altLang="zh-CN" dirty="0"/>
              <a:t>connected to Internet wirelessly</a:t>
            </a:r>
          </a:p>
        </p:txBody>
      </p:sp>
      <p:pic>
        <p:nvPicPr>
          <p:cNvPr id="3" name="Picture 2">
            <a:extLst>
              <a:ext uri="{FF2B5EF4-FFF2-40B4-BE49-F238E27FC236}">
                <a16:creationId xmlns:a16="http://schemas.microsoft.com/office/drawing/2014/main" id="{21A7BA32-E874-844F-B160-05929DB868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70521" y="2946400"/>
            <a:ext cx="1625600" cy="1625600"/>
          </a:xfrm>
          <a:prstGeom prst="rect">
            <a:avLst/>
          </a:prstGeom>
        </p:spPr>
      </p:pic>
    </p:spTree>
    <p:extLst>
      <p:ext uri="{BB962C8B-B14F-4D97-AF65-F5344CB8AC3E}">
        <p14:creationId xmlns:p14="http://schemas.microsoft.com/office/powerpoint/2010/main" val="14520226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zh-CN"/>
              <a:t>Embedded</a:t>
            </a:r>
            <a:r>
              <a:rPr lang="en-US" altLang="zh-CN" sz="3600"/>
              <a:t> vs </a:t>
            </a:r>
            <a:r>
              <a:rPr lang="en-US" altLang="zh-CN"/>
              <a:t>Non-embedded</a:t>
            </a:r>
          </a:p>
        </p:txBody>
      </p:sp>
      <p:sp>
        <p:nvSpPr>
          <p:cNvPr id="20483" name="Rectangle 3"/>
          <p:cNvSpPr>
            <a:spLocks noGrp="1" noChangeArrowheads="1"/>
          </p:cNvSpPr>
          <p:nvPr>
            <p:ph type="body" idx="1"/>
          </p:nvPr>
        </p:nvSpPr>
        <p:spPr/>
        <p:txBody>
          <a:bodyPr/>
          <a:lstStyle/>
          <a:p>
            <a:pPr eaLnBrk="1" hangingPunct="1"/>
            <a:r>
              <a:rPr lang="en-US" altLang="zh-CN" dirty="0"/>
              <a:t>Dividing line:</a:t>
            </a:r>
          </a:p>
          <a:p>
            <a:pPr eaLnBrk="1" hangingPunct="1">
              <a:buFontTx/>
              <a:buNone/>
            </a:pPr>
            <a:r>
              <a:rPr lang="en-US" altLang="zh-CN" dirty="0"/>
              <a:t>	the ability to run third-party software</a:t>
            </a:r>
          </a:p>
          <a:p>
            <a:pPr eaLnBrk="1" hangingPunct="1">
              <a:buFontTx/>
              <a:buNone/>
            </a:pPr>
            <a:endParaRPr lang="en-US" altLang="zh-CN" dirty="0"/>
          </a:p>
          <a:p>
            <a:pPr eaLnBrk="1" hangingPunct="1"/>
            <a:r>
              <a:rPr lang="en-US" altLang="zh-CN" dirty="0"/>
              <a:t>Embedded computers’ primary goal:</a:t>
            </a:r>
          </a:p>
          <a:p>
            <a:pPr eaLnBrk="1" hangingPunct="1">
              <a:buFontTx/>
              <a:buNone/>
            </a:pPr>
            <a:r>
              <a:rPr lang="en-US" altLang="zh-CN" dirty="0"/>
              <a:t>	meet the performance need at a minimum price;</a:t>
            </a:r>
          </a:p>
          <a:p>
            <a:pPr eaLnBrk="1" hangingPunct="1">
              <a:buFontTx/>
              <a:buNone/>
            </a:pPr>
            <a:r>
              <a:rPr lang="en-US" altLang="zh-CN" dirty="0"/>
              <a:t>	rather than achieve higher performance at a higher price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0" y="2130425"/>
            <a:ext cx="9144000" cy="1470025"/>
          </a:xfrm>
        </p:spPr>
        <p:txBody>
          <a:bodyPr/>
          <a:lstStyle/>
          <a:p>
            <a:pPr algn="l" eaLnBrk="1" hangingPunct="1"/>
            <a:r>
              <a:rPr lang="en-US" altLang="zh-CN" sz="4800"/>
              <a:t>Fundamentals of </a:t>
            </a:r>
            <a:br>
              <a:rPr lang="en-US" altLang="zh-CN" sz="4800"/>
            </a:br>
            <a:r>
              <a:rPr lang="en-US" altLang="zh-CN" sz="4800"/>
              <a:t>Computer Design - Basics</a:t>
            </a:r>
          </a:p>
        </p:txBody>
      </p:sp>
      <p:sp>
        <p:nvSpPr>
          <p:cNvPr id="6" name="Rectangle 3"/>
          <p:cNvSpPr txBox="1">
            <a:spLocks noChangeArrowheads="1"/>
          </p:cNvSpPr>
          <p:nvPr/>
        </p:nvSpPr>
        <p:spPr bwMode="auto">
          <a:xfrm>
            <a:off x="0" y="3810000"/>
            <a:ext cx="9144000" cy="3048000"/>
          </a:xfrm>
          <a:prstGeom prst="rect">
            <a:avLst/>
          </a:prstGeom>
          <a:noFill/>
          <a:ln w="9525">
            <a:noFill/>
            <a:miter lim="800000"/>
            <a:headEnd/>
            <a:tailEnd/>
          </a:ln>
        </p:spPr>
        <p:txBody>
          <a:bodyPr/>
          <a:lstStyle/>
          <a:p>
            <a:pPr>
              <a:spcBef>
                <a:spcPct val="20000"/>
              </a:spcBef>
              <a:defRPr/>
            </a:pPr>
            <a:r>
              <a:rPr lang="en-US" altLang="zh-CN" sz="3200" kern="0" dirty="0">
                <a:solidFill>
                  <a:srgbClr val="00B0F0"/>
                </a:solidFill>
                <a:latin typeface="+mn-lt"/>
                <a:ea typeface="+mn-ea"/>
              </a:rPr>
              <a:t>which types of computers?</a:t>
            </a:r>
          </a:p>
          <a:p>
            <a:pPr>
              <a:spcBef>
                <a:spcPct val="20000"/>
              </a:spcBef>
              <a:defRPr/>
            </a:pPr>
            <a:r>
              <a:rPr lang="en-US" altLang="zh-CN" sz="3200" kern="0" dirty="0">
                <a:solidFill>
                  <a:srgbClr val="00B0F0"/>
                </a:solidFill>
                <a:latin typeface="+mn-lt"/>
                <a:ea typeface="+mn-ea"/>
              </a:rPr>
              <a:t>why are computers so fast?</a:t>
            </a:r>
          </a:p>
          <a:p>
            <a:pPr>
              <a:spcBef>
                <a:spcPct val="20000"/>
              </a:spcBef>
              <a:defRPr/>
            </a:pPr>
            <a:r>
              <a:rPr lang="en-US" altLang="zh-CN" sz="3200" kern="0" dirty="0">
                <a:solidFill>
                  <a:srgbClr val="00B0F0"/>
                </a:solidFill>
                <a:latin typeface="+mn-lt"/>
                <a:ea typeface="+mn-ea"/>
              </a:rPr>
              <a:t>what is computer architecture?</a:t>
            </a:r>
          </a:p>
          <a:p>
            <a:pPr>
              <a:spcBef>
                <a:spcPct val="20000"/>
              </a:spcBef>
              <a:defRPr/>
            </a:pPr>
            <a:endParaRPr lang="en-US" altLang="zh-CN" sz="3200" kern="0" dirty="0">
              <a:latin typeface="+mn-lt"/>
              <a:ea typeface="+mn-e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2B61A-3116-AA46-AD0D-38170C188DF3}"/>
              </a:ext>
            </a:extLst>
          </p:cNvPr>
          <p:cNvSpPr>
            <a:spLocks noGrp="1"/>
          </p:cNvSpPr>
          <p:nvPr>
            <p:ph type="title"/>
          </p:nvPr>
        </p:nvSpPr>
        <p:spPr/>
        <p:txBody>
          <a:bodyPr/>
          <a:lstStyle/>
          <a:p>
            <a:r>
              <a:rPr lang="en-US" dirty="0"/>
              <a:t>S</a:t>
            </a:r>
            <a:r>
              <a:rPr lang="en-CN" dirty="0"/>
              <a:t>ummary &amp; Comparison</a:t>
            </a:r>
          </a:p>
        </p:txBody>
      </p:sp>
      <p:pic>
        <p:nvPicPr>
          <p:cNvPr id="4" name="Picture 2" descr="Z:\WOMAT\Production\Artfinal\0000000038\MKCAD\978-0-12-811905-1\0003165540\XMLLowres\f01-02-9780128119051.jpg">
            <a:extLst>
              <a:ext uri="{FF2B5EF4-FFF2-40B4-BE49-F238E27FC236}">
                <a16:creationId xmlns:a16="http://schemas.microsoft.com/office/drawing/2014/main" id="{041E0BA7-2081-B142-A807-B229737F30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62200"/>
            <a:ext cx="9179119" cy="262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20902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2B61A-3116-AA46-AD0D-38170C188DF3}"/>
              </a:ext>
            </a:extLst>
          </p:cNvPr>
          <p:cNvSpPr>
            <a:spLocks noGrp="1"/>
          </p:cNvSpPr>
          <p:nvPr>
            <p:ph type="title"/>
          </p:nvPr>
        </p:nvSpPr>
        <p:spPr/>
        <p:txBody>
          <a:bodyPr/>
          <a:lstStyle/>
          <a:p>
            <a:r>
              <a:rPr lang="en-US" dirty="0"/>
              <a:t>S</a:t>
            </a:r>
            <a:r>
              <a:rPr lang="en-CN" dirty="0"/>
              <a:t>ummary &amp; Comparison</a:t>
            </a:r>
          </a:p>
        </p:txBody>
      </p:sp>
      <p:pic>
        <p:nvPicPr>
          <p:cNvPr id="4" name="Picture 2" descr="Z:\WOMAT\Production\Artfinal\0000000038\MKCAD\978-0-12-811905-1\0003165540\XMLLowres\f01-02-9780128119051.jpg">
            <a:extLst>
              <a:ext uri="{FF2B5EF4-FFF2-40B4-BE49-F238E27FC236}">
                <a16:creationId xmlns:a16="http://schemas.microsoft.com/office/drawing/2014/main" id="{041E0BA7-2081-B142-A807-B229737F30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62200"/>
            <a:ext cx="9179119" cy="262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phic 7" descr="Lightning bolt">
            <a:extLst>
              <a:ext uri="{FF2B5EF4-FFF2-40B4-BE49-F238E27FC236}">
                <a16:creationId xmlns:a16="http://schemas.microsoft.com/office/drawing/2014/main" id="{C8DFC93B-C9CA-0B42-9484-777225A0F5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71700" y="4343400"/>
            <a:ext cx="457200" cy="457200"/>
          </a:xfrm>
          <a:prstGeom prst="rect">
            <a:avLst/>
          </a:prstGeom>
        </p:spPr>
      </p:pic>
      <p:pic>
        <p:nvPicPr>
          <p:cNvPr id="9" name="Graphic 8" descr="Lightning bolt">
            <a:extLst>
              <a:ext uri="{FF2B5EF4-FFF2-40B4-BE49-F238E27FC236}">
                <a16:creationId xmlns:a16="http://schemas.microsoft.com/office/drawing/2014/main" id="{BE0EF750-2D86-9A41-A611-2EEF73FF95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81400" y="4114800"/>
            <a:ext cx="457200" cy="457200"/>
          </a:xfrm>
          <a:prstGeom prst="rect">
            <a:avLst/>
          </a:prstGeom>
        </p:spPr>
      </p:pic>
      <p:pic>
        <p:nvPicPr>
          <p:cNvPr id="10" name="Graphic 9" descr="Lightning bolt">
            <a:extLst>
              <a:ext uri="{FF2B5EF4-FFF2-40B4-BE49-F238E27FC236}">
                <a16:creationId xmlns:a16="http://schemas.microsoft.com/office/drawing/2014/main" id="{2BF02F06-56BD-944D-A446-2DA5940B6A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25390" y="3851910"/>
            <a:ext cx="457200" cy="457200"/>
          </a:xfrm>
          <a:prstGeom prst="rect">
            <a:avLst/>
          </a:prstGeom>
        </p:spPr>
      </p:pic>
      <p:pic>
        <p:nvPicPr>
          <p:cNvPr id="11" name="Graphic 10" descr="Lightning bolt">
            <a:extLst>
              <a:ext uri="{FF2B5EF4-FFF2-40B4-BE49-F238E27FC236}">
                <a16:creationId xmlns:a16="http://schemas.microsoft.com/office/drawing/2014/main" id="{33EE8006-C1F0-D141-A8BC-58FEEEC880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39000" y="3851910"/>
            <a:ext cx="457200" cy="457200"/>
          </a:xfrm>
          <a:prstGeom prst="rect">
            <a:avLst/>
          </a:prstGeom>
        </p:spPr>
      </p:pic>
      <p:pic>
        <p:nvPicPr>
          <p:cNvPr id="12" name="Graphic 11" descr="Lightning bolt">
            <a:extLst>
              <a:ext uri="{FF2B5EF4-FFF2-40B4-BE49-F238E27FC236}">
                <a16:creationId xmlns:a16="http://schemas.microsoft.com/office/drawing/2014/main" id="{69CB560C-8C0D-924D-B477-E67CDFEEDC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39200" y="4502193"/>
            <a:ext cx="457200" cy="457200"/>
          </a:xfrm>
          <a:prstGeom prst="rect">
            <a:avLst/>
          </a:prstGeom>
        </p:spPr>
      </p:pic>
      <p:sp>
        <p:nvSpPr>
          <p:cNvPr id="13" name="Rectangle 2">
            <a:extLst>
              <a:ext uri="{FF2B5EF4-FFF2-40B4-BE49-F238E27FC236}">
                <a16:creationId xmlns:a16="http://schemas.microsoft.com/office/drawing/2014/main" id="{D2E28645-6C79-CF49-BD2D-9F26C7E74C78}"/>
              </a:ext>
            </a:extLst>
          </p:cNvPr>
          <p:cNvSpPr>
            <a:spLocks noChangeArrowheads="1"/>
          </p:cNvSpPr>
          <p:nvPr/>
        </p:nvSpPr>
        <p:spPr bwMode="auto">
          <a:xfrm>
            <a:off x="0" y="4953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3200" b="1" dirty="0">
                <a:solidFill>
                  <a:srgbClr val="00B0F0"/>
                </a:solidFill>
                <a:latin typeface="Verdana" panose="020B0604030504040204" pitchFamily="34" charset="0"/>
              </a:rPr>
              <a:t>performance matters</a:t>
            </a:r>
          </a:p>
        </p:txBody>
      </p:sp>
    </p:spTree>
    <p:extLst>
      <p:ext uri="{BB962C8B-B14F-4D97-AF65-F5344CB8AC3E}">
        <p14:creationId xmlns:p14="http://schemas.microsoft.com/office/powerpoint/2010/main" val="4202997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0" y="25908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4400" b="1" dirty="0">
                <a:solidFill>
                  <a:schemeClr val="tx2"/>
                </a:solidFill>
                <a:latin typeface="Verdana" panose="020B0604030504040204" pitchFamily="34" charset="0"/>
              </a:rPr>
              <a:t>What makes computers fast?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zh-CN"/>
              <a:t>Parallelism</a:t>
            </a:r>
          </a:p>
        </p:txBody>
      </p:sp>
      <p:sp>
        <p:nvSpPr>
          <p:cNvPr id="22531" name="Rectangle 3"/>
          <p:cNvSpPr>
            <a:spLocks noGrp="1" noChangeArrowheads="1"/>
          </p:cNvSpPr>
          <p:nvPr>
            <p:ph type="body" idx="1"/>
          </p:nvPr>
        </p:nvSpPr>
        <p:spPr/>
        <p:txBody>
          <a:bodyPr/>
          <a:lstStyle/>
          <a:p>
            <a:pPr eaLnBrk="1" hangingPunct="1"/>
            <a:r>
              <a:rPr lang="en-US" altLang="zh-CN" dirty="0"/>
              <a:t>Multi-task simultaneously takes effect</a:t>
            </a:r>
          </a:p>
          <a:p>
            <a:pPr eaLnBrk="1" hangingPunct="1"/>
            <a:endParaRPr lang="en-US" altLang="zh-CN" dirty="0"/>
          </a:p>
          <a:p>
            <a:pPr eaLnBrk="1" hangingPunct="1">
              <a:buFontTx/>
              <a:buNone/>
            </a:pPr>
            <a:r>
              <a:rPr lang="en-US" altLang="zh-CN" dirty="0"/>
              <a:t>	application parallelism</a:t>
            </a:r>
          </a:p>
          <a:p>
            <a:pPr eaLnBrk="1" hangingPunct="1">
              <a:buFontTx/>
              <a:buNone/>
            </a:pPr>
            <a:r>
              <a:rPr lang="en-US" altLang="zh-CN" dirty="0"/>
              <a:t>	hardware parallelism</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tLang="zh-CN"/>
              <a:t>Application Parallelism</a:t>
            </a:r>
          </a:p>
        </p:txBody>
      </p:sp>
      <p:sp>
        <p:nvSpPr>
          <p:cNvPr id="23555" name="Rectangle 3"/>
          <p:cNvSpPr>
            <a:spLocks noGrp="1" noChangeArrowheads="1"/>
          </p:cNvSpPr>
          <p:nvPr>
            <p:ph type="body" idx="1"/>
          </p:nvPr>
        </p:nvSpPr>
        <p:spPr/>
        <p:txBody>
          <a:bodyPr/>
          <a:lstStyle/>
          <a:p>
            <a:pPr eaLnBrk="1" hangingPunct="1"/>
            <a:r>
              <a:rPr lang="en-US" altLang="zh-CN" b="1"/>
              <a:t>DLP: Data-Level Parallelism</a:t>
            </a:r>
          </a:p>
          <a:p>
            <a:pPr eaLnBrk="1" hangingPunct="1">
              <a:buFontTx/>
              <a:buNone/>
            </a:pPr>
            <a:r>
              <a:rPr lang="en-US" altLang="zh-CN"/>
              <a:t>	many data items being operated on</a:t>
            </a:r>
          </a:p>
          <a:p>
            <a:pPr eaLnBrk="1" hangingPunct="1">
              <a:buFontTx/>
              <a:buNone/>
            </a:pPr>
            <a:r>
              <a:rPr lang="en-US" altLang="zh-CN"/>
              <a:t>	at the same time</a:t>
            </a:r>
          </a:p>
          <a:p>
            <a:pPr eaLnBrk="1" hangingPunct="1">
              <a:buFontTx/>
              <a:buNone/>
            </a:pPr>
            <a:endParaRPr lang="en-US" altLang="zh-CN"/>
          </a:p>
          <a:p>
            <a:pPr eaLnBrk="1" hangingPunct="1"/>
            <a:r>
              <a:rPr lang="en-US" altLang="zh-CN" b="1"/>
              <a:t>TLP: Task-Level Parallelism</a:t>
            </a:r>
          </a:p>
          <a:p>
            <a:pPr eaLnBrk="1" hangingPunct="1">
              <a:buFontTx/>
              <a:buNone/>
            </a:pPr>
            <a:r>
              <a:rPr lang="en-US" altLang="zh-CN"/>
              <a:t>	tasks of work created to operate independently and largely in parallel</a:t>
            </a:r>
          </a:p>
          <a:p>
            <a:pPr eaLnBrk="1" hangingPunct="1">
              <a:buFontTx/>
              <a:buNone/>
            </a:pPr>
            <a:endParaRPr lang="en-US" altLang="zh-CN"/>
          </a:p>
          <a:p>
            <a:pPr eaLnBrk="1" hangingPunct="1">
              <a:buFontTx/>
              <a:buNone/>
            </a:pPr>
            <a:endParaRPr lang="en-US" altLang="zh-CN"/>
          </a:p>
        </p:txBody>
      </p:sp>
      <p:sp>
        <p:nvSpPr>
          <p:cNvPr id="4" name="TextBox 3"/>
          <p:cNvSpPr txBox="1"/>
          <p:nvPr/>
        </p:nvSpPr>
        <p:spPr>
          <a:xfrm>
            <a:off x="3513613" y="6211888"/>
            <a:ext cx="5630387" cy="707886"/>
          </a:xfrm>
          <a:prstGeom prst="rect">
            <a:avLst/>
          </a:prstGeom>
          <a:noFill/>
        </p:spPr>
        <p:txBody>
          <a:bodyPr wrap="none">
            <a:spAutoFit/>
          </a:bodyPr>
          <a:lstStyle/>
          <a:p>
            <a:pPr algn="r">
              <a:defRPr/>
            </a:pPr>
            <a:r>
              <a:rPr lang="zh-CN" altLang="en-US" sz="2000" dirty="0">
                <a:solidFill>
                  <a:srgbClr val="00B0F0"/>
                </a:solidFill>
                <a:latin typeface="+mn-lt"/>
              </a:rPr>
              <a:t>*</a:t>
            </a:r>
            <a:r>
              <a:rPr lang="en-US" altLang="zh-CN" sz="2000" dirty="0">
                <a:solidFill>
                  <a:srgbClr val="00B0F0"/>
                </a:solidFill>
                <a:latin typeface="+mn-lt"/>
              </a:rPr>
              <a:t>parallelization across multiple processors</a:t>
            </a:r>
          </a:p>
          <a:p>
            <a:pPr algn="r">
              <a:defRPr/>
            </a:pPr>
            <a:r>
              <a:rPr lang="en-US" altLang="zh-CN" sz="2000" dirty="0">
                <a:solidFill>
                  <a:srgbClr val="00B0F0"/>
                </a:solidFill>
                <a:latin typeface="+mn-lt"/>
              </a:rPr>
              <a:t>in parallel computing environments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zh-CN"/>
              <a:t>Application Parallelism</a:t>
            </a:r>
          </a:p>
        </p:txBody>
      </p:sp>
      <p:sp>
        <p:nvSpPr>
          <p:cNvPr id="24579" name="Rectangle 3"/>
          <p:cNvSpPr>
            <a:spLocks noGrp="1" noChangeArrowheads="1"/>
          </p:cNvSpPr>
          <p:nvPr>
            <p:ph type="body" idx="1"/>
          </p:nvPr>
        </p:nvSpPr>
        <p:spPr/>
        <p:txBody>
          <a:bodyPr/>
          <a:lstStyle/>
          <a:p>
            <a:pPr eaLnBrk="1" hangingPunct="1"/>
            <a:r>
              <a:rPr lang="en-US" altLang="zh-CN" b="1">
                <a:solidFill>
                  <a:srgbClr val="00B0F0"/>
                </a:solidFill>
              </a:rPr>
              <a:t>DLP: Data-Level Parallelism</a:t>
            </a:r>
          </a:p>
          <a:p>
            <a:pPr eaLnBrk="1" hangingPunct="1">
              <a:buFontTx/>
              <a:buNone/>
            </a:pPr>
            <a:r>
              <a:rPr lang="en-US" altLang="zh-CN"/>
              <a:t>	many data items being operated on</a:t>
            </a:r>
          </a:p>
          <a:p>
            <a:pPr eaLnBrk="1" hangingPunct="1">
              <a:buFontTx/>
              <a:buNone/>
            </a:pPr>
            <a:r>
              <a:rPr lang="en-US" altLang="zh-CN"/>
              <a:t>	at the same time;</a:t>
            </a:r>
          </a:p>
          <a:p>
            <a:pPr eaLnBrk="1" hangingPunct="1">
              <a:buFontTx/>
              <a:buNone/>
            </a:pPr>
            <a:r>
              <a:rPr lang="en-US" altLang="zh-CN"/>
              <a:t>	distribute the same data across different processors;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图片 3" descr="Sequential_vs._Data_Parallel_job_executi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2575" y="4352925"/>
            <a:ext cx="3781425"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2"/>
          <p:cNvSpPr>
            <a:spLocks noGrp="1" noChangeArrowheads="1"/>
          </p:cNvSpPr>
          <p:nvPr>
            <p:ph type="title"/>
          </p:nvPr>
        </p:nvSpPr>
        <p:spPr/>
        <p:txBody>
          <a:bodyPr/>
          <a:lstStyle/>
          <a:p>
            <a:pPr eaLnBrk="1" hangingPunct="1"/>
            <a:r>
              <a:rPr lang="en-US" altLang="zh-CN"/>
              <a:t>Application Parallelism</a:t>
            </a:r>
          </a:p>
        </p:txBody>
      </p:sp>
      <p:sp>
        <p:nvSpPr>
          <p:cNvPr id="25604" name="Rectangle 3"/>
          <p:cNvSpPr>
            <a:spLocks noGrp="1" noChangeArrowheads="1"/>
          </p:cNvSpPr>
          <p:nvPr>
            <p:ph type="body" idx="1"/>
          </p:nvPr>
        </p:nvSpPr>
        <p:spPr/>
        <p:txBody>
          <a:bodyPr/>
          <a:lstStyle/>
          <a:p>
            <a:pPr eaLnBrk="1" hangingPunct="1"/>
            <a:r>
              <a:rPr lang="en-US" altLang="zh-CN" b="1">
                <a:solidFill>
                  <a:srgbClr val="00B0F0"/>
                </a:solidFill>
              </a:rPr>
              <a:t>DLP: Data-Level Parallelism</a:t>
            </a:r>
          </a:p>
          <a:p>
            <a:pPr eaLnBrk="1" hangingPunct="1">
              <a:buFontTx/>
              <a:buNone/>
            </a:pPr>
            <a:r>
              <a:rPr lang="en-US" altLang="zh-CN"/>
              <a:t>	many data items being operated on</a:t>
            </a:r>
          </a:p>
          <a:p>
            <a:pPr eaLnBrk="1" hangingPunct="1">
              <a:buFontTx/>
              <a:buNone/>
            </a:pPr>
            <a:r>
              <a:rPr lang="en-US" altLang="zh-CN"/>
              <a:t>	at the same time;</a:t>
            </a:r>
          </a:p>
          <a:p>
            <a:pPr eaLnBrk="1" hangingPunct="1">
              <a:buFontTx/>
              <a:buNone/>
            </a:pPr>
            <a:r>
              <a:rPr lang="en-US" altLang="zh-CN"/>
              <a:t>	distribute the same data across different processors;</a:t>
            </a:r>
          </a:p>
          <a:p>
            <a:pPr eaLnBrk="1" hangingPunct="1">
              <a:buFontTx/>
              <a:buNone/>
            </a:pPr>
            <a:endParaRPr lang="en-US" altLang="zh-CN"/>
          </a:p>
          <a:p>
            <a:pPr eaLnBrk="1" hangingPunct="1">
              <a:buFontTx/>
              <a:buNone/>
            </a:pPr>
            <a:r>
              <a:rPr lang="en-US" altLang="zh-CN" sz="2400"/>
              <a:t>	</a:t>
            </a:r>
            <a:r>
              <a:rPr lang="en-US" altLang="zh-CN" sz="2400" b="1"/>
              <a:t>Example 1:</a:t>
            </a:r>
            <a:r>
              <a:rPr lang="en-US" altLang="zh-CN" sz="2400"/>
              <a:t> </a:t>
            </a:r>
          </a:p>
          <a:p>
            <a:pPr eaLnBrk="1" hangingPunct="1">
              <a:buFontTx/>
              <a:buNone/>
            </a:pPr>
            <a:r>
              <a:rPr lang="en-US" altLang="zh-CN" sz="2400"/>
              <a:t>	add elements in an array;</a:t>
            </a:r>
          </a:p>
          <a:p>
            <a:pPr eaLnBrk="1" hangingPunct="1">
              <a:buFontTx/>
              <a:buNone/>
            </a:pPr>
            <a:r>
              <a:rPr lang="en-US" altLang="zh-CN" sz="2400"/>
              <a:t>	each addition takes Ta time units;</a:t>
            </a:r>
          </a:p>
          <a:p>
            <a:pPr eaLnBrk="1" hangingPunct="1">
              <a:buFontTx/>
              <a:buNone/>
            </a:pPr>
            <a:r>
              <a:rPr lang="en-US" altLang="zh-CN" sz="2400"/>
              <a:t>	1 processor vs 4 processors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图片 5" descr="Data_Parallelism_in_matrix_multiplicati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00" y="4724400"/>
            <a:ext cx="69215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3"/>
          <p:cNvSpPr>
            <a:spLocks noGrp="1" noChangeArrowheads="1"/>
          </p:cNvSpPr>
          <p:nvPr>
            <p:ph type="body" idx="1"/>
          </p:nvPr>
        </p:nvSpPr>
        <p:spPr/>
        <p:txBody>
          <a:bodyPr/>
          <a:lstStyle/>
          <a:p>
            <a:pPr eaLnBrk="1" hangingPunct="1"/>
            <a:r>
              <a:rPr lang="en-US" altLang="zh-CN" b="1">
                <a:solidFill>
                  <a:srgbClr val="00B0F0"/>
                </a:solidFill>
              </a:rPr>
              <a:t>DLP: Data-Level Parallelism</a:t>
            </a:r>
          </a:p>
          <a:p>
            <a:pPr eaLnBrk="1" hangingPunct="1">
              <a:buFontTx/>
              <a:buNone/>
            </a:pPr>
            <a:r>
              <a:rPr lang="en-US" altLang="zh-CN"/>
              <a:t>	many data items being operated on</a:t>
            </a:r>
          </a:p>
          <a:p>
            <a:pPr eaLnBrk="1" hangingPunct="1">
              <a:buFontTx/>
              <a:buNone/>
            </a:pPr>
            <a:r>
              <a:rPr lang="en-US" altLang="zh-CN"/>
              <a:t>	at the same time;</a:t>
            </a:r>
          </a:p>
          <a:p>
            <a:pPr eaLnBrk="1" hangingPunct="1">
              <a:buFontTx/>
              <a:buNone/>
            </a:pPr>
            <a:r>
              <a:rPr lang="en-US" altLang="zh-CN"/>
              <a:t>	distribute the same data across different processors;</a:t>
            </a:r>
          </a:p>
          <a:p>
            <a:pPr eaLnBrk="1" hangingPunct="1">
              <a:buFontTx/>
              <a:buNone/>
            </a:pPr>
            <a:endParaRPr lang="en-US" altLang="zh-CN"/>
          </a:p>
          <a:p>
            <a:pPr eaLnBrk="1" hangingPunct="1">
              <a:buFontTx/>
              <a:buNone/>
            </a:pPr>
            <a:r>
              <a:rPr lang="en-US" altLang="zh-CN" sz="2400"/>
              <a:t>	</a:t>
            </a:r>
            <a:r>
              <a:rPr lang="en-US" altLang="zh-CN" sz="2400" b="1"/>
              <a:t>Example 2:</a:t>
            </a:r>
            <a:r>
              <a:rPr lang="en-US" altLang="zh-CN" sz="2400"/>
              <a:t> </a:t>
            </a:r>
          </a:p>
          <a:p>
            <a:pPr eaLnBrk="1" hangingPunct="1">
              <a:buFontTx/>
              <a:buNone/>
            </a:pPr>
            <a:r>
              <a:rPr lang="en-US" altLang="zh-CN" sz="2400"/>
              <a:t>	matrix </a:t>
            </a:r>
          </a:p>
          <a:p>
            <a:pPr eaLnBrk="1" hangingPunct="1">
              <a:buFontTx/>
              <a:buNone/>
            </a:pPr>
            <a:r>
              <a:rPr lang="en-US" altLang="zh-CN" sz="2400"/>
              <a:t>	multiplication</a:t>
            </a:r>
          </a:p>
          <a:p>
            <a:pPr eaLnBrk="1" hangingPunct="1">
              <a:buFontTx/>
              <a:buNone/>
            </a:pPr>
            <a:r>
              <a:rPr lang="en-US" altLang="zh-CN" sz="2400"/>
              <a:t>	1 processor vs 6 processors</a:t>
            </a:r>
          </a:p>
        </p:txBody>
      </p:sp>
      <p:sp>
        <p:nvSpPr>
          <p:cNvPr id="26628" name="Rectangle 2"/>
          <p:cNvSpPr>
            <a:spLocks noGrp="1" noChangeArrowheads="1"/>
          </p:cNvSpPr>
          <p:nvPr>
            <p:ph type="title"/>
          </p:nvPr>
        </p:nvSpPr>
        <p:spPr/>
        <p:txBody>
          <a:bodyPr/>
          <a:lstStyle/>
          <a:p>
            <a:pPr eaLnBrk="1" hangingPunct="1"/>
            <a:r>
              <a:rPr lang="en-US" altLang="zh-CN"/>
              <a:t>Application Parallelism</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body" idx="1"/>
          </p:nvPr>
        </p:nvSpPr>
        <p:spPr/>
        <p:txBody>
          <a:bodyPr/>
          <a:lstStyle/>
          <a:p>
            <a:pPr eaLnBrk="1" hangingPunct="1"/>
            <a:r>
              <a:rPr lang="en-US" altLang="zh-CN" b="1">
                <a:solidFill>
                  <a:srgbClr val="00B0F0"/>
                </a:solidFill>
              </a:rPr>
              <a:t>TLP: Task-Level Parallelism</a:t>
            </a:r>
          </a:p>
          <a:p>
            <a:pPr eaLnBrk="1" hangingPunct="1">
              <a:buFontTx/>
              <a:buNone/>
            </a:pPr>
            <a:r>
              <a:rPr lang="en-US" altLang="zh-CN"/>
              <a:t>	tasks of work created to operate independently and largely in parallel;</a:t>
            </a:r>
          </a:p>
          <a:p>
            <a:pPr eaLnBrk="1" hangingPunct="1">
              <a:buFontTx/>
              <a:buNone/>
            </a:pPr>
            <a:r>
              <a:rPr lang="en-US" altLang="zh-CN"/>
              <a:t>	run many different tasks at the same time on the same data;</a:t>
            </a:r>
          </a:p>
          <a:p>
            <a:pPr eaLnBrk="1" hangingPunct="1">
              <a:buFontTx/>
              <a:buNone/>
            </a:pPr>
            <a:endParaRPr lang="en-US" altLang="zh-CN"/>
          </a:p>
          <a:p>
            <a:pPr eaLnBrk="1" hangingPunct="1">
              <a:buFontTx/>
              <a:buNone/>
            </a:pPr>
            <a:r>
              <a:rPr lang="en-US" altLang="zh-CN" sz="2400"/>
              <a:t>	</a:t>
            </a:r>
            <a:r>
              <a:rPr lang="en-US" altLang="zh-CN" sz="2400" b="1"/>
              <a:t>Example:</a:t>
            </a:r>
            <a:r>
              <a:rPr lang="en-US" altLang="zh-CN" sz="2400"/>
              <a:t> </a:t>
            </a:r>
          </a:p>
          <a:p>
            <a:pPr eaLnBrk="1" hangingPunct="1">
              <a:buFontTx/>
              <a:buNone/>
            </a:pPr>
            <a:r>
              <a:rPr lang="en-US" altLang="zh-CN" sz="2400"/>
              <a:t>	input a bitstring to two processors;</a:t>
            </a:r>
          </a:p>
          <a:p>
            <a:pPr eaLnBrk="1" hangingPunct="1">
              <a:buFontTx/>
              <a:buNone/>
            </a:pPr>
            <a:r>
              <a:rPr lang="en-US" altLang="zh-CN" sz="2400"/>
              <a:t>	processor A counts bit 0 or 1;</a:t>
            </a:r>
          </a:p>
          <a:p>
            <a:pPr eaLnBrk="1" hangingPunct="1">
              <a:buFontTx/>
              <a:buNone/>
            </a:pPr>
            <a:r>
              <a:rPr lang="en-US" altLang="zh-CN" sz="2400"/>
              <a:t>	processor B computes its complement;</a:t>
            </a:r>
          </a:p>
        </p:txBody>
      </p:sp>
      <p:sp>
        <p:nvSpPr>
          <p:cNvPr id="27651" name="Rectangle 2"/>
          <p:cNvSpPr>
            <a:spLocks noGrp="1" noChangeArrowheads="1"/>
          </p:cNvSpPr>
          <p:nvPr>
            <p:ph type="title"/>
          </p:nvPr>
        </p:nvSpPr>
        <p:spPr/>
        <p:txBody>
          <a:bodyPr/>
          <a:lstStyle/>
          <a:p>
            <a:pPr eaLnBrk="1" hangingPunct="1"/>
            <a:r>
              <a:rPr lang="en-US" altLang="zh-CN"/>
              <a:t>Application Parallelism</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zh-CN"/>
              <a:t>Hardware Parallelism</a:t>
            </a:r>
          </a:p>
        </p:txBody>
      </p:sp>
      <p:sp>
        <p:nvSpPr>
          <p:cNvPr id="28675" name="Rectangle 3"/>
          <p:cNvSpPr>
            <a:spLocks noGrp="1" noChangeArrowheads="1"/>
          </p:cNvSpPr>
          <p:nvPr>
            <p:ph type="body" idx="1"/>
          </p:nvPr>
        </p:nvSpPr>
        <p:spPr>
          <a:xfrm>
            <a:off x="457200" y="1600200"/>
            <a:ext cx="9448800" cy="5257800"/>
          </a:xfrm>
        </p:spPr>
        <p:txBody>
          <a:bodyPr/>
          <a:lstStyle/>
          <a:p>
            <a:pPr eaLnBrk="1" hangingPunct="1"/>
            <a:r>
              <a:rPr lang="en-US" altLang="zh-CN" dirty="0"/>
              <a:t>Hardware exploits app parallelism </a:t>
            </a:r>
          </a:p>
          <a:p>
            <a:pPr eaLnBrk="1" hangingPunct="1">
              <a:buFontTx/>
              <a:buNone/>
            </a:pPr>
            <a:r>
              <a:rPr lang="en-US" altLang="zh-CN" dirty="0"/>
              <a:t>	in </a:t>
            </a:r>
            <a:r>
              <a:rPr lang="en-US" altLang="zh-CN" b="1" dirty="0"/>
              <a:t>four</a:t>
            </a:r>
            <a:r>
              <a:rPr lang="en-US" altLang="zh-CN" dirty="0"/>
              <a:t> ways:</a:t>
            </a:r>
          </a:p>
          <a:p>
            <a:pPr eaLnBrk="1" hangingPunct="1">
              <a:buFontTx/>
              <a:buNone/>
            </a:pPr>
            <a:r>
              <a:rPr lang="en-US" altLang="zh-CN" dirty="0"/>
              <a:t>	</a:t>
            </a:r>
          </a:p>
          <a:p>
            <a:pPr eaLnBrk="1" hangingPunct="1">
              <a:buFontTx/>
              <a:buNone/>
            </a:pPr>
            <a:r>
              <a:rPr lang="en-US" altLang="zh-CN" dirty="0"/>
              <a:t>	ILP: Instruction-Level Parallelism</a:t>
            </a:r>
          </a:p>
          <a:p>
            <a:pPr eaLnBrk="1" hangingPunct="1">
              <a:buFontTx/>
              <a:buNone/>
            </a:pPr>
            <a:r>
              <a:rPr lang="en-US" altLang="zh-CN" dirty="0"/>
              <a:t>	Vector Architectures, GPUs, and MM</a:t>
            </a:r>
          </a:p>
          <a:p>
            <a:pPr eaLnBrk="1" hangingPunct="1">
              <a:buFontTx/>
              <a:buNone/>
            </a:pPr>
            <a:r>
              <a:rPr lang="en-US" altLang="zh-CN" dirty="0"/>
              <a:t>	TLP: Thread-Level Parallelism</a:t>
            </a:r>
          </a:p>
          <a:p>
            <a:pPr eaLnBrk="1" hangingPunct="1">
              <a:buFontTx/>
              <a:buNone/>
            </a:pPr>
            <a:r>
              <a:rPr lang="en-US" altLang="zh-CN" dirty="0"/>
              <a:t>	RLP: Request-Level Parallelism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ChangeArrowheads="1"/>
          </p:cNvSpPr>
          <p:nvPr/>
        </p:nvSpPr>
        <p:spPr bwMode="auto">
          <a:xfrm>
            <a:off x="1524000" y="26670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400" b="1">
                <a:solidFill>
                  <a:schemeClr val="tx2"/>
                </a:solidFill>
                <a:latin typeface="Verdana" panose="020B0604030504040204" pitchFamily="34" charset="0"/>
              </a:rPr>
              <a:t>     </a:t>
            </a:r>
            <a:r>
              <a:rPr lang="en-US" altLang="zh-CN" sz="4000" b="1">
                <a:solidFill>
                  <a:schemeClr val="tx2"/>
                </a:solidFill>
                <a:latin typeface="Verdana" panose="020B0604030504040204" pitchFamily="34" charset="0"/>
              </a:rPr>
              <a:t> </a:t>
            </a:r>
            <a:r>
              <a:rPr lang="en-US" altLang="zh-CN" sz="4400" b="1">
                <a:solidFill>
                  <a:schemeClr val="tx2"/>
                </a:solidFill>
                <a:latin typeface="Verdana" panose="020B0604030504040204" pitchFamily="34" charset="0"/>
              </a:rPr>
              <a:t>too many </a:t>
            </a:r>
          </a:p>
          <a:p>
            <a:pPr algn="ctr" eaLnBrk="1" hangingPunct="1"/>
            <a:r>
              <a:rPr lang="en-US" altLang="zh-CN" sz="4400" b="1">
                <a:solidFill>
                  <a:schemeClr val="tx2"/>
                </a:solidFill>
                <a:latin typeface="Verdana" panose="020B0604030504040204" pitchFamily="34" charset="0"/>
              </a:rPr>
              <a:t>  concepts ahead</a:t>
            </a:r>
          </a:p>
        </p:txBody>
      </p:sp>
      <p:pic>
        <p:nvPicPr>
          <p:cNvPr id="5123" name="图片 2" descr="Revitlink Damien WArning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ltLang="zh-CN"/>
              <a:t>Hardware Parallelism</a:t>
            </a:r>
          </a:p>
        </p:txBody>
      </p:sp>
      <p:sp>
        <p:nvSpPr>
          <p:cNvPr id="29699" name="Rectangle 3"/>
          <p:cNvSpPr>
            <a:spLocks noGrp="1" noChangeArrowheads="1"/>
          </p:cNvSpPr>
          <p:nvPr>
            <p:ph type="body" idx="1"/>
          </p:nvPr>
        </p:nvSpPr>
        <p:spPr/>
        <p:txBody>
          <a:bodyPr/>
          <a:lstStyle/>
          <a:p>
            <a:pPr eaLnBrk="1" hangingPunct="1"/>
            <a:r>
              <a:rPr lang="en-US" altLang="zh-CN" b="1">
                <a:solidFill>
                  <a:srgbClr val="00B0F0"/>
                </a:solidFill>
              </a:rPr>
              <a:t>ILP: Instruction-Level Parallelism</a:t>
            </a:r>
          </a:p>
          <a:p>
            <a:pPr eaLnBrk="1" hangingPunct="1">
              <a:buFontTx/>
              <a:buNone/>
            </a:pPr>
            <a:r>
              <a:rPr lang="en-US" altLang="zh-CN"/>
              <a:t>	exploits data-level parallelism</a:t>
            </a:r>
          </a:p>
          <a:p>
            <a:pPr eaLnBrk="1" hangingPunct="1">
              <a:buFontTx/>
              <a:buNone/>
            </a:pPr>
            <a:r>
              <a:rPr lang="en-US" altLang="zh-CN"/>
              <a:t>	at modest levels – </a:t>
            </a:r>
            <a:r>
              <a:rPr lang="en-US" altLang="zh-CN" b="1"/>
              <a:t>pipelining</a:t>
            </a:r>
          </a:p>
          <a:p>
            <a:pPr eaLnBrk="1" hangingPunct="1">
              <a:buFontTx/>
              <a:buNone/>
            </a:pPr>
            <a:r>
              <a:rPr lang="en-US" altLang="zh-CN" b="1"/>
              <a:t>					       </a:t>
            </a:r>
            <a:r>
              <a:rPr lang="en-US" altLang="zh-CN" sz="2800" i="1"/>
              <a:t>divide a task to steps;</a:t>
            </a:r>
          </a:p>
          <a:p>
            <a:pPr eaLnBrk="1" hangingPunct="1">
              <a:buFontTx/>
              <a:buNone/>
            </a:pPr>
            <a:r>
              <a:rPr lang="en-US" altLang="zh-CN" sz="2800" i="1"/>
              <a:t>		           simultaneously run different steps</a:t>
            </a:r>
          </a:p>
          <a:p>
            <a:pPr eaLnBrk="1" hangingPunct="1">
              <a:buFontTx/>
              <a:buNone/>
            </a:pPr>
            <a:r>
              <a:rPr lang="en-US" altLang="zh-CN" sz="2800" i="1"/>
              <a:t>                                           of different tasks.</a:t>
            </a:r>
            <a:endParaRPr lang="en-US" altLang="zh-CN" sz="2800"/>
          </a:p>
          <a:p>
            <a:pPr eaLnBrk="1" hangingPunct="1">
              <a:buFontTx/>
              <a:buNone/>
            </a:pPr>
            <a:r>
              <a:rPr lang="en-US" altLang="zh-CN"/>
              <a:t>	at medium levels – </a:t>
            </a:r>
            <a:r>
              <a:rPr lang="en-US" altLang="zh-CN" b="1"/>
              <a:t>speculative exec</a:t>
            </a:r>
            <a:r>
              <a:rPr lang="en-US" altLang="zh-CN" sz="800" b="1"/>
              <a:t>ution</a:t>
            </a:r>
          </a:p>
          <a:p>
            <a:pPr eaLnBrk="1" hangingPunct="1">
              <a:buFontTx/>
              <a:buNone/>
            </a:pPr>
            <a:r>
              <a:rPr lang="en-US" altLang="zh-CN" b="1"/>
              <a:t>					 </a:t>
            </a:r>
            <a:r>
              <a:rPr lang="en-US" altLang="zh-CN" sz="2800" i="1"/>
              <a:t>do some work in advance;</a:t>
            </a:r>
          </a:p>
          <a:p>
            <a:pPr eaLnBrk="1" hangingPunct="1">
              <a:buFontTx/>
              <a:buNone/>
            </a:pPr>
            <a:r>
              <a:rPr lang="en-US" altLang="zh-CN" sz="2800" i="1"/>
              <a:t>		    prevent delay when the work is needed.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ltLang="zh-CN"/>
              <a:t>Hardware Parallelism</a:t>
            </a:r>
          </a:p>
        </p:txBody>
      </p:sp>
      <p:sp>
        <p:nvSpPr>
          <p:cNvPr id="30723" name="Rectangle 3"/>
          <p:cNvSpPr>
            <a:spLocks noGrp="1" noChangeArrowheads="1"/>
          </p:cNvSpPr>
          <p:nvPr>
            <p:ph type="body" idx="1"/>
          </p:nvPr>
        </p:nvSpPr>
        <p:spPr/>
        <p:txBody>
          <a:bodyPr/>
          <a:lstStyle/>
          <a:p>
            <a:pPr eaLnBrk="1" hangingPunct="1"/>
            <a:r>
              <a:rPr lang="en-US" altLang="zh-CN" b="1" dirty="0">
                <a:solidFill>
                  <a:srgbClr val="00B0F0"/>
                </a:solidFill>
              </a:rPr>
              <a:t>Vector Architectures &amp; GPUs &amp; Multimedia Instruction Sets</a:t>
            </a:r>
            <a:r>
              <a:rPr lang="en-US" altLang="zh-CN" dirty="0">
                <a:solidFill>
                  <a:srgbClr val="00B0F0"/>
                </a:solidFill>
              </a:rPr>
              <a:t> </a:t>
            </a:r>
          </a:p>
          <a:p>
            <a:pPr eaLnBrk="1" hangingPunct="1">
              <a:buFontTx/>
              <a:buNone/>
            </a:pPr>
            <a:r>
              <a:rPr lang="en-US" altLang="zh-CN" dirty="0"/>
              <a:t>	</a:t>
            </a:r>
          </a:p>
          <a:p>
            <a:pPr eaLnBrk="1" hangingPunct="1">
              <a:buFontTx/>
              <a:buNone/>
            </a:pPr>
            <a:r>
              <a:rPr lang="en-US" altLang="zh-CN" dirty="0"/>
              <a:t>	exploit data-level parallelism;</a:t>
            </a:r>
          </a:p>
          <a:p>
            <a:pPr eaLnBrk="1" hangingPunct="1">
              <a:buFontTx/>
              <a:buNone/>
            </a:pPr>
            <a:r>
              <a:rPr lang="en-US" altLang="zh-CN" dirty="0"/>
              <a:t>	apply a single instruction to a collection of data in parallel;</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altLang="zh-CN"/>
              <a:t>Hardware Parallelism</a:t>
            </a:r>
          </a:p>
        </p:txBody>
      </p:sp>
      <p:sp>
        <p:nvSpPr>
          <p:cNvPr id="31747" name="Rectangle 3"/>
          <p:cNvSpPr>
            <a:spLocks noGrp="1" noChangeArrowheads="1"/>
          </p:cNvSpPr>
          <p:nvPr>
            <p:ph type="body" idx="1"/>
          </p:nvPr>
        </p:nvSpPr>
        <p:spPr/>
        <p:txBody>
          <a:bodyPr/>
          <a:lstStyle/>
          <a:p>
            <a:pPr eaLnBrk="1" hangingPunct="1"/>
            <a:r>
              <a:rPr lang="en-US" altLang="zh-CN" b="1">
                <a:solidFill>
                  <a:srgbClr val="00B0F0"/>
                </a:solidFill>
              </a:rPr>
              <a:t>TLP: Thread-Level Parallelism</a:t>
            </a:r>
          </a:p>
          <a:p>
            <a:pPr eaLnBrk="1" hangingPunct="1">
              <a:buFontTx/>
              <a:buNone/>
            </a:pPr>
            <a:r>
              <a:rPr lang="en-US" altLang="zh-CN"/>
              <a:t>	exploits either DLP or TLP,</a:t>
            </a:r>
          </a:p>
          <a:p>
            <a:pPr eaLnBrk="1" hangingPunct="1">
              <a:buFontTx/>
              <a:buNone/>
            </a:pPr>
            <a:r>
              <a:rPr lang="en-US" altLang="zh-CN"/>
              <a:t>	in a tightly coupled hardware model</a:t>
            </a:r>
          </a:p>
          <a:p>
            <a:pPr eaLnBrk="1" hangingPunct="1">
              <a:buFontTx/>
              <a:buNone/>
            </a:pPr>
            <a:r>
              <a:rPr lang="en-US" altLang="zh-CN"/>
              <a:t>	that allows for interaction among parallel threads;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tLang="zh-CN"/>
              <a:t>Hardware Parallelism</a:t>
            </a:r>
          </a:p>
        </p:txBody>
      </p:sp>
      <p:sp>
        <p:nvSpPr>
          <p:cNvPr id="32771" name="Rectangle 3"/>
          <p:cNvSpPr>
            <a:spLocks noGrp="1" noChangeArrowheads="1"/>
          </p:cNvSpPr>
          <p:nvPr>
            <p:ph type="body" idx="1"/>
          </p:nvPr>
        </p:nvSpPr>
        <p:spPr/>
        <p:txBody>
          <a:bodyPr/>
          <a:lstStyle/>
          <a:p>
            <a:pPr eaLnBrk="1" hangingPunct="1"/>
            <a:r>
              <a:rPr lang="en-US" altLang="zh-CN" b="1">
                <a:solidFill>
                  <a:srgbClr val="00B0F0"/>
                </a:solidFill>
              </a:rPr>
              <a:t>RLP: Request-Level Parallelism</a:t>
            </a:r>
          </a:p>
          <a:p>
            <a:pPr eaLnBrk="1" hangingPunct="1">
              <a:buFontTx/>
              <a:buNone/>
            </a:pPr>
            <a:r>
              <a:rPr lang="en-US" altLang="zh-CN"/>
              <a:t>	exploits parallelism among </a:t>
            </a:r>
          </a:p>
          <a:p>
            <a:pPr eaLnBrk="1" hangingPunct="1">
              <a:buFontTx/>
              <a:buNone/>
            </a:pPr>
            <a:r>
              <a:rPr lang="en-US" altLang="zh-CN"/>
              <a:t>	largely decoupled tasks </a:t>
            </a:r>
          </a:p>
          <a:p>
            <a:pPr eaLnBrk="1" hangingPunct="1">
              <a:buFontTx/>
              <a:buNone/>
            </a:pPr>
            <a:r>
              <a:rPr lang="en-US" altLang="zh-CN"/>
              <a:t>	specified by the programmer or the OS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zh-CN"/>
              <a:t>Classes of Parallel Arch</a:t>
            </a:r>
            <a:r>
              <a:rPr lang="en-US" altLang="zh-CN" sz="2400"/>
              <a:t>itectures</a:t>
            </a:r>
          </a:p>
        </p:txBody>
      </p:sp>
      <p:sp>
        <p:nvSpPr>
          <p:cNvPr id="33795" name="Rectangle 3"/>
          <p:cNvSpPr>
            <a:spLocks noGrp="1" noChangeArrowheads="1"/>
          </p:cNvSpPr>
          <p:nvPr>
            <p:ph type="body" idx="1"/>
          </p:nvPr>
        </p:nvSpPr>
        <p:spPr/>
        <p:txBody>
          <a:bodyPr/>
          <a:lstStyle/>
          <a:p>
            <a:pPr eaLnBrk="1" hangingPunct="1"/>
            <a:r>
              <a:rPr lang="en-US" altLang="zh-CN"/>
              <a:t>by Michael Flynn</a:t>
            </a:r>
          </a:p>
          <a:p>
            <a:pPr eaLnBrk="1" hangingPunct="1">
              <a:buFontTx/>
              <a:buNone/>
            </a:pPr>
            <a:r>
              <a:rPr lang="en-US" altLang="zh-CN"/>
              <a:t>	</a:t>
            </a:r>
            <a:r>
              <a:rPr lang="en-US" altLang="zh-CN" sz="3000" b="1"/>
              <a:t>S</a:t>
            </a:r>
            <a:r>
              <a:rPr lang="en-US" altLang="zh-CN" sz="3000"/>
              <a:t>ingle/</a:t>
            </a:r>
            <a:r>
              <a:rPr lang="en-US" altLang="zh-CN" sz="3000" b="1"/>
              <a:t>M</a:t>
            </a:r>
            <a:r>
              <a:rPr lang="en-US" altLang="zh-CN" sz="3000"/>
              <a:t>ultiple </a:t>
            </a:r>
            <a:r>
              <a:rPr lang="en-US" altLang="zh-CN" sz="3000" b="1"/>
              <a:t>I</a:t>
            </a:r>
            <a:r>
              <a:rPr lang="en-US" altLang="zh-CN" sz="3000"/>
              <a:t>nstruction/</a:t>
            </a:r>
            <a:r>
              <a:rPr lang="en-US" altLang="zh-CN" sz="3000" b="1"/>
              <a:t>D</a:t>
            </a:r>
            <a:r>
              <a:rPr lang="en-US" altLang="zh-CN" sz="3000"/>
              <a:t>ata stream</a:t>
            </a:r>
          </a:p>
          <a:p>
            <a:pPr eaLnBrk="1" hangingPunct="1">
              <a:buFontTx/>
              <a:buNone/>
            </a:pPr>
            <a:r>
              <a:rPr lang="en-US" altLang="zh-CN" sz="2800"/>
              <a:t>	</a:t>
            </a:r>
          </a:p>
          <a:p>
            <a:pPr eaLnBrk="1" hangingPunct="1">
              <a:buFontTx/>
              <a:buNone/>
            </a:pPr>
            <a:r>
              <a:rPr lang="en-US" altLang="zh-CN"/>
              <a:t>	SISD</a:t>
            </a:r>
          </a:p>
          <a:p>
            <a:pPr eaLnBrk="1" hangingPunct="1">
              <a:buFontTx/>
              <a:buNone/>
            </a:pPr>
            <a:r>
              <a:rPr lang="en-US" altLang="zh-CN"/>
              <a:t>	SIMD</a:t>
            </a:r>
          </a:p>
          <a:p>
            <a:pPr eaLnBrk="1" hangingPunct="1">
              <a:buFontTx/>
              <a:buNone/>
            </a:pPr>
            <a:r>
              <a:rPr lang="en-US" altLang="zh-CN"/>
              <a:t>	MISD</a:t>
            </a:r>
          </a:p>
          <a:p>
            <a:pPr eaLnBrk="1" hangingPunct="1">
              <a:buFontTx/>
              <a:buNone/>
            </a:pPr>
            <a:r>
              <a:rPr lang="en-US" altLang="zh-CN"/>
              <a:t>	MIMD</a:t>
            </a:r>
          </a:p>
          <a:p>
            <a:pPr eaLnBrk="1" hangingPunct="1">
              <a:buFontTx/>
              <a:buNone/>
            </a:pPr>
            <a:r>
              <a:rPr lang="en-US" altLang="zh-CN"/>
              <a:t>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tLang="zh-CN"/>
              <a:t>SISD</a:t>
            </a:r>
          </a:p>
        </p:txBody>
      </p:sp>
      <p:sp>
        <p:nvSpPr>
          <p:cNvPr id="34819" name="Rectangle 3"/>
          <p:cNvSpPr>
            <a:spLocks noGrp="1" noChangeArrowheads="1"/>
          </p:cNvSpPr>
          <p:nvPr>
            <p:ph type="body" idx="1"/>
          </p:nvPr>
        </p:nvSpPr>
        <p:spPr/>
        <p:txBody>
          <a:bodyPr/>
          <a:lstStyle/>
          <a:p>
            <a:pPr eaLnBrk="1" hangingPunct="1"/>
            <a:r>
              <a:rPr lang="en-US" altLang="zh-CN"/>
              <a:t>Single instruction stream, </a:t>
            </a:r>
          </a:p>
          <a:p>
            <a:pPr eaLnBrk="1" hangingPunct="1">
              <a:buFontTx/>
              <a:buNone/>
            </a:pPr>
            <a:r>
              <a:rPr lang="en-US" altLang="zh-CN"/>
              <a:t>	single data stream </a:t>
            </a:r>
          </a:p>
          <a:p>
            <a:pPr eaLnBrk="1" hangingPunct="1">
              <a:buFontTx/>
              <a:buNone/>
            </a:pPr>
            <a:endParaRPr lang="en-US" altLang="zh-CN"/>
          </a:p>
          <a:p>
            <a:pPr eaLnBrk="1" hangingPunct="1">
              <a:buFontTx/>
              <a:buNone/>
            </a:pPr>
            <a:r>
              <a:rPr lang="en-US" altLang="zh-CN"/>
              <a:t>	uniprocessor</a:t>
            </a:r>
          </a:p>
          <a:p>
            <a:pPr eaLnBrk="1" hangingPunct="1"/>
            <a:endParaRPr lang="en-US" altLang="zh-CN"/>
          </a:p>
          <a:p>
            <a:pPr eaLnBrk="1" hangingPunct="1"/>
            <a:r>
              <a:rPr lang="en-US" altLang="zh-CN"/>
              <a:t>Exploit instruction-level parallelism</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tLang="zh-CN"/>
              <a:t>SIMD</a:t>
            </a:r>
          </a:p>
        </p:txBody>
      </p:sp>
      <p:sp>
        <p:nvSpPr>
          <p:cNvPr id="35843" name="Rectangle 3"/>
          <p:cNvSpPr>
            <a:spLocks noGrp="1" noChangeArrowheads="1"/>
          </p:cNvSpPr>
          <p:nvPr>
            <p:ph type="body" idx="1"/>
          </p:nvPr>
        </p:nvSpPr>
        <p:spPr/>
        <p:txBody>
          <a:bodyPr/>
          <a:lstStyle/>
          <a:p>
            <a:pPr eaLnBrk="1" hangingPunct="1"/>
            <a:r>
              <a:rPr lang="en-US" altLang="zh-CN" dirty="0"/>
              <a:t>Single instruction stream, </a:t>
            </a:r>
          </a:p>
          <a:p>
            <a:pPr eaLnBrk="1" hangingPunct="1">
              <a:buFontTx/>
              <a:buNone/>
            </a:pPr>
            <a:r>
              <a:rPr lang="en-US" altLang="zh-CN" dirty="0"/>
              <a:t>	multiple data stream</a:t>
            </a:r>
          </a:p>
          <a:p>
            <a:pPr eaLnBrk="1" hangingPunct="1"/>
            <a:r>
              <a:rPr lang="en-US" altLang="zh-CN" dirty="0"/>
              <a:t>The </a:t>
            </a:r>
            <a:r>
              <a:rPr lang="en-US" altLang="zh-CN" b="1" dirty="0"/>
              <a:t>same instruction</a:t>
            </a:r>
            <a:r>
              <a:rPr lang="en-US" altLang="zh-CN" dirty="0"/>
              <a:t> is executed by </a:t>
            </a:r>
            <a:r>
              <a:rPr lang="en-US" altLang="zh-CN" b="1" dirty="0"/>
              <a:t>multiple processors</a:t>
            </a:r>
            <a:r>
              <a:rPr lang="en-US" altLang="zh-CN" dirty="0"/>
              <a:t> using </a:t>
            </a:r>
            <a:r>
              <a:rPr lang="en-US" altLang="zh-CN" b="1" dirty="0"/>
              <a:t>different data streams</a:t>
            </a:r>
            <a:r>
              <a:rPr lang="en-US" altLang="zh-CN" dirty="0"/>
              <a:t>.</a:t>
            </a:r>
          </a:p>
          <a:p>
            <a:pPr eaLnBrk="1" hangingPunct="1"/>
            <a:r>
              <a:rPr lang="en-US" altLang="zh-CN" dirty="0"/>
              <a:t>Exploits data-level parallelism</a:t>
            </a:r>
          </a:p>
          <a:p>
            <a:pPr eaLnBrk="1" hangingPunct="1"/>
            <a:r>
              <a:rPr lang="en-US" altLang="zh-CN" dirty="0"/>
              <a:t>Data memory for each processor;</a:t>
            </a:r>
          </a:p>
          <a:p>
            <a:pPr eaLnBrk="1" hangingPunct="1">
              <a:buFontTx/>
              <a:buNone/>
            </a:pPr>
            <a:r>
              <a:rPr lang="en-US" altLang="zh-CN" dirty="0"/>
              <a:t>	whereas a single instruction memory and control processor.</a:t>
            </a:r>
          </a:p>
          <a:p>
            <a:pPr eaLnBrk="1" hangingPunct="1"/>
            <a:endParaRPr lang="en-US" altLang="zh-CN"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altLang="zh-CN"/>
              <a:t>MISD</a:t>
            </a:r>
          </a:p>
        </p:txBody>
      </p:sp>
      <p:sp>
        <p:nvSpPr>
          <p:cNvPr id="36867" name="Rectangle 3"/>
          <p:cNvSpPr>
            <a:spLocks noGrp="1" noChangeArrowheads="1"/>
          </p:cNvSpPr>
          <p:nvPr>
            <p:ph type="body" idx="1"/>
          </p:nvPr>
        </p:nvSpPr>
        <p:spPr/>
        <p:txBody>
          <a:bodyPr/>
          <a:lstStyle/>
          <a:p>
            <a:pPr eaLnBrk="1" hangingPunct="1"/>
            <a:r>
              <a:rPr lang="en-US" altLang="zh-CN"/>
              <a:t>Multiple instruction streams, </a:t>
            </a:r>
          </a:p>
          <a:p>
            <a:pPr eaLnBrk="1" hangingPunct="1">
              <a:buFontTx/>
              <a:buNone/>
            </a:pPr>
            <a:r>
              <a:rPr lang="en-US" altLang="zh-CN"/>
              <a:t>	single data stream</a:t>
            </a:r>
          </a:p>
          <a:p>
            <a:pPr eaLnBrk="1" hangingPunct="1">
              <a:buFontTx/>
              <a:buNone/>
            </a:pPr>
            <a:endParaRPr lang="en-US" altLang="zh-CN"/>
          </a:p>
          <a:p>
            <a:pPr eaLnBrk="1" hangingPunct="1">
              <a:buFontTx/>
              <a:buNone/>
            </a:pPr>
            <a:r>
              <a:rPr lang="en-US" altLang="zh-CN"/>
              <a:t>	hard to exploit data-level parallelism</a:t>
            </a:r>
          </a:p>
          <a:p>
            <a:pPr eaLnBrk="1" hangingPunct="1">
              <a:buFontTx/>
              <a:buNone/>
            </a:pPr>
            <a:endParaRPr lang="en-US" altLang="zh-CN"/>
          </a:p>
          <a:p>
            <a:pPr eaLnBrk="1" hangingPunct="1"/>
            <a:r>
              <a:rPr lang="en-US" altLang="zh-CN"/>
              <a:t>No commercial multiprocessor of this type yet</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altLang="zh-CN"/>
              <a:t>MIMD</a:t>
            </a:r>
          </a:p>
        </p:txBody>
      </p:sp>
      <p:sp>
        <p:nvSpPr>
          <p:cNvPr id="37891" name="Rectangle 3"/>
          <p:cNvSpPr>
            <a:spLocks noGrp="1" noChangeArrowheads="1"/>
          </p:cNvSpPr>
          <p:nvPr>
            <p:ph type="body" idx="1"/>
          </p:nvPr>
        </p:nvSpPr>
        <p:spPr/>
        <p:txBody>
          <a:bodyPr/>
          <a:lstStyle/>
          <a:p>
            <a:pPr eaLnBrk="1" hangingPunct="1"/>
            <a:r>
              <a:rPr lang="en-US" altLang="zh-CN"/>
              <a:t>Multiple instruction streams, </a:t>
            </a:r>
          </a:p>
          <a:p>
            <a:pPr eaLnBrk="1" hangingPunct="1">
              <a:buFontTx/>
              <a:buNone/>
            </a:pPr>
            <a:r>
              <a:rPr lang="en-US" altLang="zh-CN"/>
              <a:t>	multiple data streams</a:t>
            </a:r>
          </a:p>
          <a:p>
            <a:pPr eaLnBrk="1" hangingPunct="1"/>
            <a:r>
              <a:rPr lang="en-US" altLang="zh-CN"/>
              <a:t>Each processor fetches its own instructions and operates on its own data.</a:t>
            </a:r>
          </a:p>
          <a:p>
            <a:pPr eaLnBrk="1" hangingPunct="1"/>
            <a:r>
              <a:rPr lang="en-US" altLang="zh-CN"/>
              <a:t>Exploits task-level parallelism</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0" y="25908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4000" b="1" dirty="0">
                <a:solidFill>
                  <a:schemeClr val="tx2"/>
                </a:solidFill>
                <a:latin typeface="Verdana" panose="020B0604030504040204" pitchFamily="34" charset="0"/>
              </a:rPr>
              <a:t>What’s computer architecture?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33506-E70D-EB43-83E6-BC0E754F49AA}"/>
              </a:ext>
            </a:extLst>
          </p:cNvPr>
          <p:cNvSpPr>
            <a:spLocks noGrp="1"/>
          </p:cNvSpPr>
          <p:nvPr>
            <p:ph type="title"/>
          </p:nvPr>
        </p:nvSpPr>
        <p:spPr/>
        <p:txBody>
          <a:bodyPr/>
          <a:lstStyle/>
          <a:p>
            <a:r>
              <a:rPr lang="en-CN" dirty="0"/>
              <a:t>Processor Perf Growth:</a:t>
            </a:r>
          </a:p>
        </p:txBody>
      </p:sp>
      <p:pic>
        <p:nvPicPr>
          <p:cNvPr id="5" name="Picture 5" descr="Z:\WOMAT\Production\Artfinal\0000000038\MKCAD\978-0-12-811905-1\0003165540\XMLLowres\f01-01-9780128119051.jpg">
            <a:extLst>
              <a:ext uri="{FF2B5EF4-FFF2-40B4-BE49-F238E27FC236}">
                <a16:creationId xmlns:a16="http://schemas.microsoft.com/office/drawing/2014/main" id="{730803E5-0D7E-FB44-9500-57DD5EE12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943141"/>
            <a:ext cx="9067800" cy="483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9419FF53-0B66-EB4F-9D34-C0E3F95D9DBA}"/>
              </a:ext>
            </a:extLst>
          </p:cNvPr>
          <p:cNvSpPr txBox="1">
            <a:spLocks/>
          </p:cNvSpPr>
          <p:nvPr/>
        </p:nvSpPr>
        <p:spPr bwMode="auto">
          <a:xfrm>
            <a:off x="0" y="846138"/>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Verdana" pitchFamily="34" charset="0"/>
                <a:ea typeface="宋体" pitchFamily="2" charset="-122"/>
              </a:defRPr>
            </a:lvl2pPr>
            <a:lvl3pPr algn="ctr" rtl="0" eaLnBrk="0" fontAlgn="base" hangingPunct="0">
              <a:spcBef>
                <a:spcPct val="0"/>
              </a:spcBef>
              <a:spcAft>
                <a:spcPct val="0"/>
              </a:spcAft>
              <a:defRPr sz="4400" b="1">
                <a:solidFill>
                  <a:schemeClr val="tx2"/>
                </a:solidFill>
                <a:latin typeface="Verdana" pitchFamily="34" charset="0"/>
                <a:ea typeface="宋体" pitchFamily="2" charset="-122"/>
              </a:defRPr>
            </a:lvl3pPr>
            <a:lvl4pPr algn="ctr" rtl="0" eaLnBrk="0" fontAlgn="base" hangingPunct="0">
              <a:spcBef>
                <a:spcPct val="0"/>
              </a:spcBef>
              <a:spcAft>
                <a:spcPct val="0"/>
              </a:spcAft>
              <a:defRPr sz="4400" b="1">
                <a:solidFill>
                  <a:schemeClr val="tx2"/>
                </a:solidFill>
                <a:latin typeface="Verdana" pitchFamily="34" charset="0"/>
                <a:ea typeface="宋体" pitchFamily="2" charset="-122"/>
              </a:defRPr>
            </a:lvl4pPr>
            <a:lvl5pPr algn="ctr" rtl="0" eaLnBrk="0" fontAlgn="base" hangingPunct="0">
              <a:spcBef>
                <a:spcPct val="0"/>
              </a:spcBef>
              <a:spcAft>
                <a:spcPct val="0"/>
              </a:spcAft>
              <a:defRPr sz="4400" b="1">
                <a:solidFill>
                  <a:schemeClr val="tx2"/>
                </a:solidFill>
                <a:latin typeface="Verdana" pitchFamily="34" charset="0"/>
                <a:ea typeface="宋体" pitchFamily="2" charset="-122"/>
              </a:defRPr>
            </a:lvl5pPr>
            <a:lvl6pPr marL="457200" algn="ctr" rtl="0" fontAlgn="base">
              <a:spcBef>
                <a:spcPct val="0"/>
              </a:spcBef>
              <a:spcAft>
                <a:spcPct val="0"/>
              </a:spcAft>
              <a:defRPr sz="4400" b="1">
                <a:solidFill>
                  <a:schemeClr val="tx2"/>
                </a:solidFill>
                <a:latin typeface="Verdana" pitchFamily="34" charset="0"/>
                <a:ea typeface="宋体" pitchFamily="2" charset="-122"/>
              </a:defRPr>
            </a:lvl6pPr>
            <a:lvl7pPr marL="914400" algn="ctr" rtl="0" fontAlgn="base">
              <a:spcBef>
                <a:spcPct val="0"/>
              </a:spcBef>
              <a:spcAft>
                <a:spcPct val="0"/>
              </a:spcAft>
              <a:defRPr sz="4400" b="1">
                <a:solidFill>
                  <a:schemeClr val="tx2"/>
                </a:solidFill>
                <a:latin typeface="Verdana" pitchFamily="34" charset="0"/>
                <a:ea typeface="宋体" pitchFamily="2" charset="-122"/>
              </a:defRPr>
            </a:lvl7pPr>
            <a:lvl8pPr marL="1371600" algn="ctr" rtl="0" fontAlgn="base">
              <a:spcBef>
                <a:spcPct val="0"/>
              </a:spcBef>
              <a:spcAft>
                <a:spcPct val="0"/>
              </a:spcAft>
              <a:defRPr sz="4400" b="1">
                <a:solidFill>
                  <a:schemeClr val="tx2"/>
                </a:solidFill>
                <a:latin typeface="Verdana" pitchFamily="34" charset="0"/>
                <a:ea typeface="宋体" pitchFamily="2" charset="-122"/>
              </a:defRPr>
            </a:lvl8pPr>
            <a:lvl9pPr marL="1828800" algn="ctr" rtl="0" fontAlgn="base">
              <a:spcBef>
                <a:spcPct val="0"/>
              </a:spcBef>
              <a:spcAft>
                <a:spcPct val="0"/>
              </a:spcAft>
              <a:defRPr sz="4400" b="1">
                <a:solidFill>
                  <a:schemeClr val="tx2"/>
                </a:solidFill>
                <a:latin typeface="Verdana" pitchFamily="34" charset="0"/>
                <a:ea typeface="宋体" pitchFamily="2" charset="-122"/>
              </a:defRPr>
            </a:lvl9pPr>
          </a:lstStyle>
          <a:p>
            <a:r>
              <a:rPr lang="en-CN" sz="3600" kern="0" dirty="0"/>
              <a:t>A 40-Year Lookback</a:t>
            </a:r>
          </a:p>
        </p:txBody>
      </p:sp>
    </p:spTree>
    <p:extLst>
      <p:ext uri="{BB962C8B-B14F-4D97-AF65-F5344CB8AC3E}">
        <p14:creationId xmlns:p14="http://schemas.microsoft.com/office/powerpoint/2010/main" val="27552485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ltLang="zh-CN"/>
              <a:t>Computer Architecture</a:t>
            </a:r>
          </a:p>
        </p:txBody>
      </p:sp>
      <p:sp>
        <p:nvSpPr>
          <p:cNvPr id="39939" name="Rectangle 3"/>
          <p:cNvSpPr>
            <a:spLocks noGrp="1" noChangeArrowheads="1"/>
          </p:cNvSpPr>
          <p:nvPr>
            <p:ph type="body" idx="1"/>
          </p:nvPr>
        </p:nvSpPr>
        <p:spPr>
          <a:xfrm>
            <a:off x="457200" y="1600200"/>
            <a:ext cx="8686800" cy="5257800"/>
          </a:xfrm>
        </p:spPr>
        <p:txBody>
          <a:bodyPr/>
          <a:lstStyle/>
          <a:p>
            <a:pPr marL="0" indent="0" eaLnBrk="1" hangingPunct="1">
              <a:buNone/>
            </a:pPr>
            <a:r>
              <a:rPr lang="en-US" altLang="zh-CN" dirty="0"/>
              <a:t>Instruction Set Design &amp; Implementation</a:t>
            </a:r>
          </a:p>
          <a:p>
            <a:pPr eaLnBrk="1" hangingPunct="1"/>
            <a:endParaRPr lang="en-US" altLang="zh-CN" dirty="0"/>
          </a:p>
          <a:p>
            <a:pPr eaLnBrk="1" hangingPunct="1"/>
            <a:r>
              <a:rPr lang="en-US" altLang="zh-CN" dirty="0"/>
              <a:t>Maximize performance and energy efficiency while staying within cost, power, and availability constraints.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0" y="25908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4000" b="1">
                <a:solidFill>
                  <a:schemeClr val="tx2"/>
                </a:solidFill>
                <a:latin typeface="Verdana" panose="020B0604030504040204" pitchFamily="34" charset="0"/>
              </a:rPr>
              <a:t>What’s </a:t>
            </a:r>
            <a:br>
              <a:rPr lang="en-US" altLang="zh-CN" sz="4000" b="1">
                <a:solidFill>
                  <a:schemeClr val="tx2"/>
                </a:solidFill>
                <a:latin typeface="Verdana" panose="020B0604030504040204" pitchFamily="34" charset="0"/>
              </a:rPr>
            </a:br>
            <a:r>
              <a:rPr lang="en-US" altLang="zh-CN" sz="4000" b="1">
                <a:solidFill>
                  <a:schemeClr val="tx2"/>
                </a:solidFill>
                <a:latin typeface="Verdana" panose="020B0604030504040204" pitchFamily="34" charset="0"/>
              </a:rPr>
              <a:t>instruction set architecture?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altLang="zh-CN" dirty="0">
                <a:solidFill>
                  <a:srgbClr val="00B0F0"/>
                </a:solidFill>
              </a:rPr>
              <a:t>I</a:t>
            </a:r>
            <a:r>
              <a:rPr lang="en-US" altLang="zh-CN" dirty="0"/>
              <a:t>nstruction </a:t>
            </a:r>
            <a:r>
              <a:rPr lang="en-US" altLang="zh-CN" dirty="0">
                <a:solidFill>
                  <a:srgbClr val="00B0F0"/>
                </a:solidFill>
              </a:rPr>
              <a:t>S</a:t>
            </a:r>
            <a:r>
              <a:rPr lang="en-US" altLang="zh-CN" dirty="0"/>
              <a:t>et </a:t>
            </a:r>
            <a:r>
              <a:rPr lang="en-US" altLang="zh-CN" dirty="0">
                <a:solidFill>
                  <a:srgbClr val="00B0F0"/>
                </a:solidFill>
              </a:rPr>
              <a:t>A</a:t>
            </a:r>
            <a:r>
              <a:rPr lang="en-US" altLang="zh-CN" dirty="0"/>
              <a:t>rchitecture</a:t>
            </a:r>
          </a:p>
        </p:txBody>
      </p:sp>
      <p:sp>
        <p:nvSpPr>
          <p:cNvPr id="41987" name="Rectangle 3"/>
          <p:cNvSpPr>
            <a:spLocks noGrp="1" noChangeArrowheads="1"/>
          </p:cNvSpPr>
          <p:nvPr>
            <p:ph type="body" idx="1"/>
          </p:nvPr>
        </p:nvSpPr>
        <p:spPr/>
        <p:txBody>
          <a:bodyPr/>
          <a:lstStyle/>
          <a:p>
            <a:pPr eaLnBrk="1" hangingPunct="1">
              <a:buFontTx/>
              <a:buNone/>
            </a:pPr>
            <a:r>
              <a:rPr lang="en-US" altLang="zh-CN" b="1" dirty="0">
                <a:solidFill>
                  <a:srgbClr val="00B0F0"/>
                </a:solidFill>
              </a:rPr>
              <a:t>ISA</a:t>
            </a:r>
          </a:p>
          <a:p>
            <a:pPr eaLnBrk="1" hangingPunct="1"/>
            <a:r>
              <a:rPr lang="en-US" altLang="zh-CN" dirty="0"/>
              <a:t>programmer-visible instruction set</a:t>
            </a:r>
          </a:p>
          <a:p>
            <a:pPr eaLnBrk="1" hangingPunct="1"/>
            <a:r>
              <a:rPr lang="en-US" altLang="zh-CN" dirty="0"/>
              <a:t>the boundary between software and hardware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137F5-C069-7A4F-891C-453549AD6068}"/>
              </a:ext>
            </a:extLst>
          </p:cNvPr>
          <p:cNvSpPr>
            <a:spLocks noGrp="1"/>
          </p:cNvSpPr>
          <p:nvPr>
            <p:ph type="title"/>
          </p:nvPr>
        </p:nvSpPr>
        <p:spPr/>
        <p:txBody>
          <a:bodyPr/>
          <a:lstStyle/>
          <a:p>
            <a:r>
              <a:rPr lang="en-CN" dirty="0"/>
              <a:t>7 Dimensions of ISA</a:t>
            </a:r>
          </a:p>
        </p:txBody>
      </p:sp>
      <p:sp>
        <p:nvSpPr>
          <p:cNvPr id="3" name="Content Placeholder 2">
            <a:extLst>
              <a:ext uri="{FF2B5EF4-FFF2-40B4-BE49-F238E27FC236}">
                <a16:creationId xmlns:a16="http://schemas.microsoft.com/office/drawing/2014/main" id="{D9DA39C2-77B9-D44F-AD7E-348EA284E709}"/>
              </a:ext>
            </a:extLst>
          </p:cNvPr>
          <p:cNvSpPr>
            <a:spLocks noGrp="1"/>
          </p:cNvSpPr>
          <p:nvPr>
            <p:ph idx="1"/>
          </p:nvPr>
        </p:nvSpPr>
        <p:spPr/>
        <p:txBody>
          <a:bodyPr/>
          <a:lstStyle/>
          <a:p>
            <a:r>
              <a:rPr lang="en-CN" dirty="0"/>
              <a:t>Class of ISA</a:t>
            </a:r>
          </a:p>
          <a:p>
            <a:r>
              <a:rPr lang="en-CN" dirty="0"/>
              <a:t>Memory addressing</a:t>
            </a:r>
          </a:p>
          <a:p>
            <a:r>
              <a:rPr lang="en-CN" dirty="0"/>
              <a:t>Addressing modes</a:t>
            </a:r>
          </a:p>
          <a:p>
            <a:r>
              <a:rPr lang="en-CN" dirty="0"/>
              <a:t>Types and sizes of operands</a:t>
            </a:r>
          </a:p>
          <a:p>
            <a:r>
              <a:rPr lang="en-US" dirty="0"/>
              <a:t>O</a:t>
            </a:r>
            <a:r>
              <a:rPr lang="en-CN" dirty="0"/>
              <a:t>perations</a:t>
            </a:r>
          </a:p>
          <a:p>
            <a:r>
              <a:rPr lang="en-CN" dirty="0"/>
              <a:t>Control flow instructions</a:t>
            </a:r>
          </a:p>
          <a:p>
            <a:r>
              <a:rPr lang="en-CN" dirty="0"/>
              <a:t>Encoding an ISA</a:t>
            </a:r>
          </a:p>
        </p:txBody>
      </p:sp>
    </p:spTree>
    <p:extLst>
      <p:ext uri="{BB962C8B-B14F-4D97-AF65-F5344CB8AC3E}">
        <p14:creationId xmlns:p14="http://schemas.microsoft.com/office/powerpoint/2010/main" val="13025147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tLang="zh-CN"/>
              <a:t>ISA: Class</a:t>
            </a:r>
          </a:p>
        </p:txBody>
      </p:sp>
      <p:sp>
        <p:nvSpPr>
          <p:cNvPr id="43011" name="Rectangle 3"/>
          <p:cNvSpPr>
            <a:spLocks noGrp="1" noChangeArrowheads="1"/>
          </p:cNvSpPr>
          <p:nvPr>
            <p:ph type="body" idx="1"/>
          </p:nvPr>
        </p:nvSpPr>
        <p:spPr/>
        <p:txBody>
          <a:bodyPr/>
          <a:lstStyle/>
          <a:p>
            <a:pPr eaLnBrk="1" hangingPunct="1">
              <a:lnSpc>
                <a:spcPct val="90000"/>
              </a:lnSpc>
            </a:pPr>
            <a:r>
              <a:rPr lang="en-US" altLang="zh-CN" dirty="0"/>
              <a:t>Most are </a:t>
            </a:r>
            <a:r>
              <a:rPr lang="en-US" altLang="zh-CN" b="1" dirty="0"/>
              <a:t>general-purpose register architectures</a:t>
            </a:r>
            <a:r>
              <a:rPr lang="en-US" altLang="zh-CN" dirty="0"/>
              <a:t> with operands of either registers or memory locations</a:t>
            </a:r>
          </a:p>
          <a:p>
            <a:pPr eaLnBrk="1" hangingPunct="1">
              <a:lnSpc>
                <a:spcPct val="90000"/>
              </a:lnSpc>
            </a:pPr>
            <a:r>
              <a:rPr lang="en-US" altLang="zh-CN" dirty="0"/>
              <a:t>Two popular versions</a:t>
            </a:r>
          </a:p>
          <a:p>
            <a:pPr eaLnBrk="1" hangingPunct="1">
              <a:lnSpc>
                <a:spcPct val="90000"/>
              </a:lnSpc>
              <a:buFontTx/>
              <a:buNone/>
            </a:pPr>
            <a:r>
              <a:rPr lang="en-US" altLang="zh-CN" dirty="0"/>
              <a:t>	</a:t>
            </a:r>
            <a:r>
              <a:rPr lang="en-US" altLang="zh-CN" b="1" dirty="0"/>
              <a:t>register-memory ISA: </a:t>
            </a:r>
            <a:r>
              <a:rPr lang="en-US" altLang="zh-CN" dirty="0"/>
              <a:t>e.g., 80x86</a:t>
            </a:r>
          </a:p>
          <a:p>
            <a:pPr eaLnBrk="1" hangingPunct="1">
              <a:lnSpc>
                <a:spcPct val="90000"/>
              </a:lnSpc>
              <a:buFontTx/>
              <a:buNone/>
            </a:pPr>
            <a:r>
              <a:rPr lang="en-US" altLang="zh-CN" dirty="0"/>
              <a:t>		many instructions can access 	memory</a:t>
            </a:r>
            <a:endParaRPr lang="en-US" altLang="zh-CN" b="1" dirty="0"/>
          </a:p>
          <a:p>
            <a:pPr eaLnBrk="1" hangingPunct="1">
              <a:lnSpc>
                <a:spcPct val="90000"/>
              </a:lnSpc>
              <a:buFontTx/>
              <a:buNone/>
            </a:pPr>
            <a:r>
              <a:rPr lang="en-US" altLang="zh-CN" b="1" dirty="0"/>
              <a:t>	load-store ISA: </a:t>
            </a:r>
            <a:r>
              <a:rPr lang="en-US" altLang="zh-CN" dirty="0"/>
              <a:t>e.g., ARMv8, RISC-V</a:t>
            </a:r>
          </a:p>
          <a:p>
            <a:pPr eaLnBrk="1" hangingPunct="1">
              <a:lnSpc>
                <a:spcPct val="90000"/>
              </a:lnSpc>
              <a:buFontTx/>
              <a:buNone/>
            </a:pPr>
            <a:r>
              <a:rPr lang="en-US" altLang="zh-CN" dirty="0"/>
              <a:t>		only load and store instructions can 	access memory</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tLang="zh-CN"/>
              <a:t>ISA: Class</a:t>
            </a:r>
          </a:p>
        </p:txBody>
      </p:sp>
      <p:sp>
        <p:nvSpPr>
          <p:cNvPr id="43011" name="Rectangle 3"/>
          <p:cNvSpPr>
            <a:spLocks noGrp="1" noChangeArrowheads="1"/>
          </p:cNvSpPr>
          <p:nvPr>
            <p:ph type="body" idx="1"/>
          </p:nvPr>
        </p:nvSpPr>
        <p:spPr/>
        <p:txBody>
          <a:bodyPr/>
          <a:lstStyle/>
          <a:p>
            <a:pPr eaLnBrk="1" hangingPunct="1">
              <a:lnSpc>
                <a:spcPct val="90000"/>
              </a:lnSpc>
            </a:pPr>
            <a:r>
              <a:rPr lang="en-US" altLang="zh-CN" dirty="0"/>
              <a:t>Most are </a:t>
            </a:r>
            <a:r>
              <a:rPr lang="en-US" altLang="zh-CN" b="1" dirty="0"/>
              <a:t>general-purpose register architectures</a:t>
            </a:r>
            <a:r>
              <a:rPr lang="en-US" altLang="zh-CN" dirty="0"/>
              <a:t> with operands of either registers or memory locations</a:t>
            </a:r>
          </a:p>
          <a:p>
            <a:pPr eaLnBrk="1" hangingPunct="1">
              <a:lnSpc>
                <a:spcPct val="90000"/>
              </a:lnSpc>
            </a:pPr>
            <a:r>
              <a:rPr lang="en-US" altLang="zh-CN" dirty="0"/>
              <a:t>Two popular versions</a:t>
            </a:r>
          </a:p>
          <a:p>
            <a:pPr eaLnBrk="1" hangingPunct="1">
              <a:lnSpc>
                <a:spcPct val="90000"/>
              </a:lnSpc>
              <a:buFontTx/>
              <a:buNone/>
            </a:pPr>
            <a:r>
              <a:rPr lang="en-US" altLang="zh-CN" dirty="0"/>
              <a:t>	</a:t>
            </a:r>
            <a:r>
              <a:rPr lang="en-US" altLang="zh-CN" b="1" dirty="0"/>
              <a:t>register-memory ISA: </a:t>
            </a:r>
            <a:r>
              <a:rPr lang="en-US" altLang="zh-CN" dirty="0"/>
              <a:t>e.g., 80x86</a:t>
            </a:r>
          </a:p>
          <a:p>
            <a:pPr eaLnBrk="1" hangingPunct="1">
              <a:lnSpc>
                <a:spcPct val="90000"/>
              </a:lnSpc>
              <a:buFontTx/>
              <a:buNone/>
            </a:pPr>
            <a:r>
              <a:rPr lang="en-US" altLang="zh-CN" dirty="0"/>
              <a:t>		many instructions can access 	memory</a:t>
            </a:r>
            <a:endParaRPr lang="en-US" altLang="zh-CN" b="1" dirty="0"/>
          </a:p>
          <a:p>
            <a:pPr eaLnBrk="1" hangingPunct="1">
              <a:lnSpc>
                <a:spcPct val="90000"/>
              </a:lnSpc>
              <a:buFontTx/>
              <a:buNone/>
            </a:pPr>
            <a:r>
              <a:rPr lang="en-US" altLang="zh-CN" b="1" dirty="0"/>
              <a:t>	load-store ISA: </a:t>
            </a:r>
            <a:r>
              <a:rPr lang="en-US" altLang="zh-CN" dirty="0"/>
              <a:t>e.g., ARMv8, RISC-V</a:t>
            </a:r>
          </a:p>
          <a:p>
            <a:pPr eaLnBrk="1" hangingPunct="1">
              <a:lnSpc>
                <a:spcPct val="90000"/>
              </a:lnSpc>
              <a:buFontTx/>
              <a:buNone/>
            </a:pPr>
            <a:r>
              <a:rPr lang="en-US" altLang="zh-CN" dirty="0"/>
              <a:t>		only load and store instructions can 	access memory</a:t>
            </a:r>
          </a:p>
        </p:txBody>
      </p:sp>
      <p:sp>
        <p:nvSpPr>
          <p:cNvPr id="4" name="Line 6">
            <a:extLst>
              <a:ext uri="{FF2B5EF4-FFF2-40B4-BE49-F238E27FC236}">
                <a16:creationId xmlns:a16="http://schemas.microsoft.com/office/drawing/2014/main" id="{4B2C928E-5C6B-8A45-90C5-4DDA3B3EE6E3}"/>
              </a:ext>
            </a:extLst>
          </p:cNvPr>
          <p:cNvSpPr>
            <a:spLocks noChangeShapeType="1"/>
          </p:cNvSpPr>
          <p:nvPr/>
        </p:nvSpPr>
        <p:spPr bwMode="auto">
          <a:xfrm>
            <a:off x="838200" y="5562600"/>
            <a:ext cx="3505200" cy="0"/>
          </a:xfrm>
          <a:prstGeom prst="line">
            <a:avLst/>
          </a:prstGeom>
          <a:noFill/>
          <a:ln w="76200">
            <a:solidFill>
              <a:srgbClr val="00B0F0"/>
            </a:solidFill>
            <a:round/>
            <a:headEnd/>
            <a:tailEnd/>
          </a:ln>
          <a:extLst>
            <a:ext uri="{909E8E84-426E-40DD-AFC4-6F175D3DCCD1}">
              <a14:hiddenFill xmlns:a14="http://schemas.microsoft.com/office/drawing/2010/main">
                <a:noFill/>
              </a14:hiddenFill>
            </a:ext>
          </a:extLst>
        </p:spPr>
        <p:txBody>
          <a:bodyPr/>
          <a:lstStyle/>
          <a:p>
            <a:endParaRPr lang="zh-CN" altLang="en-US" dirty="0"/>
          </a:p>
        </p:txBody>
      </p:sp>
      <p:sp>
        <p:nvSpPr>
          <p:cNvPr id="5" name="TextBox 4">
            <a:extLst>
              <a:ext uri="{FF2B5EF4-FFF2-40B4-BE49-F238E27FC236}">
                <a16:creationId xmlns:a16="http://schemas.microsoft.com/office/drawing/2014/main" id="{32C759EA-CA87-AA4A-89A2-BA216742787C}"/>
              </a:ext>
            </a:extLst>
          </p:cNvPr>
          <p:cNvSpPr txBox="1"/>
          <p:nvPr/>
        </p:nvSpPr>
        <p:spPr>
          <a:xfrm>
            <a:off x="4846926" y="6211888"/>
            <a:ext cx="4297074" cy="707886"/>
          </a:xfrm>
          <a:prstGeom prst="rect">
            <a:avLst/>
          </a:prstGeom>
          <a:noFill/>
        </p:spPr>
        <p:txBody>
          <a:bodyPr wrap="none">
            <a:spAutoFit/>
          </a:bodyPr>
          <a:lstStyle/>
          <a:p>
            <a:pPr algn="r">
              <a:defRPr/>
            </a:pPr>
            <a:r>
              <a:rPr lang="en-US" altLang="zh-CN" sz="2000" dirty="0">
                <a:solidFill>
                  <a:srgbClr val="00B0F0"/>
                </a:solidFill>
                <a:latin typeface="+mn-lt"/>
              </a:rPr>
              <a:t>*all ISAs announced since 1985</a:t>
            </a:r>
          </a:p>
          <a:p>
            <a:pPr algn="r">
              <a:defRPr/>
            </a:pPr>
            <a:r>
              <a:rPr lang="en-US" altLang="zh-CN" sz="2000" dirty="0">
                <a:solidFill>
                  <a:srgbClr val="00B0F0"/>
                </a:solidFill>
                <a:latin typeface="+mn-lt"/>
              </a:rPr>
              <a:t>are load-store</a:t>
            </a:r>
          </a:p>
        </p:txBody>
      </p:sp>
    </p:spTree>
    <p:extLst>
      <p:ext uri="{BB962C8B-B14F-4D97-AF65-F5344CB8AC3E}">
        <p14:creationId xmlns:p14="http://schemas.microsoft.com/office/powerpoint/2010/main" val="2448727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altLang="zh-CN"/>
              <a:t>ISA: Memory Addressing</a:t>
            </a:r>
          </a:p>
        </p:txBody>
      </p:sp>
      <p:sp>
        <p:nvSpPr>
          <p:cNvPr id="44035" name="Rectangle 3"/>
          <p:cNvSpPr>
            <a:spLocks noGrp="1" noChangeArrowheads="1"/>
          </p:cNvSpPr>
          <p:nvPr>
            <p:ph type="body" idx="1"/>
          </p:nvPr>
        </p:nvSpPr>
        <p:spPr/>
        <p:txBody>
          <a:bodyPr/>
          <a:lstStyle/>
          <a:p>
            <a:pPr eaLnBrk="1" hangingPunct="1"/>
            <a:r>
              <a:rPr lang="en-US" altLang="zh-CN" dirty="0"/>
              <a:t>Byte addressing</a:t>
            </a:r>
          </a:p>
          <a:p>
            <a:pPr eaLnBrk="1" hangingPunct="1"/>
            <a:r>
              <a:rPr lang="en-US" altLang="zh-CN" dirty="0"/>
              <a:t>Aligned address: ARMv8</a:t>
            </a:r>
          </a:p>
          <a:p>
            <a:pPr eaLnBrk="1" hangingPunct="1">
              <a:buFontTx/>
              <a:buNone/>
            </a:pPr>
            <a:r>
              <a:rPr lang="en-US" altLang="zh-CN" dirty="0"/>
              <a:t>	object width: </a:t>
            </a:r>
            <a:r>
              <a:rPr lang="en-US" altLang="zh-CN" i="1" dirty="0"/>
              <a:t>s </a:t>
            </a:r>
            <a:r>
              <a:rPr lang="en-US" altLang="zh-CN" dirty="0"/>
              <a:t>bytes</a:t>
            </a:r>
          </a:p>
          <a:p>
            <a:pPr eaLnBrk="1" hangingPunct="1">
              <a:buFontTx/>
              <a:buNone/>
            </a:pPr>
            <a:r>
              <a:rPr lang="en-US" altLang="zh-CN" dirty="0"/>
              <a:t>	address: </a:t>
            </a:r>
            <a:r>
              <a:rPr lang="en-US" altLang="zh-CN" i="1" dirty="0"/>
              <a:t>A</a:t>
            </a:r>
            <a:endParaRPr lang="en-US" altLang="zh-CN" dirty="0"/>
          </a:p>
          <a:p>
            <a:pPr eaLnBrk="1" hangingPunct="1">
              <a:buFontTx/>
              <a:buNone/>
            </a:pPr>
            <a:r>
              <a:rPr lang="en-US" altLang="zh-CN" dirty="0"/>
              <a:t>	aligned if </a:t>
            </a:r>
            <a:r>
              <a:rPr lang="en-US" altLang="zh-CN" i="1" dirty="0"/>
              <a:t>A</a:t>
            </a:r>
            <a:r>
              <a:rPr lang="en-US" altLang="zh-CN" dirty="0"/>
              <a:t> mod </a:t>
            </a:r>
            <a:r>
              <a:rPr lang="en-US" altLang="zh-CN" i="1" dirty="0"/>
              <a:t>s</a:t>
            </a:r>
            <a:r>
              <a:rPr lang="en-US" altLang="zh-CN" dirty="0"/>
              <a:t> = 0</a:t>
            </a:r>
          </a:p>
          <a:p>
            <a:pPr eaLnBrk="1" hangingPunct="1"/>
            <a:endParaRPr lang="en-US" altLang="zh-CN"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altLang="zh-CN"/>
              <a:t>ISA: Memory Addressing</a:t>
            </a:r>
          </a:p>
        </p:txBody>
      </p:sp>
      <p:sp>
        <p:nvSpPr>
          <p:cNvPr id="44035" name="Rectangle 3"/>
          <p:cNvSpPr>
            <a:spLocks noGrp="1" noChangeArrowheads="1"/>
          </p:cNvSpPr>
          <p:nvPr>
            <p:ph type="body" idx="1"/>
          </p:nvPr>
        </p:nvSpPr>
        <p:spPr/>
        <p:txBody>
          <a:bodyPr/>
          <a:lstStyle/>
          <a:p>
            <a:pPr eaLnBrk="1" hangingPunct="1"/>
            <a:r>
              <a:rPr lang="en-US" altLang="zh-CN" dirty="0"/>
              <a:t>Byte addressing</a:t>
            </a:r>
          </a:p>
          <a:p>
            <a:pPr eaLnBrk="1" hangingPunct="1"/>
            <a:r>
              <a:rPr lang="en-US" altLang="zh-CN" dirty="0"/>
              <a:t>Aligned address: ARMv8</a:t>
            </a:r>
          </a:p>
          <a:p>
            <a:pPr eaLnBrk="1" hangingPunct="1">
              <a:buFontTx/>
              <a:buNone/>
            </a:pPr>
            <a:r>
              <a:rPr lang="en-US" altLang="zh-CN" dirty="0"/>
              <a:t>	object width: </a:t>
            </a:r>
            <a:r>
              <a:rPr lang="en-US" altLang="zh-CN" i="1" dirty="0"/>
              <a:t>s </a:t>
            </a:r>
            <a:r>
              <a:rPr lang="en-US" altLang="zh-CN" dirty="0"/>
              <a:t>bytes</a:t>
            </a:r>
          </a:p>
          <a:p>
            <a:pPr eaLnBrk="1" hangingPunct="1">
              <a:buFontTx/>
              <a:buNone/>
            </a:pPr>
            <a:r>
              <a:rPr lang="en-US" altLang="zh-CN" dirty="0"/>
              <a:t>	address: </a:t>
            </a:r>
            <a:r>
              <a:rPr lang="en-US" altLang="zh-CN" i="1" dirty="0"/>
              <a:t>A</a:t>
            </a:r>
            <a:endParaRPr lang="en-US" altLang="zh-CN" dirty="0"/>
          </a:p>
          <a:p>
            <a:pPr eaLnBrk="1" hangingPunct="1">
              <a:buFontTx/>
              <a:buNone/>
            </a:pPr>
            <a:r>
              <a:rPr lang="en-US" altLang="zh-CN" dirty="0"/>
              <a:t>	aligned if </a:t>
            </a:r>
            <a:r>
              <a:rPr lang="en-US" altLang="zh-CN" i="1" dirty="0"/>
              <a:t>A</a:t>
            </a:r>
            <a:r>
              <a:rPr lang="en-US" altLang="zh-CN" dirty="0"/>
              <a:t> mod </a:t>
            </a:r>
            <a:r>
              <a:rPr lang="en-US" altLang="zh-CN" i="1" dirty="0"/>
              <a:t>s</a:t>
            </a:r>
            <a:r>
              <a:rPr lang="en-US" altLang="zh-CN" dirty="0"/>
              <a:t> = 0</a:t>
            </a:r>
          </a:p>
          <a:p>
            <a:pPr eaLnBrk="1" hangingPunct="1"/>
            <a:endParaRPr lang="en-US" altLang="zh-CN" dirty="0"/>
          </a:p>
          <a:p>
            <a:pPr eaLnBrk="1" hangingPunct="1"/>
            <a:r>
              <a:rPr lang="en-US" altLang="zh-CN" dirty="0"/>
              <a:t>80x86 and RISC-V do not require alignment, albeit alignment yields faster accesses</a:t>
            </a:r>
          </a:p>
          <a:p>
            <a:pPr eaLnBrk="1" hangingPunct="1"/>
            <a:endParaRPr lang="en-US" altLang="zh-CN" dirty="0"/>
          </a:p>
          <a:p>
            <a:pPr eaLnBrk="1" hangingPunct="1"/>
            <a:endParaRPr lang="en-US" altLang="zh-CN" dirty="0"/>
          </a:p>
        </p:txBody>
      </p:sp>
    </p:spTree>
    <p:extLst>
      <p:ext uri="{BB962C8B-B14F-4D97-AF65-F5344CB8AC3E}">
        <p14:creationId xmlns:p14="http://schemas.microsoft.com/office/powerpoint/2010/main" val="38255572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0" y="25908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4000" b="1" dirty="0">
                <a:solidFill>
                  <a:schemeClr val="tx2"/>
                </a:solidFill>
                <a:latin typeface="Verdana" panose="020B0604030504040204" pitchFamily="34" charset="0"/>
              </a:rPr>
              <a:t>Why is alignment faster?</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altLang="zh-CN" sz="4000"/>
              <a:t>Each misaligned object requires two memory accesses </a:t>
            </a:r>
          </a:p>
        </p:txBody>
      </p:sp>
      <p:pic>
        <p:nvPicPr>
          <p:cNvPr id="46083" name="Picture 4" descr="alignedaddr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14525"/>
            <a:ext cx="845820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33506-E70D-EB43-83E6-BC0E754F49AA}"/>
              </a:ext>
            </a:extLst>
          </p:cNvPr>
          <p:cNvSpPr>
            <a:spLocks noGrp="1"/>
          </p:cNvSpPr>
          <p:nvPr>
            <p:ph type="title"/>
          </p:nvPr>
        </p:nvSpPr>
        <p:spPr/>
        <p:txBody>
          <a:bodyPr/>
          <a:lstStyle/>
          <a:p>
            <a:r>
              <a:rPr lang="en-CN" dirty="0"/>
              <a:t>Processor Perf Growth:</a:t>
            </a:r>
          </a:p>
        </p:txBody>
      </p:sp>
      <p:pic>
        <p:nvPicPr>
          <p:cNvPr id="5" name="Picture 5" descr="Z:\WOMAT\Production\Artfinal\0000000038\MKCAD\978-0-12-811905-1\0003165540\XMLLowres\f01-01-9780128119051.jpg">
            <a:extLst>
              <a:ext uri="{FF2B5EF4-FFF2-40B4-BE49-F238E27FC236}">
                <a16:creationId xmlns:a16="http://schemas.microsoft.com/office/drawing/2014/main" id="{730803E5-0D7E-FB44-9500-57DD5EE12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943141"/>
            <a:ext cx="9067800" cy="483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9419FF53-0B66-EB4F-9D34-C0E3F95D9DBA}"/>
              </a:ext>
            </a:extLst>
          </p:cNvPr>
          <p:cNvSpPr txBox="1">
            <a:spLocks/>
          </p:cNvSpPr>
          <p:nvPr/>
        </p:nvSpPr>
        <p:spPr bwMode="auto">
          <a:xfrm>
            <a:off x="0" y="846138"/>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Verdana" pitchFamily="34" charset="0"/>
                <a:ea typeface="宋体" pitchFamily="2" charset="-122"/>
              </a:defRPr>
            </a:lvl2pPr>
            <a:lvl3pPr algn="ctr" rtl="0" eaLnBrk="0" fontAlgn="base" hangingPunct="0">
              <a:spcBef>
                <a:spcPct val="0"/>
              </a:spcBef>
              <a:spcAft>
                <a:spcPct val="0"/>
              </a:spcAft>
              <a:defRPr sz="4400" b="1">
                <a:solidFill>
                  <a:schemeClr val="tx2"/>
                </a:solidFill>
                <a:latin typeface="Verdana" pitchFamily="34" charset="0"/>
                <a:ea typeface="宋体" pitchFamily="2" charset="-122"/>
              </a:defRPr>
            </a:lvl3pPr>
            <a:lvl4pPr algn="ctr" rtl="0" eaLnBrk="0" fontAlgn="base" hangingPunct="0">
              <a:spcBef>
                <a:spcPct val="0"/>
              </a:spcBef>
              <a:spcAft>
                <a:spcPct val="0"/>
              </a:spcAft>
              <a:defRPr sz="4400" b="1">
                <a:solidFill>
                  <a:schemeClr val="tx2"/>
                </a:solidFill>
                <a:latin typeface="Verdana" pitchFamily="34" charset="0"/>
                <a:ea typeface="宋体" pitchFamily="2" charset="-122"/>
              </a:defRPr>
            </a:lvl4pPr>
            <a:lvl5pPr algn="ctr" rtl="0" eaLnBrk="0" fontAlgn="base" hangingPunct="0">
              <a:spcBef>
                <a:spcPct val="0"/>
              </a:spcBef>
              <a:spcAft>
                <a:spcPct val="0"/>
              </a:spcAft>
              <a:defRPr sz="4400" b="1">
                <a:solidFill>
                  <a:schemeClr val="tx2"/>
                </a:solidFill>
                <a:latin typeface="Verdana" pitchFamily="34" charset="0"/>
                <a:ea typeface="宋体" pitchFamily="2" charset="-122"/>
              </a:defRPr>
            </a:lvl5pPr>
            <a:lvl6pPr marL="457200" algn="ctr" rtl="0" fontAlgn="base">
              <a:spcBef>
                <a:spcPct val="0"/>
              </a:spcBef>
              <a:spcAft>
                <a:spcPct val="0"/>
              </a:spcAft>
              <a:defRPr sz="4400" b="1">
                <a:solidFill>
                  <a:schemeClr val="tx2"/>
                </a:solidFill>
                <a:latin typeface="Verdana" pitchFamily="34" charset="0"/>
                <a:ea typeface="宋体" pitchFamily="2" charset="-122"/>
              </a:defRPr>
            </a:lvl6pPr>
            <a:lvl7pPr marL="914400" algn="ctr" rtl="0" fontAlgn="base">
              <a:spcBef>
                <a:spcPct val="0"/>
              </a:spcBef>
              <a:spcAft>
                <a:spcPct val="0"/>
              </a:spcAft>
              <a:defRPr sz="4400" b="1">
                <a:solidFill>
                  <a:schemeClr val="tx2"/>
                </a:solidFill>
                <a:latin typeface="Verdana" pitchFamily="34" charset="0"/>
                <a:ea typeface="宋体" pitchFamily="2" charset="-122"/>
              </a:defRPr>
            </a:lvl7pPr>
            <a:lvl8pPr marL="1371600" algn="ctr" rtl="0" fontAlgn="base">
              <a:spcBef>
                <a:spcPct val="0"/>
              </a:spcBef>
              <a:spcAft>
                <a:spcPct val="0"/>
              </a:spcAft>
              <a:defRPr sz="4400" b="1">
                <a:solidFill>
                  <a:schemeClr val="tx2"/>
                </a:solidFill>
                <a:latin typeface="Verdana" pitchFamily="34" charset="0"/>
                <a:ea typeface="宋体" pitchFamily="2" charset="-122"/>
              </a:defRPr>
            </a:lvl8pPr>
            <a:lvl9pPr marL="1828800" algn="ctr" rtl="0" fontAlgn="base">
              <a:spcBef>
                <a:spcPct val="0"/>
              </a:spcBef>
              <a:spcAft>
                <a:spcPct val="0"/>
              </a:spcAft>
              <a:defRPr sz="4400" b="1">
                <a:solidFill>
                  <a:schemeClr val="tx2"/>
                </a:solidFill>
                <a:latin typeface="Verdana" pitchFamily="34" charset="0"/>
                <a:ea typeface="宋体" pitchFamily="2" charset="-122"/>
              </a:defRPr>
            </a:lvl9pPr>
          </a:lstStyle>
          <a:p>
            <a:r>
              <a:rPr lang="en-CN" sz="3600" kern="0" dirty="0"/>
              <a:t>A 40-Year Lookback</a:t>
            </a:r>
          </a:p>
        </p:txBody>
      </p:sp>
      <p:sp>
        <p:nvSpPr>
          <p:cNvPr id="7" name="Line 6">
            <a:extLst>
              <a:ext uri="{FF2B5EF4-FFF2-40B4-BE49-F238E27FC236}">
                <a16:creationId xmlns:a16="http://schemas.microsoft.com/office/drawing/2014/main" id="{AB986FB4-06A5-F94C-909B-720835DB6266}"/>
              </a:ext>
            </a:extLst>
          </p:cNvPr>
          <p:cNvSpPr>
            <a:spLocks noChangeShapeType="1"/>
          </p:cNvSpPr>
          <p:nvPr/>
        </p:nvSpPr>
        <p:spPr bwMode="auto">
          <a:xfrm flipV="1">
            <a:off x="2590800" y="5943600"/>
            <a:ext cx="0" cy="571500"/>
          </a:xfrm>
          <a:prstGeom prst="line">
            <a:avLst/>
          </a:prstGeom>
          <a:noFill/>
          <a:ln w="76200">
            <a:solidFill>
              <a:srgbClr val="00B0F0"/>
            </a:solidFill>
            <a:round/>
            <a:headEnd/>
            <a:tailEnd/>
          </a:ln>
          <a:extLst>
            <a:ext uri="{909E8E84-426E-40DD-AFC4-6F175D3DCCD1}">
              <a14:hiddenFill xmlns:a14="http://schemas.microsoft.com/office/drawing/2010/main">
                <a:noFill/>
              </a14:hiddenFill>
            </a:ext>
          </a:extLst>
        </p:spPr>
        <p:txBody>
          <a:bodyPr/>
          <a:lstStyle/>
          <a:p>
            <a:endParaRPr lang="zh-CN" altLang="en-US" dirty="0"/>
          </a:p>
        </p:txBody>
      </p:sp>
      <p:sp>
        <p:nvSpPr>
          <p:cNvPr id="8" name="Line 6">
            <a:extLst>
              <a:ext uri="{FF2B5EF4-FFF2-40B4-BE49-F238E27FC236}">
                <a16:creationId xmlns:a16="http://schemas.microsoft.com/office/drawing/2014/main" id="{E518BD04-4376-B94F-88EF-9786D43DD053}"/>
              </a:ext>
            </a:extLst>
          </p:cNvPr>
          <p:cNvSpPr>
            <a:spLocks noChangeShapeType="1"/>
          </p:cNvSpPr>
          <p:nvPr/>
        </p:nvSpPr>
        <p:spPr bwMode="auto">
          <a:xfrm flipH="1" flipV="1">
            <a:off x="5943599" y="3657600"/>
            <a:ext cx="1" cy="2857500"/>
          </a:xfrm>
          <a:prstGeom prst="line">
            <a:avLst/>
          </a:prstGeom>
          <a:noFill/>
          <a:ln w="76200">
            <a:solidFill>
              <a:srgbClr val="00B0F0"/>
            </a:solidFill>
            <a:round/>
            <a:headEnd/>
            <a:tailEnd/>
          </a:ln>
          <a:extLst>
            <a:ext uri="{909E8E84-426E-40DD-AFC4-6F175D3DCCD1}">
              <a14:hiddenFill xmlns:a14="http://schemas.microsoft.com/office/drawing/2010/main">
                <a:noFill/>
              </a14:hiddenFill>
            </a:ext>
          </a:extLst>
        </p:spPr>
        <p:txBody>
          <a:bodyPr/>
          <a:lstStyle/>
          <a:p>
            <a:endParaRPr lang="zh-CN" altLang="en-US" dirty="0"/>
          </a:p>
        </p:txBody>
      </p:sp>
      <p:sp>
        <p:nvSpPr>
          <p:cNvPr id="9" name="Title 1">
            <a:extLst>
              <a:ext uri="{FF2B5EF4-FFF2-40B4-BE49-F238E27FC236}">
                <a16:creationId xmlns:a16="http://schemas.microsoft.com/office/drawing/2014/main" id="{4ACEC1DE-5938-F14B-8ACF-C71B56394409}"/>
              </a:ext>
            </a:extLst>
          </p:cNvPr>
          <p:cNvSpPr txBox="1">
            <a:spLocks/>
          </p:cNvSpPr>
          <p:nvPr/>
        </p:nvSpPr>
        <p:spPr bwMode="auto">
          <a:xfrm>
            <a:off x="990600" y="2819400"/>
            <a:ext cx="693419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Verdana" pitchFamily="34" charset="0"/>
                <a:ea typeface="宋体" pitchFamily="2" charset="-122"/>
              </a:defRPr>
            </a:lvl2pPr>
            <a:lvl3pPr algn="ctr" rtl="0" eaLnBrk="0" fontAlgn="base" hangingPunct="0">
              <a:spcBef>
                <a:spcPct val="0"/>
              </a:spcBef>
              <a:spcAft>
                <a:spcPct val="0"/>
              </a:spcAft>
              <a:defRPr sz="4400" b="1">
                <a:solidFill>
                  <a:schemeClr val="tx2"/>
                </a:solidFill>
                <a:latin typeface="Verdana" pitchFamily="34" charset="0"/>
                <a:ea typeface="宋体" pitchFamily="2" charset="-122"/>
              </a:defRPr>
            </a:lvl3pPr>
            <a:lvl4pPr algn="ctr" rtl="0" eaLnBrk="0" fontAlgn="base" hangingPunct="0">
              <a:spcBef>
                <a:spcPct val="0"/>
              </a:spcBef>
              <a:spcAft>
                <a:spcPct val="0"/>
              </a:spcAft>
              <a:defRPr sz="4400" b="1">
                <a:solidFill>
                  <a:schemeClr val="tx2"/>
                </a:solidFill>
                <a:latin typeface="Verdana" pitchFamily="34" charset="0"/>
                <a:ea typeface="宋体" pitchFamily="2" charset="-122"/>
              </a:defRPr>
            </a:lvl4pPr>
            <a:lvl5pPr algn="ctr" rtl="0" eaLnBrk="0" fontAlgn="base" hangingPunct="0">
              <a:spcBef>
                <a:spcPct val="0"/>
              </a:spcBef>
              <a:spcAft>
                <a:spcPct val="0"/>
              </a:spcAft>
              <a:defRPr sz="4400" b="1">
                <a:solidFill>
                  <a:schemeClr val="tx2"/>
                </a:solidFill>
                <a:latin typeface="Verdana" pitchFamily="34" charset="0"/>
                <a:ea typeface="宋体" pitchFamily="2" charset="-122"/>
              </a:defRPr>
            </a:lvl5pPr>
            <a:lvl6pPr marL="457200" algn="ctr" rtl="0" fontAlgn="base">
              <a:spcBef>
                <a:spcPct val="0"/>
              </a:spcBef>
              <a:spcAft>
                <a:spcPct val="0"/>
              </a:spcAft>
              <a:defRPr sz="4400" b="1">
                <a:solidFill>
                  <a:schemeClr val="tx2"/>
                </a:solidFill>
                <a:latin typeface="Verdana" pitchFamily="34" charset="0"/>
                <a:ea typeface="宋体" pitchFamily="2" charset="-122"/>
              </a:defRPr>
            </a:lvl6pPr>
            <a:lvl7pPr marL="914400" algn="ctr" rtl="0" fontAlgn="base">
              <a:spcBef>
                <a:spcPct val="0"/>
              </a:spcBef>
              <a:spcAft>
                <a:spcPct val="0"/>
              </a:spcAft>
              <a:defRPr sz="4400" b="1">
                <a:solidFill>
                  <a:schemeClr val="tx2"/>
                </a:solidFill>
                <a:latin typeface="Verdana" pitchFamily="34" charset="0"/>
                <a:ea typeface="宋体" pitchFamily="2" charset="-122"/>
              </a:defRPr>
            </a:lvl7pPr>
            <a:lvl8pPr marL="1371600" algn="ctr" rtl="0" fontAlgn="base">
              <a:spcBef>
                <a:spcPct val="0"/>
              </a:spcBef>
              <a:spcAft>
                <a:spcPct val="0"/>
              </a:spcAft>
              <a:defRPr sz="4400" b="1">
                <a:solidFill>
                  <a:schemeClr val="tx2"/>
                </a:solidFill>
                <a:latin typeface="Verdana" pitchFamily="34" charset="0"/>
                <a:ea typeface="宋体" pitchFamily="2" charset="-122"/>
              </a:defRPr>
            </a:lvl8pPr>
            <a:lvl9pPr marL="1828800" algn="ctr" rtl="0" fontAlgn="base">
              <a:spcBef>
                <a:spcPct val="0"/>
              </a:spcBef>
              <a:spcAft>
                <a:spcPct val="0"/>
              </a:spcAft>
              <a:defRPr sz="4400" b="1">
                <a:solidFill>
                  <a:schemeClr val="tx2"/>
                </a:solidFill>
                <a:latin typeface="Verdana" pitchFamily="34" charset="0"/>
                <a:ea typeface="宋体" pitchFamily="2" charset="-122"/>
              </a:defRPr>
            </a:lvl9pPr>
          </a:lstStyle>
          <a:p>
            <a:r>
              <a:rPr lang="en-CN" sz="3200" kern="0" dirty="0">
                <a:solidFill>
                  <a:srgbClr val="00B0F0"/>
                </a:solidFill>
              </a:rPr>
              <a:t>Dennard Scailing</a:t>
            </a:r>
          </a:p>
        </p:txBody>
      </p:sp>
      <p:sp>
        <p:nvSpPr>
          <p:cNvPr id="10" name="Title 1">
            <a:extLst>
              <a:ext uri="{FF2B5EF4-FFF2-40B4-BE49-F238E27FC236}">
                <a16:creationId xmlns:a16="http://schemas.microsoft.com/office/drawing/2014/main" id="{A63FF4D8-81B2-A04B-9E24-192779EB12D3}"/>
              </a:ext>
            </a:extLst>
          </p:cNvPr>
          <p:cNvSpPr txBox="1">
            <a:spLocks/>
          </p:cNvSpPr>
          <p:nvPr/>
        </p:nvSpPr>
        <p:spPr bwMode="auto">
          <a:xfrm>
            <a:off x="2895600" y="1979362"/>
            <a:ext cx="693419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Verdana" pitchFamily="34" charset="0"/>
                <a:ea typeface="宋体" pitchFamily="2" charset="-122"/>
              </a:defRPr>
            </a:lvl2pPr>
            <a:lvl3pPr algn="ctr" rtl="0" eaLnBrk="0" fontAlgn="base" hangingPunct="0">
              <a:spcBef>
                <a:spcPct val="0"/>
              </a:spcBef>
              <a:spcAft>
                <a:spcPct val="0"/>
              </a:spcAft>
              <a:defRPr sz="4400" b="1">
                <a:solidFill>
                  <a:schemeClr val="tx2"/>
                </a:solidFill>
                <a:latin typeface="Verdana" pitchFamily="34" charset="0"/>
                <a:ea typeface="宋体" pitchFamily="2" charset="-122"/>
              </a:defRPr>
            </a:lvl3pPr>
            <a:lvl4pPr algn="ctr" rtl="0" eaLnBrk="0" fontAlgn="base" hangingPunct="0">
              <a:spcBef>
                <a:spcPct val="0"/>
              </a:spcBef>
              <a:spcAft>
                <a:spcPct val="0"/>
              </a:spcAft>
              <a:defRPr sz="4400" b="1">
                <a:solidFill>
                  <a:schemeClr val="tx2"/>
                </a:solidFill>
                <a:latin typeface="Verdana" pitchFamily="34" charset="0"/>
                <a:ea typeface="宋体" pitchFamily="2" charset="-122"/>
              </a:defRPr>
            </a:lvl4pPr>
            <a:lvl5pPr algn="ctr" rtl="0" eaLnBrk="0" fontAlgn="base" hangingPunct="0">
              <a:spcBef>
                <a:spcPct val="0"/>
              </a:spcBef>
              <a:spcAft>
                <a:spcPct val="0"/>
              </a:spcAft>
              <a:defRPr sz="4400" b="1">
                <a:solidFill>
                  <a:schemeClr val="tx2"/>
                </a:solidFill>
                <a:latin typeface="Verdana" pitchFamily="34" charset="0"/>
                <a:ea typeface="宋体" pitchFamily="2" charset="-122"/>
              </a:defRPr>
            </a:lvl5pPr>
            <a:lvl6pPr marL="457200" algn="ctr" rtl="0" fontAlgn="base">
              <a:spcBef>
                <a:spcPct val="0"/>
              </a:spcBef>
              <a:spcAft>
                <a:spcPct val="0"/>
              </a:spcAft>
              <a:defRPr sz="4400" b="1">
                <a:solidFill>
                  <a:schemeClr val="tx2"/>
                </a:solidFill>
                <a:latin typeface="Verdana" pitchFamily="34" charset="0"/>
                <a:ea typeface="宋体" pitchFamily="2" charset="-122"/>
              </a:defRPr>
            </a:lvl6pPr>
            <a:lvl7pPr marL="914400" algn="ctr" rtl="0" fontAlgn="base">
              <a:spcBef>
                <a:spcPct val="0"/>
              </a:spcBef>
              <a:spcAft>
                <a:spcPct val="0"/>
              </a:spcAft>
              <a:defRPr sz="4400" b="1">
                <a:solidFill>
                  <a:schemeClr val="tx2"/>
                </a:solidFill>
                <a:latin typeface="Verdana" pitchFamily="34" charset="0"/>
                <a:ea typeface="宋体" pitchFamily="2" charset="-122"/>
              </a:defRPr>
            </a:lvl7pPr>
            <a:lvl8pPr marL="1371600" algn="ctr" rtl="0" fontAlgn="base">
              <a:spcBef>
                <a:spcPct val="0"/>
              </a:spcBef>
              <a:spcAft>
                <a:spcPct val="0"/>
              </a:spcAft>
              <a:defRPr sz="4400" b="1">
                <a:solidFill>
                  <a:schemeClr val="tx2"/>
                </a:solidFill>
                <a:latin typeface="Verdana" pitchFamily="34" charset="0"/>
                <a:ea typeface="宋体" pitchFamily="2" charset="-122"/>
              </a:defRPr>
            </a:lvl8pPr>
            <a:lvl9pPr marL="1828800" algn="ctr" rtl="0" fontAlgn="base">
              <a:spcBef>
                <a:spcPct val="0"/>
              </a:spcBef>
              <a:spcAft>
                <a:spcPct val="0"/>
              </a:spcAft>
              <a:defRPr sz="4400" b="1">
                <a:solidFill>
                  <a:schemeClr val="tx2"/>
                </a:solidFill>
                <a:latin typeface="Verdana" pitchFamily="34" charset="0"/>
                <a:ea typeface="宋体" pitchFamily="2" charset="-122"/>
              </a:defRPr>
            </a:lvl9pPr>
          </a:lstStyle>
          <a:p>
            <a:r>
              <a:rPr lang="en-CN" sz="3200" kern="0" dirty="0">
                <a:solidFill>
                  <a:srgbClr val="00B0F0"/>
                </a:solidFill>
              </a:rPr>
              <a:t>Moore’s Law</a:t>
            </a:r>
          </a:p>
        </p:txBody>
      </p:sp>
    </p:spTree>
    <p:extLst>
      <p:ext uri="{BB962C8B-B14F-4D97-AF65-F5344CB8AC3E}">
        <p14:creationId xmlns:p14="http://schemas.microsoft.com/office/powerpoint/2010/main" val="22958281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altLang="zh-CN" sz="4000"/>
              <a:t>ISA: Types and Sizes of OP</a:t>
            </a:r>
            <a:r>
              <a:rPr lang="en-US" altLang="zh-CN" sz="2400"/>
              <a:t>erands</a:t>
            </a:r>
          </a:p>
        </p:txBody>
      </p:sp>
      <p:graphicFrame>
        <p:nvGraphicFramePr>
          <p:cNvPr id="43059" name="Group 51"/>
          <p:cNvGraphicFramePr>
            <a:graphicFrameLocks noGrp="1"/>
          </p:cNvGraphicFramePr>
          <p:nvPr>
            <p:ph idx="1"/>
          </p:nvPr>
        </p:nvGraphicFramePr>
        <p:xfrm>
          <a:off x="228600" y="1295400"/>
          <a:ext cx="8686800" cy="5425440"/>
        </p:xfrm>
        <a:graphic>
          <a:graphicData uri="http://schemas.openxmlformats.org/drawingml/2006/table">
            <a:tbl>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457200">
                <a:tc>
                  <a:txBody>
                    <a:bodyPr/>
                    <a:lstStyle>
                      <a:lvl1pPr eaLnBrk="0" hangingPunct="0">
                        <a:spcBef>
                          <a:spcPct val="20000"/>
                        </a:spcBef>
                        <a:defRPr sz="2800">
                          <a:solidFill>
                            <a:schemeClr val="tx1"/>
                          </a:solidFill>
                          <a:latin typeface="Verdana" panose="020B0604030504040204" pitchFamily="34" charset="0"/>
                          <a:ea typeface="宋体" panose="02010600030101010101" pitchFamily="2" charset="-122"/>
                        </a:defRPr>
                      </a:lvl1pPr>
                      <a:lvl2pPr marL="742950" indent="-285750" eaLnBrk="0" hangingPunct="0">
                        <a:spcBef>
                          <a:spcPct val="20000"/>
                        </a:spcBef>
                        <a:defRPr sz="2400">
                          <a:solidFill>
                            <a:schemeClr val="tx1"/>
                          </a:solidFill>
                          <a:latin typeface="Verdana" panose="020B0604030504040204" pitchFamily="34" charset="0"/>
                          <a:ea typeface="宋体" panose="02010600030101010101" pitchFamily="2" charset="-122"/>
                        </a:defRPr>
                      </a:lvl2pPr>
                      <a:lvl3pPr marL="1143000" indent="-228600" eaLnBrk="0" hangingPunct="0">
                        <a:spcBef>
                          <a:spcPct val="20000"/>
                        </a:spcBef>
                        <a:defRPr sz="2000">
                          <a:solidFill>
                            <a:schemeClr val="tx1"/>
                          </a:solidFill>
                          <a:latin typeface="Verdana" panose="020B0604030504040204" pitchFamily="34" charset="0"/>
                          <a:ea typeface="宋体" panose="02010600030101010101" pitchFamily="2" charset="-122"/>
                        </a:defRPr>
                      </a:lvl3pPr>
                      <a:lvl4pPr marL="1600200" indent="-228600" eaLnBrk="0" hangingPunct="0">
                        <a:spcBef>
                          <a:spcPct val="20000"/>
                        </a:spcBef>
                        <a:defRPr>
                          <a:solidFill>
                            <a:schemeClr val="tx1"/>
                          </a:solidFill>
                          <a:latin typeface="Verdana" panose="020B0604030504040204" pitchFamily="34" charset="0"/>
                          <a:ea typeface="宋体" panose="02010600030101010101" pitchFamily="2" charset="-122"/>
                        </a:defRPr>
                      </a:lvl4pPr>
                      <a:lvl5pPr marL="2057400" indent="-228600" eaLnBrk="0" hangingPunct="0">
                        <a:spcBef>
                          <a:spcPct val="20000"/>
                        </a:spcBef>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Type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defRPr sz="2800">
                          <a:solidFill>
                            <a:schemeClr val="tx1"/>
                          </a:solidFill>
                          <a:latin typeface="Verdana" panose="020B0604030504040204" pitchFamily="34" charset="0"/>
                          <a:ea typeface="宋体" panose="02010600030101010101" pitchFamily="2" charset="-122"/>
                        </a:defRPr>
                      </a:lvl1pPr>
                      <a:lvl2pPr marL="742950" indent="-285750" eaLnBrk="0" hangingPunct="0">
                        <a:spcBef>
                          <a:spcPct val="20000"/>
                        </a:spcBef>
                        <a:defRPr sz="2400">
                          <a:solidFill>
                            <a:schemeClr val="tx1"/>
                          </a:solidFill>
                          <a:latin typeface="Verdana" panose="020B0604030504040204" pitchFamily="34" charset="0"/>
                          <a:ea typeface="宋体" panose="02010600030101010101" pitchFamily="2" charset="-122"/>
                        </a:defRPr>
                      </a:lvl2pPr>
                      <a:lvl3pPr marL="1143000" indent="-228600" eaLnBrk="0" hangingPunct="0">
                        <a:spcBef>
                          <a:spcPct val="20000"/>
                        </a:spcBef>
                        <a:defRPr sz="2000">
                          <a:solidFill>
                            <a:schemeClr val="tx1"/>
                          </a:solidFill>
                          <a:latin typeface="Verdana" panose="020B0604030504040204" pitchFamily="34" charset="0"/>
                          <a:ea typeface="宋体" panose="02010600030101010101" pitchFamily="2" charset="-122"/>
                        </a:defRPr>
                      </a:lvl3pPr>
                      <a:lvl4pPr marL="1600200" indent="-228600" eaLnBrk="0" hangingPunct="0">
                        <a:spcBef>
                          <a:spcPct val="20000"/>
                        </a:spcBef>
                        <a:defRPr>
                          <a:solidFill>
                            <a:schemeClr val="tx1"/>
                          </a:solidFill>
                          <a:latin typeface="Verdana" panose="020B0604030504040204" pitchFamily="34" charset="0"/>
                          <a:ea typeface="宋体" panose="02010600030101010101" pitchFamily="2" charset="-122"/>
                        </a:defRPr>
                      </a:lvl4pPr>
                      <a:lvl5pPr marL="2057400" indent="-228600" eaLnBrk="0" hangingPunct="0">
                        <a:spcBef>
                          <a:spcPct val="20000"/>
                        </a:spcBef>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Size in bits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81000">
                <a:tc>
                  <a:txBody>
                    <a:bodyPr/>
                    <a:lstStyle>
                      <a:lvl1pPr eaLnBrk="0" hangingPunct="0">
                        <a:spcBef>
                          <a:spcPct val="20000"/>
                        </a:spcBef>
                        <a:defRPr sz="2800">
                          <a:solidFill>
                            <a:schemeClr val="tx1"/>
                          </a:solidFill>
                          <a:latin typeface="Verdana" panose="020B0604030504040204" pitchFamily="34" charset="0"/>
                          <a:ea typeface="宋体" panose="02010600030101010101" pitchFamily="2" charset="-122"/>
                        </a:defRPr>
                      </a:lvl1pPr>
                      <a:lvl2pPr marL="742950" indent="-285750" eaLnBrk="0" hangingPunct="0">
                        <a:spcBef>
                          <a:spcPct val="20000"/>
                        </a:spcBef>
                        <a:defRPr sz="2400">
                          <a:solidFill>
                            <a:schemeClr val="tx1"/>
                          </a:solidFill>
                          <a:latin typeface="Verdana" panose="020B0604030504040204" pitchFamily="34" charset="0"/>
                          <a:ea typeface="宋体" panose="02010600030101010101" pitchFamily="2" charset="-122"/>
                        </a:defRPr>
                      </a:lvl2pPr>
                      <a:lvl3pPr marL="1143000" indent="-228600" eaLnBrk="0" hangingPunct="0">
                        <a:spcBef>
                          <a:spcPct val="20000"/>
                        </a:spcBef>
                        <a:defRPr sz="2000">
                          <a:solidFill>
                            <a:schemeClr val="tx1"/>
                          </a:solidFill>
                          <a:latin typeface="Verdana" panose="020B0604030504040204" pitchFamily="34" charset="0"/>
                          <a:ea typeface="宋体" panose="02010600030101010101" pitchFamily="2" charset="-122"/>
                        </a:defRPr>
                      </a:lvl3pPr>
                      <a:lvl4pPr marL="1600200" indent="-228600" eaLnBrk="0" hangingPunct="0">
                        <a:spcBef>
                          <a:spcPct val="20000"/>
                        </a:spcBef>
                        <a:defRPr>
                          <a:solidFill>
                            <a:schemeClr val="tx1"/>
                          </a:solidFill>
                          <a:latin typeface="Verdana" panose="020B0604030504040204" pitchFamily="34" charset="0"/>
                          <a:ea typeface="宋体" panose="02010600030101010101" pitchFamily="2" charset="-122"/>
                        </a:defRPr>
                      </a:lvl4pPr>
                      <a:lvl5pPr marL="2057400" indent="-228600" eaLnBrk="0" hangingPunct="0">
                        <a:spcBef>
                          <a:spcPct val="20000"/>
                        </a:spcBef>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ASCII character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Verdana" panose="020B0604030504040204" pitchFamily="34" charset="0"/>
                          <a:ea typeface="宋体" panose="02010600030101010101" pitchFamily="2" charset="-122"/>
                        </a:defRPr>
                      </a:lvl1pPr>
                      <a:lvl2pPr marL="742950" indent="-285750" eaLnBrk="0" hangingPunct="0">
                        <a:spcBef>
                          <a:spcPct val="20000"/>
                        </a:spcBef>
                        <a:defRPr sz="2400">
                          <a:solidFill>
                            <a:schemeClr val="tx1"/>
                          </a:solidFill>
                          <a:latin typeface="Verdana" panose="020B0604030504040204" pitchFamily="34" charset="0"/>
                          <a:ea typeface="宋体" panose="02010600030101010101" pitchFamily="2" charset="-122"/>
                        </a:defRPr>
                      </a:lvl2pPr>
                      <a:lvl3pPr marL="1143000" indent="-228600" eaLnBrk="0" hangingPunct="0">
                        <a:spcBef>
                          <a:spcPct val="20000"/>
                        </a:spcBef>
                        <a:defRPr sz="2000">
                          <a:solidFill>
                            <a:schemeClr val="tx1"/>
                          </a:solidFill>
                          <a:latin typeface="Verdana" panose="020B0604030504040204" pitchFamily="34" charset="0"/>
                          <a:ea typeface="宋体" panose="02010600030101010101" pitchFamily="2" charset="-122"/>
                        </a:defRPr>
                      </a:lvl3pPr>
                      <a:lvl4pPr marL="1600200" indent="-228600" eaLnBrk="0" hangingPunct="0">
                        <a:spcBef>
                          <a:spcPct val="20000"/>
                        </a:spcBef>
                        <a:defRPr>
                          <a:solidFill>
                            <a:schemeClr val="tx1"/>
                          </a:solidFill>
                          <a:latin typeface="Verdana" panose="020B0604030504040204" pitchFamily="34" charset="0"/>
                          <a:ea typeface="宋体" panose="02010600030101010101" pitchFamily="2" charset="-122"/>
                        </a:defRPr>
                      </a:lvl4pPr>
                      <a:lvl5pPr marL="2057400" indent="-228600" eaLnBrk="0" hangingPunct="0">
                        <a:spcBef>
                          <a:spcPct val="20000"/>
                        </a:spcBef>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50888">
                <a:tc>
                  <a:txBody>
                    <a:bodyPr/>
                    <a:lstStyle>
                      <a:lvl1pPr eaLnBrk="0" hangingPunct="0">
                        <a:spcBef>
                          <a:spcPct val="20000"/>
                        </a:spcBef>
                        <a:defRPr sz="2800">
                          <a:solidFill>
                            <a:schemeClr val="tx1"/>
                          </a:solidFill>
                          <a:latin typeface="Verdana" panose="020B0604030504040204" pitchFamily="34" charset="0"/>
                          <a:ea typeface="宋体" panose="02010600030101010101" pitchFamily="2" charset="-122"/>
                        </a:defRPr>
                      </a:lvl1pPr>
                      <a:lvl2pPr marL="742950" indent="-285750" eaLnBrk="0" hangingPunct="0">
                        <a:spcBef>
                          <a:spcPct val="20000"/>
                        </a:spcBef>
                        <a:defRPr sz="2400">
                          <a:solidFill>
                            <a:schemeClr val="tx1"/>
                          </a:solidFill>
                          <a:latin typeface="Verdana" panose="020B0604030504040204" pitchFamily="34" charset="0"/>
                          <a:ea typeface="宋体" panose="02010600030101010101" pitchFamily="2" charset="-122"/>
                        </a:defRPr>
                      </a:lvl2pPr>
                      <a:lvl3pPr marL="1143000" indent="-228600" eaLnBrk="0" hangingPunct="0">
                        <a:spcBef>
                          <a:spcPct val="20000"/>
                        </a:spcBef>
                        <a:defRPr sz="2000">
                          <a:solidFill>
                            <a:schemeClr val="tx1"/>
                          </a:solidFill>
                          <a:latin typeface="Verdana" panose="020B0604030504040204" pitchFamily="34" charset="0"/>
                          <a:ea typeface="宋体" panose="02010600030101010101" pitchFamily="2" charset="-122"/>
                        </a:defRPr>
                      </a:lvl3pPr>
                      <a:lvl4pPr marL="1600200" indent="-228600" eaLnBrk="0" hangingPunct="0">
                        <a:spcBef>
                          <a:spcPct val="20000"/>
                        </a:spcBef>
                        <a:defRPr>
                          <a:solidFill>
                            <a:schemeClr val="tx1"/>
                          </a:solidFill>
                          <a:latin typeface="Verdana" panose="020B0604030504040204" pitchFamily="34" charset="0"/>
                          <a:ea typeface="宋体" panose="02010600030101010101" pitchFamily="2" charset="-122"/>
                        </a:defRPr>
                      </a:lvl4pPr>
                      <a:lvl5pPr marL="2057400" indent="-228600" eaLnBrk="0" hangingPunct="0">
                        <a:spcBef>
                          <a:spcPct val="20000"/>
                        </a:spcBef>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Unicode character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Half word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Verdana" panose="020B0604030504040204" pitchFamily="34" charset="0"/>
                          <a:ea typeface="宋体" panose="02010600030101010101" pitchFamily="2" charset="-122"/>
                        </a:defRPr>
                      </a:lvl1pPr>
                      <a:lvl2pPr marL="742950" indent="-285750" eaLnBrk="0" hangingPunct="0">
                        <a:spcBef>
                          <a:spcPct val="20000"/>
                        </a:spcBef>
                        <a:defRPr sz="2400">
                          <a:solidFill>
                            <a:schemeClr val="tx1"/>
                          </a:solidFill>
                          <a:latin typeface="Verdana" panose="020B0604030504040204" pitchFamily="34" charset="0"/>
                          <a:ea typeface="宋体" panose="02010600030101010101" pitchFamily="2" charset="-122"/>
                        </a:defRPr>
                      </a:lvl2pPr>
                      <a:lvl3pPr marL="1143000" indent="-228600" eaLnBrk="0" hangingPunct="0">
                        <a:spcBef>
                          <a:spcPct val="20000"/>
                        </a:spcBef>
                        <a:defRPr sz="2000">
                          <a:solidFill>
                            <a:schemeClr val="tx1"/>
                          </a:solidFill>
                          <a:latin typeface="Verdana" panose="020B0604030504040204" pitchFamily="34" charset="0"/>
                          <a:ea typeface="宋体" panose="02010600030101010101" pitchFamily="2" charset="-122"/>
                        </a:defRPr>
                      </a:lvl3pPr>
                      <a:lvl4pPr marL="1600200" indent="-228600" eaLnBrk="0" hangingPunct="0">
                        <a:spcBef>
                          <a:spcPct val="20000"/>
                        </a:spcBef>
                        <a:defRPr>
                          <a:solidFill>
                            <a:schemeClr val="tx1"/>
                          </a:solidFill>
                          <a:latin typeface="Verdana" panose="020B0604030504040204" pitchFamily="34" charset="0"/>
                          <a:ea typeface="宋体" panose="02010600030101010101" pitchFamily="2" charset="-122"/>
                        </a:defRPr>
                      </a:lvl4pPr>
                      <a:lvl5pPr marL="2057400" indent="-228600" eaLnBrk="0" hangingPunct="0">
                        <a:spcBef>
                          <a:spcPct val="20000"/>
                        </a:spcBef>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16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52475">
                <a:tc>
                  <a:txBody>
                    <a:bodyPr/>
                    <a:lstStyle>
                      <a:lvl1pPr eaLnBrk="0" hangingPunct="0">
                        <a:spcBef>
                          <a:spcPct val="20000"/>
                        </a:spcBef>
                        <a:defRPr sz="2800">
                          <a:solidFill>
                            <a:schemeClr val="tx1"/>
                          </a:solidFill>
                          <a:latin typeface="Verdana" panose="020B0604030504040204" pitchFamily="34" charset="0"/>
                          <a:ea typeface="宋体" panose="02010600030101010101" pitchFamily="2" charset="-122"/>
                        </a:defRPr>
                      </a:lvl1pPr>
                      <a:lvl2pPr marL="742950" indent="-285750" eaLnBrk="0" hangingPunct="0">
                        <a:spcBef>
                          <a:spcPct val="20000"/>
                        </a:spcBef>
                        <a:defRPr sz="2400">
                          <a:solidFill>
                            <a:schemeClr val="tx1"/>
                          </a:solidFill>
                          <a:latin typeface="Verdana" panose="020B0604030504040204" pitchFamily="34" charset="0"/>
                          <a:ea typeface="宋体" panose="02010600030101010101" pitchFamily="2" charset="-122"/>
                        </a:defRPr>
                      </a:lvl2pPr>
                      <a:lvl3pPr marL="1143000" indent="-228600" eaLnBrk="0" hangingPunct="0">
                        <a:spcBef>
                          <a:spcPct val="20000"/>
                        </a:spcBef>
                        <a:defRPr sz="2000">
                          <a:solidFill>
                            <a:schemeClr val="tx1"/>
                          </a:solidFill>
                          <a:latin typeface="Verdana" panose="020B0604030504040204" pitchFamily="34" charset="0"/>
                          <a:ea typeface="宋体" panose="02010600030101010101" pitchFamily="2" charset="-122"/>
                        </a:defRPr>
                      </a:lvl3pPr>
                      <a:lvl4pPr marL="1600200" indent="-228600" eaLnBrk="0" hangingPunct="0">
                        <a:spcBef>
                          <a:spcPct val="20000"/>
                        </a:spcBef>
                        <a:defRPr>
                          <a:solidFill>
                            <a:schemeClr val="tx1"/>
                          </a:solidFill>
                          <a:latin typeface="Verdana" panose="020B0604030504040204" pitchFamily="34" charset="0"/>
                          <a:ea typeface="宋体" panose="02010600030101010101" pitchFamily="2" charset="-122"/>
                        </a:defRPr>
                      </a:lvl4pPr>
                      <a:lvl5pPr marL="2057400" indent="-228600" eaLnBrk="0" hangingPunct="0">
                        <a:spcBef>
                          <a:spcPct val="20000"/>
                        </a:spcBef>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Integer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word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Verdana" panose="020B0604030504040204" pitchFamily="34" charset="0"/>
                          <a:ea typeface="宋体" panose="02010600030101010101" pitchFamily="2" charset="-122"/>
                        </a:defRPr>
                      </a:lvl1pPr>
                      <a:lvl2pPr marL="742950" indent="-285750" eaLnBrk="0" hangingPunct="0">
                        <a:spcBef>
                          <a:spcPct val="20000"/>
                        </a:spcBef>
                        <a:defRPr sz="2400">
                          <a:solidFill>
                            <a:schemeClr val="tx1"/>
                          </a:solidFill>
                          <a:latin typeface="Verdana" panose="020B0604030504040204" pitchFamily="34" charset="0"/>
                          <a:ea typeface="宋体" panose="02010600030101010101" pitchFamily="2" charset="-122"/>
                        </a:defRPr>
                      </a:lvl2pPr>
                      <a:lvl3pPr marL="1143000" indent="-228600" eaLnBrk="0" hangingPunct="0">
                        <a:spcBef>
                          <a:spcPct val="20000"/>
                        </a:spcBef>
                        <a:defRPr sz="2000">
                          <a:solidFill>
                            <a:schemeClr val="tx1"/>
                          </a:solidFill>
                          <a:latin typeface="Verdana" panose="020B0604030504040204" pitchFamily="34" charset="0"/>
                          <a:ea typeface="宋体" panose="02010600030101010101" pitchFamily="2" charset="-122"/>
                        </a:defRPr>
                      </a:lvl3pPr>
                      <a:lvl4pPr marL="1600200" indent="-228600" eaLnBrk="0" hangingPunct="0">
                        <a:spcBef>
                          <a:spcPct val="20000"/>
                        </a:spcBef>
                        <a:defRPr>
                          <a:solidFill>
                            <a:schemeClr val="tx1"/>
                          </a:solidFill>
                          <a:latin typeface="Verdana" panose="020B0604030504040204" pitchFamily="34" charset="0"/>
                          <a:ea typeface="宋体" panose="02010600030101010101" pitchFamily="2" charset="-122"/>
                        </a:defRPr>
                      </a:lvl4pPr>
                      <a:lvl5pPr marL="2057400" indent="-228600" eaLnBrk="0" hangingPunct="0">
                        <a:spcBef>
                          <a:spcPct val="20000"/>
                        </a:spcBef>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32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50888">
                <a:tc>
                  <a:txBody>
                    <a:bodyPr/>
                    <a:lstStyle>
                      <a:lvl1pPr eaLnBrk="0" hangingPunct="0">
                        <a:spcBef>
                          <a:spcPct val="20000"/>
                        </a:spcBef>
                        <a:defRPr sz="2800">
                          <a:solidFill>
                            <a:schemeClr val="tx1"/>
                          </a:solidFill>
                          <a:latin typeface="Verdana" panose="020B0604030504040204" pitchFamily="34" charset="0"/>
                          <a:ea typeface="宋体" panose="02010600030101010101" pitchFamily="2" charset="-122"/>
                        </a:defRPr>
                      </a:lvl1pPr>
                      <a:lvl2pPr marL="742950" indent="-285750" eaLnBrk="0" hangingPunct="0">
                        <a:spcBef>
                          <a:spcPct val="20000"/>
                        </a:spcBef>
                        <a:defRPr sz="2400">
                          <a:solidFill>
                            <a:schemeClr val="tx1"/>
                          </a:solidFill>
                          <a:latin typeface="Verdana" panose="020B0604030504040204" pitchFamily="34" charset="0"/>
                          <a:ea typeface="宋体" panose="02010600030101010101" pitchFamily="2" charset="-122"/>
                        </a:defRPr>
                      </a:lvl2pPr>
                      <a:lvl3pPr marL="1143000" indent="-228600" eaLnBrk="0" hangingPunct="0">
                        <a:spcBef>
                          <a:spcPct val="20000"/>
                        </a:spcBef>
                        <a:defRPr sz="2000">
                          <a:solidFill>
                            <a:schemeClr val="tx1"/>
                          </a:solidFill>
                          <a:latin typeface="Verdana" panose="020B0604030504040204" pitchFamily="34" charset="0"/>
                          <a:ea typeface="宋体" panose="02010600030101010101" pitchFamily="2" charset="-122"/>
                        </a:defRPr>
                      </a:lvl3pPr>
                      <a:lvl4pPr marL="1600200" indent="-228600" eaLnBrk="0" hangingPunct="0">
                        <a:spcBef>
                          <a:spcPct val="20000"/>
                        </a:spcBef>
                        <a:defRPr>
                          <a:solidFill>
                            <a:schemeClr val="tx1"/>
                          </a:solidFill>
                          <a:latin typeface="Verdana" panose="020B0604030504040204" pitchFamily="34" charset="0"/>
                          <a:ea typeface="宋体" panose="02010600030101010101" pitchFamily="2" charset="-122"/>
                        </a:defRPr>
                      </a:lvl4pPr>
                      <a:lvl5pPr marL="2057400" indent="-228600" eaLnBrk="0" hangingPunct="0">
                        <a:spcBef>
                          <a:spcPct val="20000"/>
                        </a:spcBef>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Double word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Long integer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Verdana" panose="020B0604030504040204" pitchFamily="34" charset="0"/>
                          <a:ea typeface="宋体" panose="02010600030101010101" pitchFamily="2" charset="-122"/>
                        </a:defRPr>
                      </a:lvl1pPr>
                      <a:lvl2pPr marL="742950" indent="-285750" eaLnBrk="0" hangingPunct="0">
                        <a:spcBef>
                          <a:spcPct val="20000"/>
                        </a:spcBef>
                        <a:defRPr sz="2400">
                          <a:solidFill>
                            <a:schemeClr val="tx1"/>
                          </a:solidFill>
                          <a:latin typeface="Verdana" panose="020B0604030504040204" pitchFamily="34" charset="0"/>
                          <a:ea typeface="宋体" panose="02010600030101010101" pitchFamily="2" charset="-122"/>
                        </a:defRPr>
                      </a:lvl2pPr>
                      <a:lvl3pPr marL="1143000" indent="-228600" eaLnBrk="0" hangingPunct="0">
                        <a:spcBef>
                          <a:spcPct val="20000"/>
                        </a:spcBef>
                        <a:defRPr sz="2000">
                          <a:solidFill>
                            <a:schemeClr val="tx1"/>
                          </a:solidFill>
                          <a:latin typeface="Verdana" panose="020B0604030504040204" pitchFamily="34" charset="0"/>
                          <a:ea typeface="宋体" panose="02010600030101010101" pitchFamily="2" charset="-122"/>
                        </a:defRPr>
                      </a:lvl3pPr>
                      <a:lvl4pPr marL="1600200" indent="-228600" eaLnBrk="0" hangingPunct="0">
                        <a:spcBef>
                          <a:spcPct val="20000"/>
                        </a:spcBef>
                        <a:defRPr>
                          <a:solidFill>
                            <a:schemeClr val="tx1"/>
                          </a:solidFill>
                          <a:latin typeface="Verdana" panose="020B0604030504040204" pitchFamily="34" charset="0"/>
                          <a:ea typeface="宋体" panose="02010600030101010101" pitchFamily="2" charset="-122"/>
                        </a:defRPr>
                      </a:lvl4pPr>
                      <a:lvl5pPr marL="2057400" indent="-228600" eaLnBrk="0" hangingPunct="0">
                        <a:spcBef>
                          <a:spcPct val="20000"/>
                        </a:spcBef>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64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49300">
                <a:tc>
                  <a:txBody>
                    <a:bodyPr/>
                    <a:lstStyle>
                      <a:lvl1pPr eaLnBrk="0" hangingPunct="0">
                        <a:spcBef>
                          <a:spcPct val="20000"/>
                        </a:spcBef>
                        <a:defRPr sz="2800">
                          <a:solidFill>
                            <a:schemeClr val="tx1"/>
                          </a:solidFill>
                          <a:latin typeface="Verdana" panose="020B0604030504040204" pitchFamily="34" charset="0"/>
                          <a:ea typeface="宋体" panose="02010600030101010101" pitchFamily="2" charset="-122"/>
                        </a:defRPr>
                      </a:lvl1pPr>
                      <a:lvl2pPr marL="742950" indent="-285750" eaLnBrk="0" hangingPunct="0">
                        <a:spcBef>
                          <a:spcPct val="20000"/>
                        </a:spcBef>
                        <a:defRPr sz="2400">
                          <a:solidFill>
                            <a:schemeClr val="tx1"/>
                          </a:solidFill>
                          <a:latin typeface="Verdana" panose="020B0604030504040204" pitchFamily="34" charset="0"/>
                          <a:ea typeface="宋体" panose="02010600030101010101" pitchFamily="2" charset="-122"/>
                        </a:defRPr>
                      </a:lvl2pPr>
                      <a:lvl3pPr marL="1143000" indent="-228600" eaLnBrk="0" hangingPunct="0">
                        <a:spcBef>
                          <a:spcPct val="20000"/>
                        </a:spcBef>
                        <a:defRPr sz="2000">
                          <a:solidFill>
                            <a:schemeClr val="tx1"/>
                          </a:solidFill>
                          <a:latin typeface="Verdana" panose="020B0604030504040204" pitchFamily="34" charset="0"/>
                          <a:ea typeface="宋体" panose="02010600030101010101" pitchFamily="2" charset="-122"/>
                        </a:defRPr>
                      </a:lvl3pPr>
                      <a:lvl4pPr marL="1600200" indent="-228600" eaLnBrk="0" hangingPunct="0">
                        <a:spcBef>
                          <a:spcPct val="20000"/>
                        </a:spcBef>
                        <a:defRPr>
                          <a:solidFill>
                            <a:schemeClr val="tx1"/>
                          </a:solidFill>
                          <a:latin typeface="Verdana" panose="020B0604030504040204" pitchFamily="34" charset="0"/>
                          <a:ea typeface="宋体" panose="02010600030101010101" pitchFamily="2" charset="-122"/>
                        </a:defRPr>
                      </a:lvl4pPr>
                      <a:lvl5pPr marL="2057400" indent="-228600" eaLnBrk="0" hangingPunct="0">
                        <a:spcBef>
                          <a:spcPct val="20000"/>
                        </a:spcBef>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IEEE 754 floating point –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single precision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Verdana" panose="020B0604030504040204" pitchFamily="34" charset="0"/>
                          <a:ea typeface="宋体" panose="02010600030101010101" pitchFamily="2" charset="-122"/>
                        </a:defRPr>
                      </a:lvl1pPr>
                      <a:lvl2pPr marL="742950" indent="-285750" eaLnBrk="0" hangingPunct="0">
                        <a:spcBef>
                          <a:spcPct val="20000"/>
                        </a:spcBef>
                        <a:defRPr sz="2400">
                          <a:solidFill>
                            <a:schemeClr val="tx1"/>
                          </a:solidFill>
                          <a:latin typeface="Verdana" panose="020B0604030504040204" pitchFamily="34" charset="0"/>
                          <a:ea typeface="宋体" panose="02010600030101010101" pitchFamily="2" charset="-122"/>
                        </a:defRPr>
                      </a:lvl2pPr>
                      <a:lvl3pPr marL="1143000" indent="-228600" eaLnBrk="0" hangingPunct="0">
                        <a:spcBef>
                          <a:spcPct val="20000"/>
                        </a:spcBef>
                        <a:defRPr sz="2000">
                          <a:solidFill>
                            <a:schemeClr val="tx1"/>
                          </a:solidFill>
                          <a:latin typeface="Verdana" panose="020B0604030504040204" pitchFamily="34" charset="0"/>
                          <a:ea typeface="宋体" panose="02010600030101010101" pitchFamily="2" charset="-122"/>
                        </a:defRPr>
                      </a:lvl3pPr>
                      <a:lvl4pPr marL="1600200" indent="-228600" eaLnBrk="0" hangingPunct="0">
                        <a:spcBef>
                          <a:spcPct val="20000"/>
                        </a:spcBef>
                        <a:defRPr>
                          <a:solidFill>
                            <a:schemeClr val="tx1"/>
                          </a:solidFill>
                          <a:latin typeface="Verdana" panose="020B0604030504040204" pitchFamily="34" charset="0"/>
                          <a:ea typeface="宋体" panose="02010600030101010101" pitchFamily="2" charset="-122"/>
                        </a:defRPr>
                      </a:lvl4pPr>
                      <a:lvl5pPr marL="2057400" indent="-228600" eaLnBrk="0" hangingPunct="0">
                        <a:spcBef>
                          <a:spcPct val="20000"/>
                        </a:spcBef>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32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52475">
                <a:tc>
                  <a:txBody>
                    <a:bodyPr/>
                    <a:lstStyle>
                      <a:lvl1pPr eaLnBrk="0" hangingPunct="0">
                        <a:spcBef>
                          <a:spcPct val="20000"/>
                        </a:spcBef>
                        <a:defRPr sz="2800">
                          <a:solidFill>
                            <a:schemeClr val="tx1"/>
                          </a:solidFill>
                          <a:latin typeface="Verdana" panose="020B0604030504040204" pitchFamily="34" charset="0"/>
                          <a:ea typeface="宋体" panose="02010600030101010101" pitchFamily="2" charset="-122"/>
                        </a:defRPr>
                      </a:lvl1pPr>
                      <a:lvl2pPr marL="742950" indent="-285750" eaLnBrk="0" hangingPunct="0">
                        <a:spcBef>
                          <a:spcPct val="20000"/>
                        </a:spcBef>
                        <a:defRPr sz="2400">
                          <a:solidFill>
                            <a:schemeClr val="tx1"/>
                          </a:solidFill>
                          <a:latin typeface="Verdana" panose="020B0604030504040204" pitchFamily="34" charset="0"/>
                          <a:ea typeface="宋体" panose="02010600030101010101" pitchFamily="2" charset="-122"/>
                        </a:defRPr>
                      </a:lvl2pPr>
                      <a:lvl3pPr marL="1143000" indent="-228600" eaLnBrk="0" hangingPunct="0">
                        <a:spcBef>
                          <a:spcPct val="20000"/>
                        </a:spcBef>
                        <a:defRPr sz="2000">
                          <a:solidFill>
                            <a:schemeClr val="tx1"/>
                          </a:solidFill>
                          <a:latin typeface="Verdana" panose="020B0604030504040204" pitchFamily="34" charset="0"/>
                          <a:ea typeface="宋体" panose="02010600030101010101" pitchFamily="2" charset="-122"/>
                        </a:defRPr>
                      </a:lvl3pPr>
                      <a:lvl4pPr marL="1600200" indent="-228600" eaLnBrk="0" hangingPunct="0">
                        <a:spcBef>
                          <a:spcPct val="20000"/>
                        </a:spcBef>
                        <a:defRPr>
                          <a:solidFill>
                            <a:schemeClr val="tx1"/>
                          </a:solidFill>
                          <a:latin typeface="Verdana" panose="020B0604030504040204" pitchFamily="34" charset="0"/>
                          <a:ea typeface="宋体" panose="02010600030101010101" pitchFamily="2" charset="-122"/>
                        </a:defRPr>
                      </a:lvl4pPr>
                      <a:lvl5pPr marL="2057400" indent="-228600" eaLnBrk="0" hangingPunct="0">
                        <a:spcBef>
                          <a:spcPct val="20000"/>
                        </a:spcBef>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IEEE 754 floating point –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double precision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Verdana" panose="020B0604030504040204" pitchFamily="34" charset="0"/>
                          <a:ea typeface="宋体" panose="02010600030101010101" pitchFamily="2" charset="-122"/>
                        </a:defRPr>
                      </a:lvl1pPr>
                      <a:lvl2pPr marL="742950" indent="-285750" eaLnBrk="0" hangingPunct="0">
                        <a:spcBef>
                          <a:spcPct val="20000"/>
                        </a:spcBef>
                        <a:defRPr sz="2400">
                          <a:solidFill>
                            <a:schemeClr val="tx1"/>
                          </a:solidFill>
                          <a:latin typeface="Verdana" panose="020B0604030504040204" pitchFamily="34" charset="0"/>
                          <a:ea typeface="宋体" panose="02010600030101010101" pitchFamily="2" charset="-122"/>
                        </a:defRPr>
                      </a:lvl2pPr>
                      <a:lvl3pPr marL="1143000" indent="-228600" eaLnBrk="0" hangingPunct="0">
                        <a:spcBef>
                          <a:spcPct val="20000"/>
                        </a:spcBef>
                        <a:defRPr sz="2000">
                          <a:solidFill>
                            <a:schemeClr val="tx1"/>
                          </a:solidFill>
                          <a:latin typeface="Verdana" panose="020B0604030504040204" pitchFamily="34" charset="0"/>
                          <a:ea typeface="宋体" panose="02010600030101010101" pitchFamily="2" charset="-122"/>
                        </a:defRPr>
                      </a:lvl3pPr>
                      <a:lvl4pPr marL="1600200" indent="-228600" eaLnBrk="0" hangingPunct="0">
                        <a:spcBef>
                          <a:spcPct val="20000"/>
                        </a:spcBef>
                        <a:defRPr>
                          <a:solidFill>
                            <a:schemeClr val="tx1"/>
                          </a:solidFill>
                          <a:latin typeface="Verdana" panose="020B0604030504040204" pitchFamily="34" charset="0"/>
                          <a:ea typeface="宋体" panose="02010600030101010101" pitchFamily="2" charset="-122"/>
                        </a:defRPr>
                      </a:lvl4pPr>
                      <a:lvl5pPr marL="2057400" indent="-228600" eaLnBrk="0" hangingPunct="0">
                        <a:spcBef>
                          <a:spcPct val="20000"/>
                        </a:spcBef>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64</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52475">
                <a:tc>
                  <a:txBody>
                    <a:bodyPr/>
                    <a:lstStyle>
                      <a:lvl1pPr eaLnBrk="0" hangingPunct="0">
                        <a:spcBef>
                          <a:spcPct val="20000"/>
                        </a:spcBef>
                        <a:defRPr sz="2800">
                          <a:solidFill>
                            <a:schemeClr val="tx1"/>
                          </a:solidFill>
                          <a:latin typeface="Verdana" panose="020B0604030504040204" pitchFamily="34" charset="0"/>
                          <a:ea typeface="宋体" panose="02010600030101010101" pitchFamily="2" charset="-122"/>
                        </a:defRPr>
                      </a:lvl1pPr>
                      <a:lvl2pPr marL="742950" indent="-285750" eaLnBrk="0" hangingPunct="0">
                        <a:spcBef>
                          <a:spcPct val="20000"/>
                        </a:spcBef>
                        <a:defRPr sz="2400">
                          <a:solidFill>
                            <a:schemeClr val="tx1"/>
                          </a:solidFill>
                          <a:latin typeface="Verdana" panose="020B0604030504040204" pitchFamily="34" charset="0"/>
                          <a:ea typeface="宋体" panose="02010600030101010101" pitchFamily="2" charset="-122"/>
                        </a:defRPr>
                      </a:lvl2pPr>
                      <a:lvl3pPr marL="1143000" indent="-228600" eaLnBrk="0" hangingPunct="0">
                        <a:spcBef>
                          <a:spcPct val="20000"/>
                        </a:spcBef>
                        <a:defRPr sz="2000">
                          <a:solidFill>
                            <a:schemeClr val="tx1"/>
                          </a:solidFill>
                          <a:latin typeface="Verdana" panose="020B0604030504040204" pitchFamily="34" charset="0"/>
                          <a:ea typeface="宋体" panose="02010600030101010101" pitchFamily="2" charset="-122"/>
                        </a:defRPr>
                      </a:lvl3pPr>
                      <a:lvl4pPr marL="1600200" indent="-228600" eaLnBrk="0" hangingPunct="0">
                        <a:spcBef>
                          <a:spcPct val="20000"/>
                        </a:spcBef>
                        <a:defRPr>
                          <a:solidFill>
                            <a:schemeClr val="tx1"/>
                          </a:solidFill>
                          <a:latin typeface="Verdana" panose="020B0604030504040204" pitchFamily="34" charset="0"/>
                          <a:ea typeface="宋体" panose="02010600030101010101" pitchFamily="2" charset="-122"/>
                        </a:defRPr>
                      </a:lvl4pPr>
                      <a:lvl5pPr marL="2057400" indent="-228600" eaLnBrk="0" hangingPunct="0">
                        <a:spcBef>
                          <a:spcPct val="20000"/>
                        </a:spcBef>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Floating point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extended double precision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Verdana" panose="020B0604030504040204" pitchFamily="34" charset="0"/>
                          <a:ea typeface="宋体" panose="02010600030101010101" pitchFamily="2" charset="-122"/>
                        </a:defRPr>
                      </a:lvl1pPr>
                      <a:lvl2pPr marL="742950" indent="-285750" eaLnBrk="0" hangingPunct="0">
                        <a:spcBef>
                          <a:spcPct val="20000"/>
                        </a:spcBef>
                        <a:defRPr sz="2400">
                          <a:solidFill>
                            <a:schemeClr val="tx1"/>
                          </a:solidFill>
                          <a:latin typeface="Verdana" panose="020B0604030504040204" pitchFamily="34" charset="0"/>
                          <a:ea typeface="宋体" panose="02010600030101010101" pitchFamily="2" charset="-122"/>
                        </a:defRPr>
                      </a:lvl2pPr>
                      <a:lvl3pPr marL="1143000" indent="-228600" eaLnBrk="0" hangingPunct="0">
                        <a:spcBef>
                          <a:spcPct val="20000"/>
                        </a:spcBef>
                        <a:defRPr sz="2000">
                          <a:solidFill>
                            <a:schemeClr val="tx1"/>
                          </a:solidFill>
                          <a:latin typeface="Verdana" panose="020B0604030504040204" pitchFamily="34" charset="0"/>
                          <a:ea typeface="宋体" panose="02010600030101010101" pitchFamily="2" charset="-122"/>
                        </a:defRPr>
                      </a:lvl3pPr>
                      <a:lvl4pPr marL="1600200" indent="-228600" eaLnBrk="0" hangingPunct="0">
                        <a:spcBef>
                          <a:spcPct val="20000"/>
                        </a:spcBef>
                        <a:defRPr>
                          <a:solidFill>
                            <a:schemeClr val="tx1"/>
                          </a:solidFill>
                          <a:latin typeface="Verdana" panose="020B0604030504040204" pitchFamily="34" charset="0"/>
                          <a:ea typeface="宋体" panose="02010600030101010101" pitchFamily="2" charset="-122"/>
                        </a:defRPr>
                      </a:lvl4pPr>
                      <a:lvl5pPr marL="2057400" indent="-228600" eaLnBrk="0" hangingPunct="0">
                        <a:spcBef>
                          <a:spcPct val="20000"/>
                        </a:spcBef>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80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altLang="zh-CN"/>
              <a:t>ISA: Addressing Modes</a:t>
            </a:r>
          </a:p>
        </p:txBody>
      </p:sp>
      <p:sp>
        <p:nvSpPr>
          <p:cNvPr id="48131" name="Rectangle 3"/>
          <p:cNvSpPr>
            <a:spLocks noGrp="1" noChangeArrowheads="1"/>
          </p:cNvSpPr>
          <p:nvPr>
            <p:ph type="body" idx="1"/>
          </p:nvPr>
        </p:nvSpPr>
        <p:spPr/>
        <p:txBody>
          <a:bodyPr/>
          <a:lstStyle/>
          <a:p>
            <a:pPr eaLnBrk="1" hangingPunct="1"/>
            <a:r>
              <a:rPr lang="en-US" altLang="zh-CN" dirty="0"/>
              <a:t>Specify the location of operands</a:t>
            </a:r>
          </a:p>
          <a:p>
            <a:pPr eaLnBrk="1" hangingPunct="1"/>
            <a:r>
              <a:rPr lang="en-US" altLang="zh-CN" dirty="0"/>
              <a:t>registers, constants, or the address of a memory object:</a:t>
            </a:r>
          </a:p>
          <a:p>
            <a:pPr eaLnBrk="1" hangingPunct="1">
              <a:buFontTx/>
              <a:buNone/>
            </a:pPr>
            <a:endParaRPr lang="en-US" altLang="zh-CN" dirty="0"/>
          </a:p>
          <a:p>
            <a:pPr eaLnBrk="1" hangingPunct="1">
              <a:buFontTx/>
              <a:buNone/>
            </a:pPr>
            <a:r>
              <a:rPr lang="en-US" altLang="zh-CN" dirty="0"/>
              <a:t>	RISC-V:</a:t>
            </a:r>
          </a:p>
          <a:p>
            <a:pPr eaLnBrk="1" hangingPunct="1">
              <a:buFontTx/>
              <a:buNone/>
            </a:pPr>
            <a:r>
              <a:rPr lang="en-US" altLang="zh-CN" dirty="0"/>
              <a:t>	Register, </a:t>
            </a:r>
            <a:r>
              <a:rPr lang="en-US" altLang="zh-CN" dirty="0">
                <a:solidFill>
                  <a:srgbClr val="FF0000"/>
                </a:solidFill>
              </a:rPr>
              <a:t>Immediate</a:t>
            </a:r>
            <a:r>
              <a:rPr lang="en-US" altLang="zh-CN" dirty="0"/>
              <a:t>, </a:t>
            </a:r>
            <a:r>
              <a:rPr lang="en-US" altLang="zh-CN" dirty="0">
                <a:solidFill>
                  <a:schemeClr val="hlink"/>
                </a:solidFill>
              </a:rPr>
              <a:t>Displacement</a:t>
            </a:r>
          </a:p>
        </p:txBody>
      </p:sp>
      <p:sp>
        <p:nvSpPr>
          <p:cNvPr id="48132" name="Line 4"/>
          <p:cNvSpPr>
            <a:spLocks noChangeShapeType="1"/>
          </p:cNvSpPr>
          <p:nvPr/>
        </p:nvSpPr>
        <p:spPr bwMode="auto">
          <a:xfrm>
            <a:off x="3810000" y="5043487"/>
            <a:ext cx="0" cy="10668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8133" name="Text Box 5"/>
          <p:cNvSpPr txBox="1">
            <a:spLocks noChangeArrowheads="1"/>
          </p:cNvSpPr>
          <p:nvPr/>
        </p:nvSpPr>
        <p:spPr bwMode="auto">
          <a:xfrm>
            <a:off x="3121699" y="6109492"/>
            <a:ext cx="15215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dirty="0">
                <a:solidFill>
                  <a:srgbClr val="FF0000"/>
                </a:solidFill>
                <a:latin typeface="Verdana" panose="020B0604030504040204" pitchFamily="34" charset="0"/>
              </a:rPr>
              <a:t>constant</a:t>
            </a:r>
          </a:p>
          <a:p>
            <a:pPr algn="ctr" eaLnBrk="1" hangingPunct="1"/>
            <a:r>
              <a:rPr lang="en-US" altLang="zh-CN" dirty="0">
                <a:solidFill>
                  <a:srgbClr val="FF0000"/>
                </a:solidFill>
                <a:latin typeface="Verdana" panose="020B0604030504040204" pitchFamily="34" charset="0"/>
              </a:rPr>
              <a:t>Add</a:t>
            </a:r>
            <a:r>
              <a:rPr lang="zh-CN" altLang="en-US" dirty="0">
                <a:solidFill>
                  <a:srgbClr val="FF0000"/>
                </a:solidFill>
                <a:latin typeface="Verdana" panose="020B0604030504040204" pitchFamily="34" charset="0"/>
              </a:rPr>
              <a:t> </a:t>
            </a:r>
            <a:r>
              <a:rPr lang="en-US" altLang="zh-CN" dirty="0">
                <a:solidFill>
                  <a:srgbClr val="FF0000"/>
                </a:solidFill>
                <a:latin typeface="Verdana" panose="020B0604030504040204" pitchFamily="34" charset="0"/>
              </a:rPr>
              <a:t>R4, #3</a:t>
            </a:r>
          </a:p>
        </p:txBody>
      </p:sp>
      <p:sp>
        <p:nvSpPr>
          <p:cNvPr id="48134" name="Line 6"/>
          <p:cNvSpPr>
            <a:spLocks noChangeShapeType="1"/>
          </p:cNvSpPr>
          <p:nvPr/>
        </p:nvSpPr>
        <p:spPr bwMode="auto">
          <a:xfrm>
            <a:off x="6781800" y="5043487"/>
            <a:ext cx="0" cy="1066800"/>
          </a:xfrm>
          <a:prstGeom prst="line">
            <a:avLst/>
          </a:prstGeom>
          <a:noFill/>
          <a:ln w="762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8135" name="Text Box 7"/>
          <p:cNvSpPr txBox="1">
            <a:spLocks noChangeArrowheads="1"/>
          </p:cNvSpPr>
          <p:nvPr/>
        </p:nvSpPr>
        <p:spPr bwMode="auto">
          <a:xfrm>
            <a:off x="5627729" y="6110287"/>
            <a:ext cx="242085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dirty="0">
                <a:solidFill>
                  <a:schemeClr val="hlink"/>
                </a:solidFill>
                <a:latin typeface="Verdana" panose="020B0604030504040204" pitchFamily="34" charset="0"/>
              </a:rPr>
              <a:t>register + constant</a:t>
            </a:r>
          </a:p>
          <a:p>
            <a:pPr algn="ctr" eaLnBrk="1" hangingPunct="1"/>
            <a:r>
              <a:rPr lang="en-US" altLang="zh-CN" dirty="0">
                <a:solidFill>
                  <a:schemeClr val="hlink"/>
                </a:solidFill>
                <a:latin typeface="Verdana" panose="020B0604030504040204" pitchFamily="34" charset="0"/>
              </a:rPr>
              <a:t>Add R4, 100(R1)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altLang="zh-CN"/>
              <a:t>ISA: Addressing Modes</a:t>
            </a:r>
          </a:p>
        </p:txBody>
      </p:sp>
      <p:sp>
        <p:nvSpPr>
          <p:cNvPr id="48131" name="Rectangle 3"/>
          <p:cNvSpPr>
            <a:spLocks noGrp="1" noChangeArrowheads="1"/>
          </p:cNvSpPr>
          <p:nvPr>
            <p:ph type="body" idx="1"/>
          </p:nvPr>
        </p:nvSpPr>
        <p:spPr/>
        <p:txBody>
          <a:bodyPr/>
          <a:lstStyle/>
          <a:p>
            <a:pPr eaLnBrk="1" hangingPunct="1"/>
            <a:r>
              <a:rPr lang="en-US" altLang="zh-CN" dirty="0"/>
              <a:t>Specify the location of operands</a:t>
            </a:r>
          </a:p>
          <a:p>
            <a:pPr eaLnBrk="1" hangingPunct="1"/>
            <a:r>
              <a:rPr lang="en-US" altLang="zh-CN" dirty="0"/>
              <a:t>registers, constants, or the address of a memory object:</a:t>
            </a:r>
          </a:p>
          <a:p>
            <a:pPr eaLnBrk="1" hangingPunct="1">
              <a:buFontTx/>
              <a:buNone/>
            </a:pPr>
            <a:endParaRPr lang="en-US" altLang="zh-CN" dirty="0"/>
          </a:p>
          <a:p>
            <a:pPr eaLnBrk="1" hangingPunct="1">
              <a:buFontTx/>
              <a:buNone/>
            </a:pPr>
            <a:r>
              <a:rPr lang="en-US" altLang="zh-CN" dirty="0"/>
              <a:t>	80x86: 3</a:t>
            </a:r>
            <a:r>
              <a:rPr lang="zh-CN" altLang="en-US" dirty="0"/>
              <a:t> </a:t>
            </a:r>
            <a:r>
              <a:rPr lang="en-US" altLang="zh-CN" dirty="0"/>
              <a:t>more variations of </a:t>
            </a:r>
            <a:r>
              <a:rPr lang="en-US" altLang="zh-CN" dirty="0" err="1"/>
              <a:t>disp</a:t>
            </a:r>
            <a:endParaRPr lang="en-US" altLang="zh-CN" dirty="0"/>
          </a:p>
          <a:p>
            <a:pPr eaLnBrk="1" hangingPunct="1">
              <a:buFontTx/>
              <a:buNone/>
            </a:pPr>
            <a:r>
              <a:rPr lang="en-US" altLang="zh-CN" dirty="0"/>
              <a:t>	Register, </a:t>
            </a:r>
            <a:r>
              <a:rPr lang="en-US" altLang="zh-CN" dirty="0">
                <a:solidFill>
                  <a:srgbClr val="FF0000"/>
                </a:solidFill>
              </a:rPr>
              <a:t>Immediate</a:t>
            </a:r>
            <a:r>
              <a:rPr lang="en-US" altLang="zh-CN" dirty="0"/>
              <a:t>, </a:t>
            </a:r>
            <a:r>
              <a:rPr lang="en-US" altLang="zh-CN" dirty="0">
                <a:solidFill>
                  <a:schemeClr val="hlink"/>
                </a:solidFill>
              </a:rPr>
              <a:t>Displacement</a:t>
            </a:r>
          </a:p>
          <a:p>
            <a:pPr eaLnBrk="1" hangingPunct="1">
              <a:buFontTx/>
              <a:buNone/>
            </a:pPr>
            <a:r>
              <a:rPr lang="en-US" altLang="zh-CN" dirty="0">
                <a:solidFill>
                  <a:schemeClr val="hlink"/>
                </a:solidFill>
              </a:rPr>
              <a:t>	</a:t>
            </a:r>
            <a:r>
              <a:rPr lang="en-US" altLang="zh-CN" dirty="0">
                <a:solidFill>
                  <a:srgbClr val="00B0F0"/>
                </a:solidFill>
              </a:rPr>
              <a:t>no register (absolute)</a:t>
            </a:r>
          </a:p>
          <a:p>
            <a:pPr eaLnBrk="1" hangingPunct="1">
              <a:buFontTx/>
              <a:buNone/>
            </a:pPr>
            <a:r>
              <a:rPr lang="en-US" altLang="zh-CN" dirty="0">
                <a:solidFill>
                  <a:srgbClr val="00B0F0"/>
                </a:solidFill>
              </a:rPr>
              <a:t>	Add R1, (1001)	</a:t>
            </a:r>
            <a:endParaRPr lang="en-US" altLang="zh-CN" dirty="0">
              <a:solidFill>
                <a:schemeClr val="hlink"/>
              </a:solidFill>
            </a:endParaRPr>
          </a:p>
        </p:txBody>
      </p:sp>
    </p:spTree>
    <p:extLst>
      <p:ext uri="{BB962C8B-B14F-4D97-AF65-F5344CB8AC3E}">
        <p14:creationId xmlns:p14="http://schemas.microsoft.com/office/powerpoint/2010/main" val="41748562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altLang="zh-CN"/>
              <a:t>ISA: Addressing Modes</a:t>
            </a:r>
          </a:p>
        </p:txBody>
      </p:sp>
      <p:sp>
        <p:nvSpPr>
          <p:cNvPr id="48131" name="Rectangle 3"/>
          <p:cNvSpPr>
            <a:spLocks noGrp="1" noChangeArrowheads="1"/>
          </p:cNvSpPr>
          <p:nvPr>
            <p:ph type="body" idx="1"/>
          </p:nvPr>
        </p:nvSpPr>
        <p:spPr/>
        <p:txBody>
          <a:bodyPr/>
          <a:lstStyle/>
          <a:p>
            <a:pPr eaLnBrk="1" hangingPunct="1"/>
            <a:r>
              <a:rPr lang="en-US" altLang="zh-CN" dirty="0"/>
              <a:t>Specify the location of operands</a:t>
            </a:r>
          </a:p>
          <a:p>
            <a:pPr eaLnBrk="1" hangingPunct="1"/>
            <a:r>
              <a:rPr lang="en-US" altLang="zh-CN" dirty="0"/>
              <a:t>registers, constants, or the address of a memory object:</a:t>
            </a:r>
          </a:p>
          <a:p>
            <a:pPr eaLnBrk="1" hangingPunct="1">
              <a:buFontTx/>
              <a:buNone/>
            </a:pPr>
            <a:endParaRPr lang="en-US" altLang="zh-CN" dirty="0"/>
          </a:p>
          <a:p>
            <a:pPr eaLnBrk="1" hangingPunct="1">
              <a:buFontTx/>
              <a:buNone/>
            </a:pPr>
            <a:r>
              <a:rPr lang="en-US" altLang="zh-CN" dirty="0"/>
              <a:t>	80x86: 3</a:t>
            </a:r>
            <a:r>
              <a:rPr lang="zh-CN" altLang="en-US" dirty="0"/>
              <a:t> </a:t>
            </a:r>
            <a:r>
              <a:rPr lang="en-US" altLang="zh-CN" dirty="0"/>
              <a:t>more variations of </a:t>
            </a:r>
            <a:r>
              <a:rPr lang="en-US" altLang="zh-CN" dirty="0" err="1"/>
              <a:t>disp</a:t>
            </a:r>
            <a:endParaRPr lang="en-US" altLang="zh-CN" dirty="0"/>
          </a:p>
          <a:p>
            <a:pPr eaLnBrk="1" hangingPunct="1">
              <a:buFontTx/>
              <a:buNone/>
            </a:pPr>
            <a:r>
              <a:rPr lang="en-US" altLang="zh-CN" dirty="0"/>
              <a:t>	Register, </a:t>
            </a:r>
            <a:r>
              <a:rPr lang="en-US" altLang="zh-CN" dirty="0">
                <a:solidFill>
                  <a:srgbClr val="FF0000"/>
                </a:solidFill>
              </a:rPr>
              <a:t>Immediate</a:t>
            </a:r>
            <a:r>
              <a:rPr lang="en-US" altLang="zh-CN" dirty="0"/>
              <a:t>, </a:t>
            </a:r>
            <a:r>
              <a:rPr lang="en-US" altLang="zh-CN" dirty="0">
                <a:solidFill>
                  <a:schemeClr val="hlink"/>
                </a:solidFill>
              </a:rPr>
              <a:t>Displacement</a:t>
            </a:r>
          </a:p>
          <a:p>
            <a:pPr eaLnBrk="1" hangingPunct="1">
              <a:buFontTx/>
              <a:buNone/>
            </a:pPr>
            <a:r>
              <a:rPr lang="en-US" altLang="zh-CN" dirty="0">
                <a:solidFill>
                  <a:schemeClr val="hlink"/>
                </a:solidFill>
              </a:rPr>
              <a:t>	</a:t>
            </a:r>
            <a:r>
              <a:rPr lang="en-US" altLang="zh-CN" dirty="0">
                <a:solidFill>
                  <a:srgbClr val="00B0F0"/>
                </a:solidFill>
              </a:rPr>
              <a:t>two registers (based indexed with </a:t>
            </a:r>
            <a:r>
              <a:rPr lang="en-US" altLang="zh-CN" dirty="0" err="1">
                <a:solidFill>
                  <a:srgbClr val="00B0F0"/>
                </a:solidFill>
              </a:rPr>
              <a:t>disp</a:t>
            </a:r>
            <a:r>
              <a:rPr lang="en-US" altLang="zh-CN" dirty="0">
                <a:solidFill>
                  <a:srgbClr val="00B0F0"/>
                </a:solidFill>
              </a:rPr>
              <a:t>)</a:t>
            </a:r>
          </a:p>
          <a:p>
            <a:pPr eaLnBrk="1" hangingPunct="1">
              <a:buFontTx/>
              <a:buNone/>
            </a:pPr>
            <a:r>
              <a:rPr lang="en-US" altLang="zh-CN" dirty="0">
                <a:solidFill>
                  <a:srgbClr val="00B0F0"/>
                </a:solidFill>
              </a:rPr>
              <a:t>	Add R3, 1000(R1+R2)	</a:t>
            </a:r>
            <a:endParaRPr lang="en-US" altLang="zh-CN" dirty="0">
              <a:solidFill>
                <a:schemeClr val="hlink"/>
              </a:solidFill>
            </a:endParaRPr>
          </a:p>
        </p:txBody>
      </p:sp>
    </p:spTree>
    <p:extLst>
      <p:ext uri="{BB962C8B-B14F-4D97-AF65-F5344CB8AC3E}">
        <p14:creationId xmlns:p14="http://schemas.microsoft.com/office/powerpoint/2010/main" val="28475424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altLang="zh-CN"/>
              <a:t>ISA: Addressing Modes</a:t>
            </a:r>
          </a:p>
        </p:txBody>
      </p:sp>
      <p:sp>
        <p:nvSpPr>
          <p:cNvPr id="48131" name="Rectangle 3"/>
          <p:cNvSpPr>
            <a:spLocks noGrp="1" noChangeArrowheads="1"/>
          </p:cNvSpPr>
          <p:nvPr>
            <p:ph type="body" idx="1"/>
          </p:nvPr>
        </p:nvSpPr>
        <p:spPr/>
        <p:txBody>
          <a:bodyPr/>
          <a:lstStyle/>
          <a:p>
            <a:pPr eaLnBrk="1" hangingPunct="1"/>
            <a:r>
              <a:rPr lang="en-US" altLang="zh-CN" dirty="0"/>
              <a:t>Specify the location of operands</a:t>
            </a:r>
          </a:p>
          <a:p>
            <a:pPr eaLnBrk="1" hangingPunct="1"/>
            <a:r>
              <a:rPr lang="en-US" altLang="zh-CN" dirty="0"/>
              <a:t>registers, constants, or the address of a memory object:</a:t>
            </a:r>
          </a:p>
          <a:p>
            <a:pPr eaLnBrk="1" hangingPunct="1">
              <a:buFontTx/>
              <a:buNone/>
            </a:pPr>
            <a:endParaRPr lang="en-US" altLang="zh-CN" dirty="0"/>
          </a:p>
          <a:p>
            <a:pPr eaLnBrk="1" hangingPunct="1">
              <a:buFontTx/>
              <a:buNone/>
            </a:pPr>
            <a:r>
              <a:rPr lang="en-US" altLang="zh-CN" dirty="0"/>
              <a:t>	80x86: 3</a:t>
            </a:r>
            <a:r>
              <a:rPr lang="zh-CN" altLang="en-US" dirty="0"/>
              <a:t> </a:t>
            </a:r>
            <a:r>
              <a:rPr lang="en-US" altLang="zh-CN" dirty="0"/>
              <a:t>more variations of </a:t>
            </a:r>
            <a:r>
              <a:rPr lang="en-US" altLang="zh-CN" dirty="0" err="1"/>
              <a:t>disp</a:t>
            </a:r>
            <a:endParaRPr lang="en-US" altLang="zh-CN" dirty="0"/>
          </a:p>
          <a:p>
            <a:pPr eaLnBrk="1" hangingPunct="1">
              <a:buFontTx/>
              <a:buNone/>
            </a:pPr>
            <a:r>
              <a:rPr lang="en-US" altLang="zh-CN" dirty="0"/>
              <a:t>	Register, </a:t>
            </a:r>
            <a:r>
              <a:rPr lang="en-US" altLang="zh-CN" dirty="0">
                <a:solidFill>
                  <a:srgbClr val="FF0000"/>
                </a:solidFill>
              </a:rPr>
              <a:t>Immediate</a:t>
            </a:r>
            <a:r>
              <a:rPr lang="en-US" altLang="zh-CN" dirty="0"/>
              <a:t>, </a:t>
            </a:r>
            <a:r>
              <a:rPr lang="en-US" altLang="zh-CN" dirty="0">
                <a:solidFill>
                  <a:schemeClr val="hlink"/>
                </a:solidFill>
              </a:rPr>
              <a:t>Displacement</a:t>
            </a:r>
          </a:p>
          <a:p>
            <a:pPr eaLnBrk="1" hangingPunct="1">
              <a:buFontTx/>
              <a:buNone/>
            </a:pPr>
            <a:r>
              <a:rPr lang="en-US" altLang="zh-CN" dirty="0">
                <a:solidFill>
                  <a:schemeClr val="hlink"/>
                </a:solidFill>
              </a:rPr>
              <a:t>	</a:t>
            </a:r>
            <a:r>
              <a:rPr lang="en-US" altLang="zh-CN" dirty="0">
                <a:solidFill>
                  <a:srgbClr val="00B0F0"/>
                </a:solidFill>
              </a:rPr>
              <a:t>two registers (based with scaled &amp; </a:t>
            </a:r>
            <a:r>
              <a:rPr lang="en-US" altLang="zh-CN" dirty="0" err="1">
                <a:solidFill>
                  <a:srgbClr val="00B0F0"/>
                </a:solidFill>
              </a:rPr>
              <a:t>disp</a:t>
            </a:r>
            <a:r>
              <a:rPr lang="en-US" altLang="zh-CN" dirty="0">
                <a:solidFill>
                  <a:srgbClr val="00B0F0"/>
                </a:solidFill>
              </a:rPr>
              <a:t>)</a:t>
            </a:r>
          </a:p>
          <a:p>
            <a:pPr eaLnBrk="1" hangingPunct="1">
              <a:buFontTx/>
              <a:buNone/>
            </a:pPr>
            <a:r>
              <a:rPr lang="en-US" altLang="zh-CN" dirty="0">
                <a:solidFill>
                  <a:srgbClr val="00B0F0"/>
                </a:solidFill>
              </a:rPr>
              <a:t>	Add R1, 100(R2)[R3]</a:t>
            </a:r>
          </a:p>
          <a:p>
            <a:pPr eaLnBrk="1" hangingPunct="1">
              <a:buFontTx/>
              <a:buNone/>
            </a:pPr>
            <a:r>
              <a:rPr lang="en-US" altLang="zh-CN" dirty="0">
                <a:solidFill>
                  <a:srgbClr val="00B0F0"/>
                </a:solidFill>
              </a:rPr>
              <a:t>	              	</a:t>
            </a:r>
            <a:endParaRPr lang="en-US" altLang="zh-CN" dirty="0">
              <a:solidFill>
                <a:schemeClr val="hlink"/>
              </a:solidFill>
            </a:endParaRPr>
          </a:p>
        </p:txBody>
      </p:sp>
      <p:sp>
        <p:nvSpPr>
          <p:cNvPr id="4" name="Line 6">
            <a:extLst>
              <a:ext uri="{FF2B5EF4-FFF2-40B4-BE49-F238E27FC236}">
                <a16:creationId xmlns:a16="http://schemas.microsoft.com/office/drawing/2014/main" id="{7F5C72FB-E943-FF46-BD88-3D124969F505}"/>
              </a:ext>
            </a:extLst>
          </p:cNvPr>
          <p:cNvSpPr>
            <a:spLocks noChangeShapeType="1"/>
          </p:cNvSpPr>
          <p:nvPr/>
        </p:nvSpPr>
        <p:spPr bwMode="auto">
          <a:xfrm>
            <a:off x="2667000" y="6172200"/>
            <a:ext cx="3505200" cy="0"/>
          </a:xfrm>
          <a:prstGeom prst="line">
            <a:avLst/>
          </a:prstGeom>
          <a:noFill/>
          <a:ln w="76200">
            <a:solidFill>
              <a:srgbClr val="00B0F0"/>
            </a:solidFill>
            <a:round/>
            <a:headEnd/>
            <a:tailEnd/>
          </a:ln>
          <a:extLst>
            <a:ext uri="{909E8E84-426E-40DD-AFC4-6F175D3DCCD1}">
              <a14:hiddenFill xmlns:a14="http://schemas.microsoft.com/office/drawing/2010/main">
                <a:noFill/>
              </a14:hiddenFill>
            </a:ext>
          </a:extLst>
        </p:spPr>
        <p:txBody>
          <a:bodyPr/>
          <a:lstStyle/>
          <a:p>
            <a:endParaRPr lang="zh-CN" altLang="en-US" dirty="0"/>
          </a:p>
        </p:txBody>
      </p:sp>
      <p:sp>
        <p:nvSpPr>
          <p:cNvPr id="5" name="TextBox 4">
            <a:extLst>
              <a:ext uri="{FF2B5EF4-FFF2-40B4-BE49-F238E27FC236}">
                <a16:creationId xmlns:a16="http://schemas.microsoft.com/office/drawing/2014/main" id="{1798D5BC-E9D8-1E4C-9997-ED5774615323}"/>
              </a:ext>
            </a:extLst>
          </p:cNvPr>
          <p:cNvSpPr txBox="1"/>
          <p:nvPr/>
        </p:nvSpPr>
        <p:spPr>
          <a:xfrm>
            <a:off x="2514536" y="6183252"/>
            <a:ext cx="4657365" cy="707886"/>
          </a:xfrm>
          <a:prstGeom prst="rect">
            <a:avLst/>
          </a:prstGeom>
          <a:noFill/>
        </p:spPr>
        <p:txBody>
          <a:bodyPr wrap="none">
            <a:spAutoFit/>
          </a:bodyPr>
          <a:lstStyle/>
          <a:p>
            <a:pPr algn="r">
              <a:defRPr/>
            </a:pPr>
            <a:r>
              <a:rPr lang="en-US" altLang="zh-CN" sz="2000" dirty="0">
                <a:solidFill>
                  <a:srgbClr val="00B0F0"/>
                </a:solidFill>
                <a:latin typeface="+mn-lt"/>
              </a:rPr>
              <a:t>Mem[100+Regs[R2]+Regs[R3]*d]</a:t>
            </a:r>
          </a:p>
          <a:p>
            <a:pPr algn="r">
              <a:defRPr/>
            </a:pPr>
            <a:r>
              <a:rPr lang="en-US" altLang="zh-CN" sz="2000" dirty="0">
                <a:solidFill>
                  <a:srgbClr val="00B0F0"/>
                </a:solidFill>
                <a:latin typeface="+mn-lt"/>
              </a:rPr>
              <a:t>given d-byte operand</a:t>
            </a:r>
          </a:p>
        </p:txBody>
      </p:sp>
    </p:spTree>
    <p:extLst>
      <p:ext uri="{BB962C8B-B14F-4D97-AF65-F5344CB8AC3E}">
        <p14:creationId xmlns:p14="http://schemas.microsoft.com/office/powerpoint/2010/main" val="41655752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altLang="zh-CN"/>
              <a:t>ISA: Addressing Modes</a:t>
            </a:r>
          </a:p>
        </p:txBody>
      </p:sp>
      <p:sp>
        <p:nvSpPr>
          <p:cNvPr id="48131" name="Rectangle 3"/>
          <p:cNvSpPr>
            <a:spLocks noGrp="1" noChangeArrowheads="1"/>
          </p:cNvSpPr>
          <p:nvPr>
            <p:ph type="body" idx="1"/>
          </p:nvPr>
        </p:nvSpPr>
        <p:spPr/>
        <p:txBody>
          <a:bodyPr/>
          <a:lstStyle/>
          <a:p>
            <a:pPr eaLnBrk="1" hangingPunct="1"/>
            <a:r>
              <a:rPr lang="en-US" altLang="zh-CN" dirty="0"/>
              <a:t>Specify the location of operands</a:t>
            </a:r>
          </a:p>
          <a:p>
            <a:pPr eaLnBrk="1" hangingPunct="1"/>
            <a:r>
              <a:rPr lang="en-US" altLang="zh-CN" dirty="0"/>
              <a:t>registers, constants, or the address of a memory object:</a:t>
            </a:r>
          </a:p>
          <a:p>
            <a:pPr eaLnBrk="1" hangingPunct="1">
              <a:buFontTx/>
              <a:buNone/>
            </a:pPr>
            <a:endParaRPr lang="en-US" altLang="zh-CN" dirty="0"/>
          </a:p>
          <a:p>
            <a:pPr eaLnBrk="1" hangingPunct="1">
              <a:buFontTx/>
              <a:buNone/>
            </a:pPr>
            <a:r>
              <a:rPr lang="en-US" altLang="zh-CN" dirty="0"/>
              <a:t>	80x86: still some more w/o </a:t>
            </a:r>
            <a:r>
              <a:rPr lang="en-US" altLang="zh-CN" dirty="0" err="1"/>
              <a:t>disp</a:t>
            </a:r>
            <a:endParaRPr lang="en-US" altLang="zh-CN" dirty="0"/>
          </a:p>
          <a:p>
            <a:pPr eaLnBrk="1" hangingPunct="1">
              <a:buFontTx/>
              <a:buNone/>
            </a:pPr>
            <a:r>
              <a:rPr lang="en-US" altLang="zh-CN" dirty="0"/>
              <a:t>	Register, </a:t>
            </a:r>
            <a:r>
              <a:rPr lang="en-US" altLang="zh-CN" dirty="0">
                <a:solidFill>
                  <a:srgbClr val="FF0000"/>
                </a:solidFill>
              </a:rPr>
              <a:t>Immediate</a:t>
            </a:r>
            <a:r>
              <a:rPr lang="en-US" altLang="zh-CN" dirty="0"/>
              <a:t>, </a:t>
            </a:r>
            <a:r>
              <a:rPr lang="en-US" altLang="zh-CN" dirty="0">
                <a:solidFill>
                  <a:schemeClr val="hlink"/>
                </a:solidFill>
              </a:rPr>
              <a:t>Displacement</a:t>
            </a:r>
          </a:p>
          <a:p>
            <a:pPr eaLnBrk="1" hangingPunct="1">
              <a:buFontTx/>
              <a:buNone/>
            </a:pPr>
            <a:r>
              <a:rPr lang="en-US" altLang="zh-CN" dirty="0">
                <a:solidFill>
                  <a:schemeClr val="hlink"/>
                </a:solidFill>
              </a:rPr>
              <a:t>	</a:t>
            </a:r>
            <a:r>
              <a:rPr lang="en-US" altLang="zh-CN" dirty="0">
                <a:solidFill>
                  <a:srgbClr val="00B0F0"/>
                </a:solidFill>
              </a:rPr>
              <a:t>register indirect</a:t>
            </a:r>
          </a:p>
          <a:p>
            <a:pPr eaLnBrk="1" hangingPunct="1">
              <a:buFontTx/>
              <a:buNone/>
            </a:pPr>
            <a:r>
              <a:rPr lang="en-US" altLang="zh-CN" dirty="0">
                <a:solidFill>
                  <a:srgbClr val="00B0F0"/>
                </a:solidFill>
              </a:rPr>
              <a:t>	Add R4, (R1)	</a:t>
            </a:r>
            <a:endParaRPr lang="en-US" altLang="zh-CN" dirty="0">
              <a:solidFill>
                <a:schemeClr val="hlink"/>
              </a:solidFill>
            </a:endParaRPr>
          </a:p>
        </p:txBody>
      </p:sp>
      <p:sp>
        <p:nvSpPr>
          <p:cNvPr id="4" name="Line 6">
            <a:extLst>
              <a:ext uri="{FF2B5EF4-FFF2-40B4-BE49-F238E27FC236}">
                <a16:creationId xmlns:a16="http://schemas.microsoft.com/office/drawing/2014/main" id="{7EB49BF1-736B-5047-A955-1136B949A8A5}"/>
              </a:ext>
            </a:extLst>
          </p:cNvPr>
          <p:cNvSpPr>
            <a:spLocks noChangeShapeType="1"/>
          </p:cNvSpPr>
          <p:nvPr/>
        </p:nvSpPr>
        <p:spPr bwMode="auto">
          <a:xfrm>
            <a:off x="2667000" y="6172200"/>
            <a:ext cx="3505200" cy="0"/>
          </a:xfrm>
          <a:prstGeom prst="line">
            <a:avLst/>
          </a:prstGeom>
          <a:noFill/>
          <a:ln w="76200">
            <a:solidFill>
              <a:srgbClr val="00B0F0"/>
            </a:solidFill>
            <a:round/>
            <a:headEnd/>
            <a:tailEnd/>
          </a:ln>
          <a:extLst>
            <a:ext uri="{909E8E84-426E-40DD-AFC4-6F175D3DCCD1}">
              <a14:hiddenFill xmlns:a14="http://schemas.microsoft.com/office/drawing/2010/main">
                <a:noFill/>
              </a14:hiddenFill>
            </a:ext>
          </a:extLst>
        </p:spPr>
        <p:txBody>
          <a:bodyPr/>
          <a:lstStyle/>
          <a:p>
            <a:endParaRPr lang="zh-CN" altLang="en-US" dirty="0"/>
          </a:p>
        </p:txBody>
      </p:sp>
      <p:sp>
        <p:nvSpPr>
          <p:cNvPr id="5" name="TextBox 4">
            <a:extLst>
              <a:ext uri="{FF2B5EF4-FFF2-40B4-BE49-F238E27FC236}">
                <a16:creationId xmlns:a16="http://schemas.microsoft.com/office/drawing/2014/main" id="{C1461111-AFB8-6249-9F51-F03A62BB94C4}"/>
              </a:ext>
            </a:extLst>
          </p:cNvPr>
          <p:cNvSpPr txBox="1"/>
          <p:nvPr/>
        </p:nvSpPr>
        <p:spPr>
          <a:xfrm>
            <a:off x="2570373" y="6172200"/>
            <a:ext cx="2230227" cy="400110"/>
          </a:xfrm>
          <a:prstGeom prst="rect">
            <a:avLst/>
          </a:prstGeom>
          <a:noFill/>
        </p:spPr>
        <p:txBody>
          <a:bodyPr wrap="none">
            <a:spAutoFit/>
          </a:bodyPr>
          <a:lstStyle/>
          <a:p>
            <a:pPr algn="r">
              <a:defRPr/>
            </a:pPr>
            <a:r>
              <a:rPr lang="en-US" altLang="zh-CN" sz="2000" dirty="0">
                <a:solidFill>
                  <a:srgbClr val="00B0F0"/>
                </a:solidFill>
                <a:latin typeface="+mn-lt"/>
              </a:rPr>
              <a:t>Mem[Regs[R1]]</a:t>
            </a:r>
          </a:p>
        </p:txBody>
      </p:sp>
    </p:spTree>
    <p:extLst>
      <p:ext uri="{BB962C8B-B14F-4D97-AF65-F5344CB8AC3E}">
        <p14:creationId xmlns:p14="http://schemas.microsoft.com/office/powerpoint/2010/main" val="33396262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altLang="zh-CN"/>
              <a:t>ISA: Addressing Modes</a:t>
            </a:r>
          </a:p>
        </p:txBody>
      </p:sp>
      <p:sp>
        <p:nvSpPr>
          <p:cNvPr id="48131" name="Rectangle 3"/>
          <p:cNvSpPr>
            <a:spLocks noGrp="1" noChangeArrowheads="1"/>
          </p:cNvSpPr>
          <p:nvPr>
            <p:ph type="body" idx="1"/>
          </p:nvPr>
        </p:nvSpPr>
        <p:spPr/>
        <p:txBody>
          <a:bodyPr/>
          <a:lstStyle/>
          <a:p>
            <a:pPr eaLnBrk="1" hangingPunct="1"/>
            <a:r>
              <a:rPr lang="en-US" altLang="zh-CN" dirty="0"/>
              <a:t>Specify the location of operands</a:t>
            </a:r>
          </a:p>
          <a:p>
            <a:pPr eaLnBrk="1" hangingPunct="1"/>
            <a:r>
              <a:rPr lang="en-US" altLang="zh-CN" dirty="0"/>
              <a:t>registers, constants, or the address of a memory object:</a:t>
            </a:r>
          </a:p>
          <a:p>
            <a:pPr eaLnBrk="1" hangingPunct="1">
              <a:buFontTx/>
              <a:buNone/>
            </a:pPr>
            <a:endParaRPr lang="en-US" altLang="zh-CN" dirty="0"/>
          </a:p>
          <a:p>
            <a:pPr eaLnBrk="1" hangingPunct="1">
              <a:buFontTx/>
              <a:buNone/>
            </a:pPr>
            <a:r>
              <a:rPr lang="en-US" altLang="zh-CN" dirty="0"/>
              <a:t>	80x86: still some more w/o </a:t>
            </a:r>
            <a:r>
              <a:rPr lang="en-US" altLang="zh-CN" dirty="0" err="1"/>
              <a:t>disp</a:t>
            </a:r>
            <a:endParaRPr lang="en-US" altLang="zh-CN" dirty="0"/>
          </a:p>
          <a:p>
            <a:pPr eaLnBrk="1" hangingPunct="1">
              <a:buFontTx/>
              <a:buNone/>
            </a:pPr>
            <a:r>
              <a:rPr lang="en-US" altLang="zh-CN" dirty="0"/>
              <a:t>	Register, </a:t>
            </a:r>
            <a:r>
              <a:rPr lang="en-US" altLang="zh-CN" dirty="0">
                <a:solidFill>
                  <a:srgbClr val="FF0000"/>
                </a:solidFill>
              </a:rPr>
              <a:t>Immediate</a:t>
            </a:r>
            <a:r>
              <a:rPr lang="en-US" altLang="zh-CN" dirty="0"/>
              <a:t>, </a:t>
            </a:r>
            <a:r>
              <a:rPr lang="en-US" altLang="zh-CN" dirty="0">
                <a:solidFill>
                  <a:schemeClr val="hlink"/>
                </a:solidFill>
              </a:rPr>
              <a:t>Displacement</a:t>
            </a:r>
          </a:p>
          <a:p>
            <a:pPr eaLnBrk="1" hangingPunct="1">
              <a:buFontTx/>
              <a:buNone/>
            </a:pPr>
            <a:r>
              <a:rPr lang="en-US" altLang="zh-CN" dirty="0">
                <a:solidFill>
                  <a:schemeClr val="hlink"/>
                </a:solidFill>
              </a:rPr>
              <a:t>	</a:t>
            </a:r>
            <a:r>
              <a:rPr lang="en-US" altLang="zh-CN" dirty="0">
                <a:solidFill>
                  <a:srgbClr val="00B0F0"/>
                </a:solidFill>
              </a:rPr>
              <a:t>indexed</a:t>
            </a:r>
          </a:p>
          <a:p>
            <a:pPr eaLnBrk="1" hangingPunct="1">
              <a:buFontTx/>
              <a:buNone/>
            </a:pPr>
            <a:r>
              <a:rPr lang="en-US" altLang="zh-CN" dirty="0">
                <a:solidFill>
                  <a:srgbClr val="00B0F0"/>
                </a:solidFill>
              </a:rPr>
              <a:t>	Add R3, (R1+R2)	</a:t>
            </a:r>
            <a:endParaRPr lang="en-US" altLang="zh-CN" dirty="0">
              <a:solidFill>
                <a:schemeClr val="hlink"/>
              </a:solidFill>
            </a:endParaRPr>
          </a:p>
        </p:txBody>
      </p:sp>
      <p:sp>
        <p:nvSpPr>
          <p:cNvPr id="4" name="Line 6">
            <a:extLst>
              <a:ext uri="{FF2B5EF4-FFF2-40B4-BE49-F238E27FC236}">
                <a16:creationId xmlns:a16="http://schemas.microsoft.com/office/drawing/2014/main" id="{7EB49BF1-736B-5047-A955-1136B949A8A5}"/>
              </a:ext>
            </a:extLst>
          </p:cNvPr>
          <p:cNvSpPr>
            <a:spLocks noChangeShapeType="1"/>
          </p:cNvSpPr>
          <p:nvPr/>
        </p:nvSpPr>
        <p:spPr bwMode="auto">
          <a:xfrm>
            <a:off x="2667000" y="6172200"/>
            <a:ext cx="3505200" cy="0"/>
          </a:xfrm>
          <a:prstGeom prst="line">
            <a:avLst/>
          </a:prstGeom>
          <a:noFill/>
          <a:ln w="76200">
            <a:solidFill>
              <a:srgbClr val="00B0F0"/>
            </a:solidFill>
            <a:round/>
            <a:headEnd/>
            <a:tailEnd/>
          </a:ln>
          <a:extLst>
            <a:ext uri="{909E8E84-426E-40DD-AFC4-6F175D3DCCD1}">
              <a14:hiddenFill xmlns:a14="http://schemas.microsoft.com/office/drawing/2010/main">
                <a:noFill/>
              </a14:hiddenFill>
            </a:ext>
          </a:extLst>
        </p:spPr>
        <p:txBody>
          <a:bodyPr/>
          <a:lstStyle/>
          <a:p>
            <a:endParaRPr lang="zh-CN" altLang="en-US" dirty="0"/>
          </a:p>
        </p:txBody>
      </p:sp>
      <p:sp>
        <p:nvSpPr>
          <p:cNvPr id="5" name="TextBox 4">
            <a:extLst>
              <a:ext uri="{FF2B5EF4-FFF2-40B4-BE49-F238E27FC236}">
                <a16:creationId xmlns:a16="http://schemas.microsoft.com/office/drawing/2014/main" id="{C1461111-AFB8-6249-9F51-F03A62BB94C4}"/>
              </a:ext>
            </a:extLst>
          </p:cNvPr>
          <p:cNvSpPr txBox="1"/>
          <p:nvPr/>
        </p:nvSpPr>
        <p:spPr>
          <a:xfrm>
            <a:off x="2539218" y="6172200"/>
            <a:ext cx="3632982" cy="400110"/>
          </a:xfrm>
          <a:prstGeom prst="rect">
            <a:avLst/>
          </a:prstGeom>
          <a:noFill/>
        </p:spPr>
        <p:txBody>
          <a:bodyPr wrap="none">
            <a:spAutoFit/>
          </a:bodyPr>
          <a:lstStyle/>
          <a:p>
            <a:pPr algn="r">
              <a:defRPr/>
            </a:pPr>
            <a:r>
              <a:rPr lang="en-US" altLang="zh-CN" sz="2000" dirty="0">
                <a:solidFill>
                  <a:srgbClr val="00B0F0"/>
                </a:solidFill>
                <a:latin typeface="+mn-lt"/>
              </a:rPr>
              <a:t>Mem[Regs[R1]+Regs[R2]]</a:t>
            </a:r>
          </a:p>
        </p:txBody>
      </p:sp>
    </p:spTree>
    <p:extLst>
      <p:ext uri="{BB962C8B-B14F-4D97-AF65-F5344CB8AC3E}">
        <p14:creationId xmlns:p14="http://schemas.microsoft.com/office/powerpoint/2010/main" val="5264532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altLang="zh-CN"/>
              <a:t>ISA: Addressing Modes</a:t>
            </a:r>
          </a:p>
        </p:txBody>
      </p:sp>
      <p:sp>
        <p:nvSpPr>
          <p:cNvPr id="48131" name="Rectangle 3"/>
          <p:cNvSpPr>
            <a:spLocks noGrp="1" noChangeArrowheads="1"/>
          </p:cNvSpPr>
          <p:nvPr>
            <p:ph type="body" idx="1"/>
          </p:nvPr>
        </p:nvSpPr>
        <p:spPr/>
        <p:txBody>
          <a:bodyPr/>
          <a:lstStyle/>
          <a:p>
            <a:pPr eaLnBrk="1" hangingPunct="1"/>
            <a:r>
              <a:rPr lang="en-US" altLang="zh-CN" dirty="0"/>
              <a:t>Specify the location of operands</a:t>
            </a:r>
          </a:p>
          <a:p>
            <a:pPr eaLnBrk="1" hangingPunct="1"/>
            <a:r>
              <a:rPr lang="en-US" altLang="zh-CN" dirty="0"/>
              <a:t>registers, constants, or the address of a memory object:</a:t>
            </a:r>
          </a:p>
          <a:p>
            <a:pPr eaLnBrk="1" hangingPunct="1">
              <a:buFontTx/>
              <a:buNone/>
            </a:pPr>
            <a:endParaRPr lang="en-US" altLang="zh-CN" dirty="0"/>
          </a:p>
          <a:p>
            <a:pPr eaLnBrk="1" hangingPunct="1">
              <a:buFontTx/>
              <a:buNone/>
            </a:pPr>
            <a:r>
              <a:rPr lang="en-US" altLang="zh-CN" dirty="0"/>
              <a:t>	ARMv8:</a:t>
            </a:r>
          </a:p>
          <a:p>
            <a:pPr eaLnBrk="1" hangingPunct="1">
              <a:buFontTx/>
              <a:buNone/>
            </a:pPr>
            <a:r>
              <a:rPr lang="en-US" altLang="zh-CN" dirty="0"/>
              <a:t>	Register, </a:t>
            </a:r>
            <a:r>
              <a:rPr lang="en-US" altLang="zh-CN" dirty="0">
                <a:solidFill>
                  <a:srgbClr val="FF0000"/>
                </a:solidFill>
              </a:rPr>
              <a:t>Immediate</a:t>
            </a:r>
            <a:r>
              <a:rPr lang="en-US" altLang="zh-CN" dirty="0"/>
              <a:t>, </a:t>
            </a:r>
            <a:r>
              <a:rPr lang="en-US" altLang="zh-CN" dirty="0">
                <a:solidFill>
                  <a:schemeClr val="hlink"/>
                </a:solidFill>
              </a:rPr>
              <a:t>Displacement</a:t>
            </a:r>
          </a:p>
          <a:p>
            <a:pPr eaLnBrk="1" hangingPunct="1">
              <a:buFontTx/>
              <a:buNone/>
            </a:pPr>
            <a:r>
              <a:rPr lang="en-US" altLang="zh-CN" dirty="0">
                <a:solidFill>
                  <a:schemeClr val="hlink"/>
                </a:solidFill>
              </a:rPr>
              <a:t>	</a:t>
            </a:r>
            <a:r>
              <a:rPr lang="en-US" altLang="zh-CN" dirty="0">
                <a:solidFill>
                  <a:srgbClr val="00B0F0"/>
                </a:solidFill>
              </a:rPr>
              <a:t>PC-relative addressing</a:t>
            </a:r>
          </a:p>
          <a:p>
            <a:pPr eaLnBrk="1" hangingPunct="1">
              <a:buFontTx/>
              <a:buNone/>
            </a:pPr>
            <a:r>
              <a:rPr lang="en-US" altLang="zh-CN" dirty="0">
                <a:solidFill>
                  <a:srgbClr val="00B0F0"/>
                </a:solidFill>
              </a:rPr>
              <a:t>	</a:t>
            </a:r>
            <a:r>
              <a:rPr lang="en-US" altLang="zh-CN" dirty="0" err="1">
                <a:solidFill>
                  <a:srgbClr val="00B0F0"/>
                </a:solidFill>
              </a:rPr>
              <a:t>beq</a:t>
            </a:r>
            <a:r>
              <a:rPr lang="en-US" altLang="zh-CN" dirty="0">
                <a:solidFill>
                  <a:srgbClr val="00B0F0"/>
                </a:solidFill>
              </a:rPr>
              <a:t> $0, $5, Label1	</a:t>
            </a:r>
            <a:endParaRPr lang="en-US" altLang="zh-CN" dirty="0">
              <a:solidFill>
                <a:schemeClr val="hlink"/>
              </a:solidFill>
            </a:endParaRPr>
          </a:p>
        </p:txBody>
      </p:sp>
      <p:sp>
        <p:nvSpPr>
          <p:cNvPr id="4" name="Line 6">
            <a:extLst>
              <a:ext uri="{FF2B5EF4-FFF2-40B4-BE49-F238E27FC236}">
                <a16:creationId xmlns:a16="http://schemas.microsoft.com/office/drawing/2014/main" id="{7EB49BF1-736B-5047-A955-1136B949A8A5}"/>
              </a:ext>
            </a:extLst>
          </p:cNvPr>
          <p:cNvSpPr>
            <a:spLocks noChangeShapeType="1"/>
          </p:cNvSpPr>
          <p:nvPr/>
        </p:nvSpPr>
        <p:spPr bwMode="auto">
          <a:xfrm>
            <a:off x="3434548" y="6172200"/>
            <a:ext cx="3505200" cy="0"/>
          </a:xfrm>
          <a:prstGeom prst="line">
            <a:avLst/>
          </a:prstGeom>
          <a:noFill/>
          <a:ln w="76200">
            <a:solidFill>
              <a:srgbClr val="00B0F0"/>
            </a:solidFill>
            <a:round/>
            <a:headEnd/>
            <a:tailEnd/>
          </a:ln>
          <a:extLst>
            <a:ext uri="{909E8E84-426E-40DD-AFC4-6F175D3DCCD1}">
              <a14:hiddenFill xmlns:a14="http://schemas.microsoft.com/office/drawing/2010/main">
                <a:noFill/>
              </a14:hiddenFill>
            </a:ext>
          </a:extLst>
        </p:spPr>
        <p:txBody>
          <a:bodyPr/>
          <a:lstStyle/>
          <a:p>
            <a:endParaRPr lang="zh-CN" altLang="en-US" dirty="0"/>
          </a:p>
        </p:txBody>
      </p:sp>
      <p:sp>
        <p:nvSpPr>
          <p:cNvPr id="5" name="TextBox 4">
            <a:extLst>
              <a:ext uri="{FF2B5EF4-FFF2-40B4-BE49-F238E27FC236}">
                <a16:creationId xmlns:a16="http://schemas.microsoft.com/office/drawing/2014/main" id="{C1461111-AFB8-6249-9F51-F03A62BB94C4}"/>
              </a:ext>
            </a:extLst>
          </p:cNvPr>
          <p:cNvSpPr txBox="1"/>
          <p:nvPr/>
        </p:nvSpPr>
        <p:spPr>
          <a:xfrm>
            <a:off x="216754" y="6172200"/>
            <a:ext cx="4888646" cy="707886"/>
          </a:xfrm>
          <a:prstGeom prst="rect">
            <a:avLst/>
          </a:prstGeom>
          <a:noFill/>
        </p:spPr>
        <p:txBody>
          <a:bodyPr wrap="none">
            <a:spAutoFit/>
          </a:bodyPr>
          <a:lstStyle/>
          <a:p>
            <a:pPr algn="r">
              <a:defRPr/>
            </a:pPr>
            <a:r>
              <a:rPr lang="en-US" altLang="zh-CN" sz="2000" dirty="0">
                <a:solidFill>
                  <a:srgbClr val="00B0F0"/>
                </a:solidFill>
                <a:latin typeface="+mn-lt"/>
              </a:rPr>
              <a:t>PC + offset*</a:t>
            </a:r>
          </a:p>
          <a:p>
            <a:pPr algn="r">
              <a:defRPr/>
            </a:pPr>
            <a:r>
              <a:rPr lang="en-US" altLang="zh-CN" sz="2000" dirty="0">
                <a:solidFill>
                  <a:srgbClr val="00B0F0"/>
                </a:solidFill>
                <a:latin typeface="+mn-lt"/>
              </a:rPr>
              <a:t>*left-shifted by 2 and sign-extended</a:t>
            </a:r>
          </a:p>
        </p:txBody>
      </p:sp>
    </p:spTree>
    <p:extLst>
      <p:ext uri="{BB962C8B-B14F-4D97-AF65-F5344CB8AC3E}">
        <p14:creationId xmlns:p14="http://schemas.microsoft.com/office/powerpoint/2010/main" val="18194012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altLang="zh-CN"/>
              <a:t>ISA: Addressing Modes</a:t>
            </a:r>
          </a:p>
        </p:txBody>
      </p:sp>
      <p:sp>
        <p:nvSpPr>
          <p:cNvPr id="48131" name="Rectangle 3"/>
          <p:cNvSpPr>
            <a:spLocks noGrp="1" noChangeArrowheads="1"/>
          </p:cNvSpPr>
          <p:nvPr>
            <p:ph type="body" idx="1"/>
          </p:nvPr>
        </p:nvSpPr>
        <p:spPr/>
        <p:txBody>
          <a:bodyPr/>
          <a:lstStyle/>
          <a:p>
            <a:pPr eaLnBrk="1" hangingPunct="1"/>
            <a:r>
              <a:rPr lang="en-US" altLang="zh-CN" dirty="0"/>
              <a:t>Specify the location of operands</a:t>
            </a:r>
          </a:p>
          <a:p>
            <a:pPr eaLnBrk="1" hangingPunct="1"/>
            <a:r>
              <a:rPr lang="en-US" altLang="zh-CN" dirty="0"/>
              <a:t>registers, constants, or the address of a memory object:</a:t>
            </a:r>
          </a:p>
          <a:p>
            <a:pPr eaLnBrk="1" hangingPunct="1">
              <a:buFontTx/>
              <a:buNone/>
            </a:pPr>
            <a:endParaRPr lang="en-US" altLang="zh-CN" dirty="0"/>
          </a:p>
          <a:p>
            <a:pPr eaLnBrk="1" hangingPunct="1">
              <a:buFontTx/>
              <a:buNone/>
            </a:pPr>
            <a:r>
              <a:rPr lang="en-US" altLang="zh-CN" dirty="0"/>
              <a:t>	ARMv8:</a:t>
            </a:r>
          </a:p>
          <a:p>
            <a:pPr eaLnBrk="1" hangingPunct="1">
              <a:buFontTx/>
              <a:buNone/>
            </a:pPr>
            <a:r>
              <a:rPr lang="en-US" altLang="zh-CN" dirty="0"/>
              <a:t>	Register, </a:t>
            </a:r>
            <a:r>
              <a:rPr lang="en-US" altLang="zh-CN" dirty="0">
                <a:solidFill>
                  <a:srgbClr val="FF0000"/>
                </a:solidFill>
              </a:rPr>
              <a:t>Immediate</a:t>
            </a:r>
            <a:r>
              <a:rPr lang="en-US" altLang="zh-CN" dirty="0"/>
              <a:t>, </a:t>
            </a:r>
            <a:r>
              <a:rPr lang="en-US" altLang="zh-CN" dirty="0">
                <a:solidFill>
                  <a:schemeClr val="hlink"/>
                </a:solidFill>
              </a:rPr>
              <a:t>Displacement</a:t>
            </a:r>
          </a:p>
          <a:p>
            <a:pPr eaLnBrk="1" hangingPunct="1">
              <a:buFontTx/>
              <a:buNone/>
            </a:pPr>
            <a:r>
              <a:rPr lang="en-US" altLang="zh-CN" dirty="0">
                <a:solidFill>
                  <a:schemeClr val="hlink"/>
                </a:solidFill>
              </a:rPr>
              <a:t>	</a:t>
            </a:r>
            <a:r>
              <a:rPr lang="en-US" altLang="zh-CN" dirty="0">
                <a:solidFill>
                  <a:srgbClr val="00B0F0"/>
                </a:solidFill>
              </a:rPr>
              <a:t>sum of two registers</a:t>
            </a:r>
          </a:p>
          <a:p>
            <a:pPr eaLnBrk="1" hangingPunct="1">
              <a:buFontTx/>
              <a:buNone/>
            </a:pPr>
            <a:r>
              <a:rPr lang="en-US" altLang="zh-CN" dirty="0">
                <a:solidFill>
                  <a:srgbClr val="00B0F0"/>
                </a:solidFill>
              </a:rPr>
              <a:t>	ADD, R3, (R1+R2)	</a:t>
            </a:r>
            <a:endParaRPr lang="en-US" altLang="zh-CN" dirty="0">
              <a:solidFill>
                <a:schemeClr val="hlink"/>
              </a:solidFill>
            </a:endParaRPr>
          </a:p>
        </p:txBody>
      </p:sp>
    </p:spTree>
    <p:extLst>
      <p:ext uri="{BB962C8B-B14F-4D97-AF65-F5344CB8AC3E}">
        <p14:creationId xmlns:p14="http://schemas.microsoft.com/office/powerpoint/2010/main" val="5703916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altLang="zh-CN"/>
              <a:t>ISA: Addressing Modes</a:t>
            </a:r>
          </a:p>
        </p:txBody>
      </p:sp>
      <p:sp>
        <p:nvSpPr>
          <p:cNvPr id="48131" name="Rectangle 3"/>
          <p:cNvSpPr>
            <a:spLocks noGrp="1" noChangeArrowheads="1"/>
          </p:cNvSpPr>
          <p:nvPr>
            <p:ph type="body" idx="1"/>
          </p:nvPr>
        </p:nvSpPr>
        <p:spPr/>
        <p:txBody>
          <a:bodyPr/>
          <a:lstStyle/>
          <a:p>
            <a:pPr eaLnBrk="1" hangingPunct="1"/>
            <a:r>
              <a:rPr lang="en-US" altLang="zh-CN" dirty="0"/>
              <a:t>Specify the location of operands</a:t>
            </a:r>
          </a:p>
          <a:p>
            <a:pPr eaLnBrk="1" hangingPunct="1"/>
            <a:r>
              <a:rPr lang="en-US" altLang="zh-CN" dirty="0"/>
              <a:t>registers, constants, or the address of a memory object:</a:t>
            </a:r>
          </a:p>
          <a:p>
            <a:pPr eaLnBrk="1" hangingPunct="1">
              <a:buFontTx/>
              <a:buNone/>
            </a:pPr>
            <a:endParaRPr lang="en-US" altLang="zh-CN" dirty="0"/>
          </a:p>
          <a:p>
            <a:pPr eaLnBrk="1" hangingPunct="1">
              <a:buFontTx/>
              <a:buNone/>
            </a:pPr>
            <a:r>
              <a:rPr lang="en-US" altLang="zh-CN" dirty="0"/>
              <a:t>	ARMv8:</a:t>
            </a:r>
          </a:p>
          <a:p>
            <a:pPr eaLnBrk="1" hangingPunct="1">
              <a:buFontTx/>
              <a:buNone/>
            </a:pPr>
            <a:r>
              <a:rPr lang="en-US" altLang="zh-CN" dirty="0"/>
              <a:t>	Register, </a:t>
            </a:r>
            <a:r>
              <a:rPr lang="en-US" altLang="zh-CN" dirty="0">
                <a:solidFill>
                  <a:srgbClr val="FF0000"/>
                </a:solidFill>
              </a:rPr>
              <a:t>Immediate</a:t>
            </a:r>
            <a:r>
              <a:rPr lang="en-US" altLang="zh-CN" dirty="0"/>
              <a:t>, </a:t>
            </a:r>
            <a:r>
              <a:rPr lang="en-US" altLang="zh-CN" dirty="0">
                <a:solidFill>
                  <a:schemeClr val="hlink"/>
                </a:solidFill>
              </a:rPr>
              <a:t>Displacement</a:t>
            </a:r>
          </a:p>
          <a:p>
            <a:pPr eaLnBrk="1" hangingPunct="1">
              <a:buFontTx/>
              <a:buNone/>
            </a:pPr>
            <a:r>
              <a:rPr lang="en-US" altLang="zh-CN" dirty="0">
                <a:solidFill>
                  <a:schemeClr val="hlink"/>
                </a:solidFill>
              </a:rPr>
              <a:t>	</a:t>
            </a:r>
            <a:r>
              <a:rPr lang="en-US" altLang="zh-CN" dirty="0">
                <a:solidFill>
                  <a:srgbClr val="00B0F0"/>
                </a:solidFill>
              </a:rPr>
              <a:t>scaled index addressing</a:t>
            </a:r>
          </a:p>
          <a:p>
            <a:pPr eaLnBrk="1" hangingPunct="1">
              <a:buNone/>
            </a:pPr>
            <a:r>
              <a:rPr lang="en-US" altLang="zh-CN" dirty="0">
                <a:solidFill>
                  <a:srgbClr val="00B0F0"/>
                </a:solidFill>
              </a:rPr>
              <a:t>	Add R1, (R2)[R3]</a:t>
            </a:r>
          </a:p>
          <a:p>
            <a:pPr eaLnBrk="1" hangingPunct="1">
              <a:buFontTx/>
              <a:buNone/>
            </a:pPr>
            <a:r>
              <a:rPr lang="en-US" altLang="zh-CN" dirty="0">
                <a:solidFill>
                  <a:srgbClr val="00B0F0"/>
                </a:solidFill>
              </a:rPr>
              <a:t>	</a:t>
            </a:r>
            <a:endParaRPr lang="en-US" altLang="zh-CN" dirty="0">
              <a:solidFill>
                <a:schemeClr val="hlink"/>
              </a:solidFill>
            </a:endParaRPr>
          </a:p>
        </p:txBody>
      </p:sp>
      <p:sp>
        <p:nvSpPr>
          <p:cNvPr id="4" name="Line 6">
            <a:extLst>
              <a:ext uri="{FF2B5EF4-FFF2-40B4-BE49-F238E27FC236}">
                <a16:creationId xmlns:a16="http://schemas.microsoft.com/office/drawing/2014/main" id="{0138EBBA-A0DA-3941-9275-8A5273A9BE61}"/>
              </a:ext>
            </a:extLst>
          </p:cNvPr>
          <p:cNvSpPr>
            <a:spLocks noChangeShapeType="1"/>
          </p:cNvSpPr>
          <p:nvPr/>
        </p:nvSpPr>
        <p:spPr bwMode="auto">
          <a:xfrm>
            <a:off x="2667000" y="6172200"/>
            <a:ext cx="3505200" cy="0"/>
          </a:xfrm>
          <a:prstGeom prst="line">
            <a:avLst/>
          </a:prstGeom>
          <a:noFill/>
          <a:ln w="76200">
            <a:solidFill>
              <a:srgbClr val="00B0F0"/>
            </a:solidFill>
            <a:round/>
            <a:headEnd/>
            <a:tailEnd/>
          </a:ln>
          <a:extLst>
            <a:ext uri="{909E8E84-426E-40DD-AFC4-6F175D3DCCD1}">
              <a14:hiddenFill xmlns:a14="http://schemas.microsoft.com/office/drawing/2010/main">
                <a:noFill/>
              </a14:hiddenFill>
            </a:ext>
          </a:extLst>
        </p:spPr>
        <p:txBody>
          <a:bodyPr/>
          <a:lstStyle/>
          <a:p>
            <a:endParaRPr lang="zh-CN" altLang="en-US" dirty="0"/>
          </a:p>
        </p:txBody>
      </p:sp>
      <p:sp>
        <p:nvSpPr>
          <p:cNvPr id="5" name="TextBox 4">
            <a:extLst>
              <a:ext uri="{FF2B5EF4-FFF2-40B4-BE49-F238E27FC236}">
                <a16:creationId xmlns:a16="http://schemas.microsoft.com/office/drawing/2014/main" id="{98F6E00C-D69A-E546-A4A7-D73384CA94DE}"/>
              </a:ext>
            </a:extLst>
          </p:cNvPr>
          <p:cNvSpPr txBox="1"/>
          <p:nvPr/>
        </p:nvSpPr>
        <p:spPr>
          <a:xfrm>
            <a:off x="2596412" y="6183252"/>
            <a:ext cx="3956788" cy="707886"/>
          </a:xfrm>
          <a:prstGeom prst="rect">
            <a:avLst/>
          </a:prstGeom>
          <a:noFill/>
        </p:spPr>
        <p:txBody>
          <a:bodyPr wrap="none">
            <a:spAutoFit/>
          </a:bodyPr>
          <a:lstStyle/>
          <a:p>
            <a:pPr algn="r">
              <a:defRPr/>
            </a:pPr>
            <a:r>
              <a:rPr lang="en-US" altLang="zh-CN" sz="2000" dirty="0">
                <a:solidFill>
                  <a:srgbClr val="00B0F0"/>
                </a:solidFill>
                <a:latin typeface="+mn-lt"/>
              </a:rPr>
              <a:t>Mem[Regs[R2]+Regs[R3]*d]</a:t>
            </a:r>
          </a:p>
          <a:p>
            <a:pPr algn="r">
              <a:defRPr/>
            </a:pPr>
            <a:r>
              <a:rPr lang="en-US" altLang="zh-CN" sz="2000" dirty="0">
                <a:solidFill>
                  <a:srgbClr val="00B0F0"/>
                </a:solidFill>
                <a:latin typeface="+mn-lt"/>
              </a:rPr>
              <a:t>given d-byte operand</a:t>
            </a:r>
          </a:p>
        </p:txBody>
      </p:sp>
    </p:spTree>
    <p:extLst>
      <p:ext uri="{BB962C8B-B14F-4D97-AF65-F5344CB8AC3E}">
        <p14:creationId xmlns:p14="http://schemas.microsoft.com/office/powerpoint/2010/main" val="3907274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D8D74-84B8-6C4D-BCFF-C8DDD5FB4F79}"/>
              </a:ext>
            </a:extLst>
          </p:cNvPr>
          <p:cNvSpPr>
            <a:spLocks noGrp="1"/>
          </p:cNvSpPr>
          <p:nvPr>
            <p:ph type="title"/>
          </p:nvPr>
        </p:nvSpPr>
        <p:spPr/>
        <p:txBody>
          <a:bodyPr/>
          <a:lstStyle/>
          <a:p>
            <a:r>
              <a:rPr lang="en-CN" dirty="0"/>
              <a:t>Dennard</a:t>
            </a:r>
            <a:r>
              <a:rPr lang="zh-CN" altLang="en-US" dirty="0"/>
              <a:t> </a:t>
            </a:r>
            <a:r>
              <a:rPr lang="en-US" altLang="zh-CN" dirty="0"/>
              <a:t>Scaling</a:t>
            </a:r>
            <a:endParaRPr lang="en-CN" dirty="0"/>
          </a:p>
        </p:txBody>
      </p:sp>
      <p:sp>
        <p:nvSpPr>
          <p:cNvPr id="3" name="Content Placeholder 2">
            <a:extLst>
              <a:ext uri="{FF2B5EF4-FFF2-40B4-BE49-F238E27FC236}">
                <a16:creationId xmlns:a16="http://schemas.microsoft.com/office/drawing/2014/main" id="{E0705419-8B8A-DC47-863F-D8A5B3689CE9}"/>
              </a:ext>
            </a:extLst>
          </p:cNvPr>
          <p:cNvSpPr>
            <a:spLocks noGrp="1"/>
          </p:cNvSpPr>
          <p:nvPr>
            <p:ph idx="1"/>
          </p:nvPr>
        </p:nvSpPr>
        <p:spPr/>
        <p:txBody>
          <a:bodyPr/>
          <a:lstStyle/>
          <a:p>
            <a:r>
              <a:rPr lang="en-US" dirty="0"/>
              <a:t>Power density is constant for a given area of silicon even as you increase the number of transistors because of smaller dimensions of each transistor</a:t>
            </a:r>
            <a:endParaRPr lang="en-CN" dirty="0"/>
          </a:p>
          <a:p>
            <a:r>
              <a:rPr lang="en-CN" dirty="0"/>
              <a:t>Ended around 2004 because current and voltage couldn’t keep dropping and still maintain the dependability of integrated circuits</a:t>
            </a:r>
          </a:p>
        </p:txBody>
      </p:sp>
    </p:spTree>
    <p:extLst>
      <p:ext uri="{BB962C8B-B14F-4D97-AF65-F5344CB8AC3E}">
        <p14:creationId xmlns:p14="http://schemas.microsoft.com/office/powerpoint/2010/main" val="39618827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altLang="zh-CN"/>
              <a:t>ISA: Addressing Modes</a:t>
            </a:r>
          </a:p>
        </p:txBody>
      </p:sp>
      <p:sp>
        <p:nvSpPr>
          <p:cNvPr id="48131" name="Rectangle 3"/>
          <p:cNvSpPr>
            <a:spLocks noGrp="1" noChangeArrowheads="1"/>
          </p:cNvSpPr>
          <p:nvPr>
            <p:ph type="body" idx="1"/>
          </p:nvPr>
        </p:nvSpPr>
        <p:spPr/>
        <p:txBody>
          <a:bodyPr/>
          <a:lstStyle/>
          <a:p>
            <a:pPr eaLnBrk="1" hangingPunct="1"/>
            <a:r>
              <a:rPr lang="en-US" altLang="zh-CN" dirty="0"/>
              <a:t>Specify the location of operands</a:t>
            </a:r>
          </a:p>
          <a:p>
            <a:pPr eaLnBrk="1" hangingPunct="1"/>
            <a:r>
              <a:rPr lang="en-US" altLang="zh-CN" dirty="0"/>
              <a:t>registers, constants, or the address of a memory object:</a:t>
            </a:r>
          </a:p>
          <a:p>
            <a:pPr eaLnBrk="1" hangingPunct="1">
              <a:buFontTx/>
              <a:buNone/>
            </a:pPr>
            <a:endParaRPr lang="en-US" altLang="zh-CN" dirty="0"/>
          </a:p>
          <a:p>
            <a:pPr eaLnBrk="1" hangingPunct="1">
              <a:buFontTx/>
              <a:buNone/>
            </a:pPr>
            <a:r>
              <a:rPr lang="en-US" altLang="zh-CN" dirty="0"/>
              <a:t>	ARMv8:</a:t>
            </a:r>
          </a:p>
          <a:p>
            <a:pPr eaLnBrk="1" hangingPunct="1">
              <a:buFontTx/>
              <a:buNone/>
            </a:pPr>
            <a:r>
              <a:rPr lang="en-US" altLang="zh-CN" dirty="0"/>
              <a:t>	Register, </a:t>
            </a:r>
            <a:r>
              <a:rPr lang="en-US" altLang="zh-CN" dirty="0">
                <a:solidFill>
                  <a:srgbClr val="FF0000"/>
                </a:solidFill>
              </a:rPr>
              <a:t>Immediate</a:t>
            </a:r>
            <a:r>
              <a:rPr lang="en-US" altLang="zh-CN" dirty="0"/>
              <a:t>, </a:t>
            </a:r>
            <a:r>
              <a:rPr lang="en-US" altLang="zh-CN" dirty="0">
                <a:solidFill>
                  <a:schemeClr val="hlink"/>
                </a:solidFill>
              </a:rPr>
              <a:t>Displacement</a:t>
            </a:r>
          </a:p>
          <a:p>
            <a:pPr eaLnBrk="1" hangingPunct="1">
              <a:buFontTx/>
              <a:buNone/>
            </a:pPr>
            <a:r>
              <a:rPr lang="en-US" altLang="zh-CN" dirty="0">
                <a:solidFill>
                  <a:schemeClr val="hlink"/>
                </a:solidFill>
              </a:rPr>
              <a:t>	</a:t>
            </a:r>
            <a:r>
              <a:rPr lang="en-US" altLang="zh-CN" dirty="0">
                <a:solidFill>
                  <a:srgbClr val="00B0F0"/>
                </a:solidFill>
              </a:rPr>
              <a:t>autoincrement addressing</a:t>
            </a:r>
          </a:p>
          <a:p>
            <a:pPr eaLnBrk="1" hangingPunct="1">
              <a:buNone/>
            </a:pPr>
            <a:r>
              <a:rPr lang="en-US" altLang="zh-CN" dirty="0">
                <a:solidFill>
                  <a:srgbClr val="00B0F0"/>
                </a:solidFill>
              </a:rPr>
              <a:t>	Add R1, (R2)+</a:t>
            </a:r>
          </a:p>
          <a:p>
            <a:pPr eaLnBrk="1" hangingPunct="1">
              <a:buFontTx/>
              <a:buNone/>
            </a:pPr>
            <a:r>
              <a:rPr lang="en-US" altLang="zh-CN" dirty="0">
                <a:solidFill>
                  <a:srgbClr val="00B0F0"/>
                </a:solidFill>
              </a:rPr>
              <a:t>	</a:t>
            </a:r>
            <a:endParaRPr lang="en-US" altLang="zh-CN" dirty="0">
              <a:solidFill>
                <a:schemeClr val="hlink"/>
              </a:solidFill>
            </a:endParaRPr>
          </a:p>
        </p:txBody>
      </p:sp>
      <p:sp>
        <p:nvSpPr>
          <p:cNvPr id="4" name="Line 6">
            <a:extLst>
              <a:ext uri="{FF2B5EF4-FFF2-40B4-BE49-F238E27FC236}">
                <a16:creationId xmlns:a16="http://schemas.microsoft.com/office/drawing/2014/main" id="{0138EBBA-A0DA-3941-9275-8A5273A9BE61}"/>
              </a:ext>
            </a:extLst>
          </p:cNvPr>
          <p:cNvSpPr>
            <a:spLocks noChangeShapeType="1"/>
          </p:cNvSpPr>
          <p:nvPr/>
        </p:nvSpPr>
        <p:spPr bwMode="auto">
          <a:xfrm>
            <a:off x="2667000" y="6172200"/>
            <a:ext cx="3505200" cy="0"/>
          </a:xfrm>
          <a:prstGeom prst="line">
            <a:avLst/>
          </a:prstGeom>
          <a:noFill/>
          <a:ln w="76200">
            <a:solidFill>
              <a:srgbClr val="00B0F0"/>
            </a:solidFill>
            <a:round/>
            <a:headEnd/>
            <a:tailEnd/>
          </a:ln>
          <a:extLst>
            <a:ext uri="{909E8E84-426E-40DD-AFC4-6F175D3DCCD1}">
              <a14:hiddenFill xmlns:a14="http://schemas.microsoft.com/office/drawing/2010/main">
                <a:noFill/>
              </a14:hiddenFill>
            </a:ext>
          </a:extLst>
        </p:spPr>
        <p:txBody>
          <a:bodyPr/>
          <a:lstStyle/>
          <a:p>
            <a:endParaRPr lang="zh-CN" altLang="en-US" dirty="0"/>
          </a:p>
        </p:txBody>
      </p:sp>
      <p:sp>
        <p:nvSpPr>
          <p:cNvPr id="5" name="TextBox 4">
            <a:extLst>
              <a:ext uri="{FF2B5EF4-FFF2-40B4-BE49-F238E27FC236}">
                <a16:creationId xmlns:a16="http://schemas.microsoft.com/office/drawing/2014/main" id="{98F6E00C-D69A-E546-A4A7-D73384CA94DE}"/>
              </a:ext>
            </a:extLst>
          </p:cNvPr>
          <p:cNvSpPr txBox="1"/>
          <p:nvPr/>
        </p:nvSpPr>
        <p:spPr>
          <a:xfrm>
            <a:off x="1518675" y="6183252"/>
            <a:ext cx="3281925" cy="707886"/>
          </a:xfrm>
          <a:prstGeom prst="rect">
            <a:avLst/>
          </a:prstGeom>
          <a:noFill/>
        </p:spPr>
        <p:txBody>
          <a:bodyPr wrap="none">
            <a:spAutoFit/>
          </a:bodyPr>
          <a:lstStyle/>
          <a:p>
            <a:pPr algn="r">
              <a:defRPr/>
            </a:pPr>
            <a:r>
              <a:rPr lang="en-US" altLang="zh-CN" sz="2000" dirty="0">
                <a:solidFill>
                  <a:srgbClr val="00B0F0"/>
                </a:solidFill>
                <a:latin typeface="+mn-lt"/>
              </a:rPr>
              <a:t>Mem[Regs[R2]]</a:t>
            </a:r>
          </a:p>
          <a:p>
            <a:pPr algn="r">
              <a:defRPr/>
            </a:pPr>
            <a:r>
              <a:rPr lang="en-US" altLang="zh-CN" sz="2000" dirty="0">
                <a:solidFill>
                  <a:srgbClr val="00B0F0"/>
                </a:solidFill>
                <a:latin typeface="+mn-lt"/>
              </a:rPr>
              <a:t>Regs[R2]</a:t>
            </a:r>
            <a:r>
              <a:rPr lang="en-US" altLang="zh-CN" sz="2000" dirty="0">
                <a:solidFill>
                  <a:srgbClr val="00B0F0"/>
                </a:solidFill>
                <a:latin typeface="+mn-lt"/>
                <a:sym typeface="Wingdings" pitchFamily="2" charset="2"/>
              </a:rPr>
              <a:t> Regs[R2]+d</a:t>
            </a:r>
            <a:endParaRPr lang="en-US" altLang="zh-CN" sz="2000" dirty="0">
              <a:solidFill>
                <a:srgbClr val="00B0F0"/>
              </a:solidFill>
              <a:latin typeface="+mn-lt"/>
            </a:endParaRPr>
          </a:p>
        </p:txBody>
      </p:sp>
    </p:spTree>
    <p:extLst>
      <p:ext uri="{BB962C8B-B14F-4D97-AF65-F5344CB8AC3E}">
        <p14:creationId xmlns:p14="http://schemas.microsoft.com/office/powerpoint/2010/main" val="33495608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altLang="zh-CN"/>
              <a:t>ISA: Addressing Modes</a:t>
            </a:r>
          </a:p>
        </p:txBody>
      </p:sp>
      <p:sp>
        <p:nvSpPr>
          <p:cNvPr id="48131" name="Rectangle 3"/>
          <p:cNvSpPr>
            <a:spLocks noGrp="1" noChangeArrowheads="1"/>
          </p:cNvSpPr>
          <p:nvPr>
            <p:ph type="body" idx="1"/>
          </p:nvPr>
        </p:nvSpPr>
        <p:spPr/>
        <p:txBody>
          <a:bodyPr/>
          <a:lstStyle/>
          <a:p>
            <a:pPr eaLnBrk="1" hangingPunct="1"/>
            <a:r>
              <a:rPr lang="en-US" altLang="zh-CN" dirty="0"/>
              <a:t>Specify the location of operands</a:t>
            </a:r>
          </a:p>
          <a:p>
            <a:pPr eaLnBrk="1" hangingPunct="1"/>
            <a:r>
              <a:rPr lang="en-US" altLang="zh-CN" dirty="0"/>
              <a:t>registers, constants, or the address of a memory object:</a:t>
            </a:r>
          </a:p>
          <a:p>
            <a:pPr eaLnBrk="1" hangingPunct="1">
              <a:buFontTx/>
              <a:buNone/>
            </a:pPr>
            <a:endParaRPr lang="en-US" altLang="zh-CN" dirty="0"/>
          </a:p>
          <a:p>
            <a:pPr eaLnBrk="1" hangingPunct="1">
              <a:buFontTx/>
              <a:buNone/>
            </a:pPr>
            <a:r>
              <a:rPr lang="en-US" altLang="zh-CN" dirty="0"/>
              <a:t>	ARMv8:</a:t>
            </a:r>
          </a:p>
          <a:p>
            <a:pPr eaLnBrk="1" hangingPunct="1">
              <a:buFontTx/>
              <a:buNone/>
            </a:pPr>
            <a:r>
              <a:rPr lang="en-US" altLang="zh-CN" dirty="0"/>
              <a:t>	Register, </a:t>
            </a:r>
            <a:r>
              <a:rPr lang="en-US" altLang="zh-CN" dirty="0">
                <a:solidFill>
                  <a:srgbClr val="FF0000"/>
                </a:solidFill>
              </a:rPr>
              <a:t>Immediate</a:t>
            </a:r>
            <a:r>
              <a:rPr lang="en-US" altLang="zh-CN" dirty="0"/>
              <a:t>, </a:t>
            </a:r>
            <a:r>
              <a:rPr lang="en-US" altLang="zh-CN" dirty="0">
                <a:solidFill>
                  <a:schemeClr val="hlink"/>
                </a:solidFill>
              </a:rPr>
              <a:t>Displacement</a:t>
            </a:r>
          </a:p>
          <a:p>
            <a:pPr eaLnBrk="1" hangingPunct="1">
              <a:buFontTx/>
              <a:buNone/>
            </a:pPr>
            <a:r>
              <a:rPr lang="en-US" altLang="zh-CN" dirty="0">
                <a:solidFill>
                  <a:schemeClr val="hlink"/>
                </a:solidFill>
              </a:rPr>
              <a:t>	</a:t>
            </a:r>
            <a:r>
              <a:rPr lang="en-US" altLang="zh-CN" dirty="0">
                <a:solidFill>
                  <a:srgbClr val="00B0F0"/>
                </a:solidFill>
              </a:rPr>
              <a:t>autodecrement addressing</a:t>
            </a:r>
          </a:p>
          <a:p>
            <a:pPr eaLnBrk="1" hangingPunct="1">
              <a:buNone/>
            </a:pPr>
            <a:r>
              <a:rPr lang="en-US" altLang="zh-CN" dirty="0">
                <a:solidFill>
                  <a:srgbClr val="00B0F0"/>
                </a:solidFill>
              </a:rPr>
              <a:t>	Add R1, -(R2)</a:t>
            </a:r>
          </a:p>
          <a:p>
            <a:pPr eaLnBrk="1" hangingPunct="1">
              <a:buFontTx/>
              <a:buNone/>
            </a:pPr>
            <a:r>
              <a:rPr lang="en-US" altLang="zh-CN" dirty="0">
                <a:solidFill>
                  <a:srgbClr val="00B0F0"/>
                </a:solidFill>
              </a:rPr>
              <a:t>	</a:t>
            </a:r>
            <a:endParaRPr lang="en-US" altLang="zh-CN" dirty="0">
              <a:solidFill>
                <a:schemeClr val="hlink"/>
              </a:solidFill>
            </a:endParaRPr>
          </a:p>
        </p:txBody>
      </p:sp>
      <p:sp>
        <p:nvSpPr>
          <p:cNvPr id="4" name="Line 6">
            <a:extLst>
              <a:ext uri="{FF2B5EF4-FFF2-40B4-BE49-F238E27FC236}">
                <a16:creationId xmlns:a16="http://schemas.microsoft.com/office/drawing/2014/main" id="{0138EBBA-A0DA-3941-9275-8A5273A9BE61}"/>
              </a:ext>
            </a:extLst>
          </p:cNvPr>
          <p:cNvSpPr>
            <a:spLocks noChangeShapeType="1"/>
          </p:cNvSpPr>
          <p:nvPr/>
        </p:nvSpPr>
        <p:spPr bwMode="auto">
          <a:xfrm>
            <a:off x="2667000" y="6172200"/>
            <a:ext cx="3505200" cy="0"/>
          </a:xfrm>
          <a:prstGeom prst="line">
            <a:avLst/>
          </a:prstGeom>
          <a:noFill/>
          <a:ln w="76200">
            <a:solidFill>
              <a:srgbClr val="00B0F0"/>
            </a:solidFill>
            <a:round/>
            <a:headEnd/>
            <a:tailEnd/>
          </a:ln>
          <a:extLst>
            <a:ext uri="{909E8E84-426E-40DD-AFC4-6F175D3DCCD1}">
              <a14:hiddenFill xmlns:a14="http://schemas.microsoft.com/office/drawing/2010/main">
                <a:noFill/>
              </a14:hiddenFill>
            </a:ext>
          </a:extLst>
        </p:spPr>
        <p:txBody>
          <a:bodyPr/>
          <a:lstStyle/>
          <a:p>
            <a:endParaRPr lang="zh-CN" altLang="en-US" dirty="0"/>
          </a:p>
        </p:txBody>
      </p:sp>
      <p:sp>
        <p:nvSpPr>
          <p:cNvPr id="5" name="TextBox 4">
            <a:extLst>
              <a:ext uri="{FF2B5EF4-FFF2-40B4-BE49-F238E27FC236}">
                <a16:creationId xmlns:a16="http://schemas.microsoft.com/office/drawing/2014/main" id="{98F6E00C-D69A-E546-A4A7-D73384CA94DE}"/>
              </a:ext>
            </a:extLst>
          </p:cNvPr>
          <p:cNvSpPr txBox="1"/>
          <p:nvPr/>
        </p:nvSpPr>
        <p:spPr>
          <a:xfrm>
            <a:off x="1927699" y="6183252"/>
            <a:ext cx="2872901" cy="707886"/>
          </a:xfrm>
          <a:prstGeom prst="rect">
            <a:avLst/>
          </a:prstGeom>
          <a:noFill/>
        </p:spPr>
        <p:txBody>
          <a:bodyPr wrap="none">
            <a:spAutoFit/>
          </a:bodyPr>
          <a:lstStyle/>
          <a:p>
            <a:pPr algn="r">
              <a:defRPr/>
            </a:pPr>
            <a:r>
              <a:rPr lang="en-US" altLang="zh-CN" sz="2000" dirty="0">
                <a:solidFill>
                  <a:srgbClr val="00B0F0"/>
                </a:solidFill>
              </a:rPr>
              <a:t>Regs[R2]</a:t>
            </a:r>
            <a:r>
              <a:rPr lang="en-US" altLang="zh-CN" sz="2000" dirty="0">
                <a:solidFill>
                  <a:srgbClr val="00B0F0"/>
                </a:solidFill>
                <a:sym typeface="Wingdings" pitchFamily="2" charset="2"/>
              </a:rPr>
              <a:t> Regs[R2]-d</a:t>
            </a:r>
            <a:endParaRPr lang="en-US" altLang="zh-CN" sz="2000" dirty="0">
              <a:solidFill>
                <a:srgbClr val="00B0F0"/>
              </a:solidFill>
              <a:latin typeface="+mn-lt"/>
            </a:endParaRPr>
          </a:p>
          <a:p>
            <a:pPr algn="r">
              <a:defRPr/>
            </a:pPr>
            <a:r>
              <a:rPr lang="en-US" altLang="zh-CN" sz="2000" dirty="0">
                <a:solidFill>
                  <a:srgbClr val="00B0F0"/>
                </a:solidFill>
                <a:latin typeface="+mn-lt"/>
              </a:rPr>
              <a:t>Mem[Regs[R2]]</a:t>
            </a:r>
          </a:p>
        </p:txBody>
      </p:sp>
    </p:spTree>
    <p:extLst>
      <p:ext uri="{BB962C8B-B14F-4D97-AF65-F5344CB8AC3E}">
        <p14:creationId xmlns:p14="http://schemas.microsoft.com/office/powerpoint/2010/main" val="9929992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F154F4-40B9-4C45-A774-A948EF3DE4CC}"/>
              </a:ext>
            </a:extLst>
          </p:cNvPr>
          <p:cNvPicPr>
            <a:picLocks noChangeAspect="1"/>
          </p:cNvPicPr>
          <p:nvPr/>
        </p:nvPicPr>
        <p:blipFill>
          <a:blip r:embed="rId3"/>
          <a:stretch>
            <a:fillRect/>
          </a:stretch>
        </p:blipFill>
        <p:spPr>
          <a:xfrm>
            <a:off x="0" y="0"/>
            <a:ext cx="9144000" cy="6858000"/>
          </a:xfrm>
          <a:prstGeom prst="rect">
            <a:avLst/>
          </a:prstGeom>
        </p:spPr>
      </p:pic>
      <p:sp>
        <p:nvSpPr>
          <p:cNvPr id="112646" name="Rectangle 7">
            <a:extLst>
              <a:ext uri="{FF2B5EF4-FFF2-40B4-BE49-F238E27FC236}">
                <a16:creationId xmlns:a16="http://schemas.microsoft.com/office/drawing/2014/main" id="{CDDE3184-BC59-6647-BA82-8706710BEC50}"/>
              </a:ext>
            </a:extLst>
          </p:cNvPr>
          <p:cNvSpPr>
            <a:spLocks noChangeArrowheads="1"/>
          </p:cNvSpPr>
          <p:nvPr/>
        </p:nvSpPr>
        <p:spPr bwMode="auto">
          <a:xfrm>
            <a:off x="0" y="62484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Verdana" panose="020B0604030504040204" pitchFamily="34" charset="0"/>
                <a:ea typeface="宋体" panose="02010600030101010101" pitchFamily="2" charset="-122"/>
              </a:defRPr>
            </a:lvl1pPr>
            <a:lvl2pPr marL="742950" indent="-285750">
              <a:spcBef>
                <a:spcPct val="20000"/>
              </a:spcBef>
              <a:buChar char="–"/>
              <a:defRPr sz="2800">
                <a:solidFill>
                  <a:schemeClr val="tx1"/>
                </a:solidFill>
                <a:latin typeface="Verdana" panose="020B0604030504040204" pitchFamily="34" charset="0"/>
                <a:ea typeface="宋体" panose="02010600030101010101" pitchFamily="2" charset="-122"/>
              </a:defRPr>
            </a:lvl2pPr>
            <a:lvl3pPr marL="1143000" indent="-228600">
              <a:spcBef>
                <a:spcPct val="20000"/>
              </a:spcBef>
              <a:buChar char="•"/>
              <a:defRPr sz="2400">
                <a:solidFill>
                  <a:schemeClr val="tx1"/>
                </a:solidFill>
                <a:latin typeface="Verdana" panose="020B0604030504040204" pitchFamily="34" charset="0"/>
                <a:ea typeface="宋体" panose="02010600030101010101" pitchFamily="2" charset="-122"/>
              </a:defRPr>
            </a:lvl3pPr>
            <a:lvl4pPr marL="1600200" indent="-228600">
              <a:spcBef>
                <a:spcPct val="20000"/>
              </a:spcBef>
              <a:buChar char="–"/>
              <a:defRPr sz="2000">
                <a:solidFill>
                  <a:schemeClr val="tx1"/>
                </a:solidFill>
                <a:latin typeface="Verdana" panose="020B0604030504040204" pitchFamily="34" charset="0"/>
                <a:ea typeface="宋体" panose="02010600030101010101" pitchFamily="2" charset="-122"/>
              </a:defRPr>
            </a:lvl4pPr>
            <a:lvl5pPr marL="2057400" indent="-228600">
              <a:spcBef>
                <a:spcPct val="20000"/>
              </a:spcBef>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defRPr>
            </a:lvl9pPr>
          </a:lstStyle>
          <a:p>
            <a:pPr eaLnBrk="1" hangingPunct="1">
              <a:spcBef>
                <a:spcPct val="0"/>
              </a:spcBef>
              <a:buFontTx/>
              <a:buNone/>
            </a:pPr>
            <a:r>
              <a:rPr lang="en-US" altLang="zh-CN" sz="2800" b="1" dirty="0">
                <a:solidFill>
                  <a:srgbClr val="00B0F0"/>
                </a:solidFill>
              </a:rPr>
              <a:t>Addressing Modes</a:t>
            </a:r>
          </a:p>
        </p:txBody>
      </p:sp>
    </p:spTree>
    <p:extLst>
      <p:ext uri="{BB962C8B-B14F-4D97-AF65-F5344CB8AC3E}">
        <p14:creationId xmlns:p14="http://schemas.microsoft.com/office/powerpoint/2010/main" val="3293443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altLang="zh-CN"/>
              <a:t>ISA: Operations</a:t>
            </a:r>
          </a:p>
        </p:txBody>
      </p:sp>
      <p:sp>
        <p:nvSpPr>
          <p:cNvPr id="49155" name="Rectangle 3"/>
          <p:cNvSpPr>
            <a:spLocks noGrp="1" noChangeArrowheads="1"/>
          </p:cNvSpPr>
          <p:nvPr>
            <p:ph type="body" idx="1"/>
          </p:nvPr>
        </p:nvSpPr>
        <p:spPr/>
        <p:txBody>
          <a:bodyPr/>
          <a:lstStyle/>
          <a:p>
            <a:pPr eaLnBrk="1" hangingPunct="1"/>
            <a:r>
              <a:rPr lang="en-US" altLang="zh-CN"/>
              <a:t>Four general categories</a:t>
            </a:r>
          </a:p>
          <a:p>
            <a:pPr eaLnBrk="1" hangingPunct="1">
              <a:buFontTx/>
              <a:buNone/>
            </a:pPr>
            <a:r>
              <a:rPr lang="en-US" altLang="zh-CN"/>
              <a:t>	data transfer</a:t>
            </a:r>
          </a:p>
          <a:p>
            <a:pPr eaLnBrk="1" hangingPunct="1">
              <a:buFontTx/>
              <a:buNone/>
            </a:pPr>
            <a:r>
              <a:rPr lang="en-US" altLang="zh-CN"/>
              <a:t>	arithmetic logical</a:t>
            </a:r>
          </a:p>
          <a:p>
            <a:pPr eaLnBrk="1" hangingPunct="1">
              <a:buFontTx/>
              <a:buNone/>
            </a:pPr>
            <a:r>
              <a:rPr lang="en-US" altLang="zh-CN"/>
              <a:t>	control</a:t>
            </a:r>
          </a:p>
          <a:p>
            <a:pPr eaLnBrk="1" hangingPunct="1">
              <a:buFontTx/>
              <a:buNone/>
            </a:pPr>
            <a:r>
              <a:rPr lang="en-US" altLang="zh-CN"/>
              <a:t>	floating point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24D400-97FF-6344-944A-1830F44BED56}"/>
              </a:ext>
            </a:extLst>
          </p:cNvPr>
          <p:cNvPicPr>
            <a:picLocks noChangeAspect="1"/>
          </p:cNvPicPr>
          <p:nvPr/>
        </p:nvPicPr>
        <p:blipFill>
          <a:blip r:embed="rId3"/>
          <a:stretch>
            <a:fillRect/>
          </a:stretch>
        </p:blipFill>
        <p:spPr>
          <a:xfrm>
            <a:off x="1929" y="2488514"/>
            <a:ext cx="9144000" cy="2718486"/>
          </a:xfrm>
          <a:prstGeom prst="rect">
            <a:avLst/>
          </a:prstGeom>
        </p:spPr>
      </p:pic>
      <p:sp>
        <p:nvSpPr>
          <p:cNvPr id="50178" name="Rectangle 2"/>
          <p:cNvSpPr>
            <a:spLocks noGrp="1" noChangeArrowheads="1"/>
          </p:cNvSpPr>
          <p:nvPr>
            <p:ph type="title"/>
          </p:nvPr>
        </p:nvSpPr>
        <p:spPr/>
        <p:txBody>
          <a:bodyPr/>
          <a:lstStyle/>
          <a:p>
            <a:pPr eaLnBrk="1" hangingPunct="1"/>
            <a:r>
              <a:rPr lang="en-US" altLang="zh-CN"/>
              <a:t>MIPS64 Operations</a:t>
            </a:r>
          </a:p>
        </p:txBody>
      </p:sp>
      <p:sp>
        <p:nvSpPr>
          <p:cNvPr id="50179" name="Rectangle 3"/>
          <p:cNvSpPr>
            <a:spLocks noGrp="1" noChangeArrowheads="1"/>
          </p:cNvSpPr>
          <p:nvPr>
            <p:ph type="body" idx="1"/>
          </p:nvPr>
        </p:nvSpPr>
        <p:spPr/>
        <p:txBody>
          <a:bodyPr/>
          <a:lstStyle/>
          <a:p>
            <a:pPr eaLnBrk="1" hangingPunct="1"/>
            <a:r>
              <a:rPr lang="en-US" altLang="zh-CN"/>
              <a:t>Data transfer</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AA789F-AE20-0943-B795-F0369F004A9F}"/>
              </a:ext>
            </a:extLst>
          </p:cNvPr>
          <p:cNvPicPr>
            <a:picLocks noChangeAspect="1"/>
          </p:cNvPicPr>
          <p:nvPr/>
        </p:nvPicPr>
        <p:blipFill>
          <a:blip r:embed="rId2"/>
          <a:stretch>
            <a:fillRect/>
          </a:stretch>
        </p:blipFill>
        <p:spPr>
          <a:xfrm>
            <a:off x="0" y="2464682"/>
            <a:ext cx="9144000" cy="2945518"/>
          </a:xfrm>
          <a:prstGeom prst="rect">
            <a:avLst/>
          </a:prstGeom>
        </p:spPr>
      </p:pic>
      <p:sp>
        <p:nvSpPr>
          <p:cNvPr id="51202" name="Rectangle 2"/>
          <p:cNvSpPr>
            <a:spLocks noGrp="1" noChangeArrowheads="1"/>
          </p:cNvSpPr>
          <p:nvPr>
            <p:ph type="title"/>
          </p:nvPr>
        </p:nvSpPr>
        <p:spPr/>
        <p:txBody>
          <a:bodyPr/>
          <a:lstStyle/>
          <a:p>
            <a:pPr eaLnBrk="1" hangingPunct="1"/>
            <a:r>
              <a:rPr lang="en-US" altLang="zh-CN"/>
              <a:t>MIPS64 Operations</a:t>
            </a:r>
          </a:p>
        </p:txBody>
      </p:sp>
      <p:sp>
        <p:nvSpPr>
          <p:cNvPr id="51203" name="Rectangle 3"/>
          <p:cNvSpPr>
            <a:spLocks noGrp="1" noChangeArrowheads="1"/>
          </p:cNvSpPr>
          <p:nvPr>
            <p:ph type="body" idx="1"/>
          </p:nvPr>
        </p:nvSpPr>
        <p:spPr/>
        <p:txBody>
          <a:bodyPr/>
          <a:lstStyle/>
          <a:p>
            <a:pPr eaLnBrk="1" hangingPunct="1"/>
            <a:r>
              <a:rPr lang="en-US" altLang="zh-CN"/>
              <a:t>Arithmetic Logical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40F3DD-DEF2-A949-BFCB-10632531F852}"/>
              </a:ext>
            </a:extLst>
          </p:cNvPr>
          <p:cNvPicPr>
            <a:picLocks noChangeAspect="1"/>
          </p:cNvPicPr>
          <p:nvPr/>
        </p:nvPicPr>
        <p:blipFill>
          <a:blip r:embed="rId2"/>
          <a:stretch>
            <a:fillRect/>
          </a:stretch>
        </p:blipFill>
        <p:spPr>
          <a:xfrm>
            <a:off x="0" y="2534201"/>
            <a:ext cx="9144000" cy="2524539"/>
          </a:xfrm>
          <a:prstGeom prst="rect">
            <a:avLst/>
          </a:prstGeom>
        </p:spPr>
      </p:pic>
      <p:sp>
        <p:nvSpPr>
          <p:cNvPr id="52226" name="Rectangle 2"/>
          <p:cNvSpPr>
            <a:spLocks noGrp="1" noChangeArrowheads="1"/>
          </p:cNvSpPr>
          <p:nvPr>
            <p:ph type="title"/>
          </p:nvPr>
        </p:nvSpPr>
        <p:spPr/>
        <p:txBody>
          <a:bodyPr/>
          <a:lstStyle/>
          <a:p>
            <a:pPr eaLnBrk="1" hangingPunct="1"/>
            <a:r>
              <a:rPr lang="en-US" altLang="zh-CN"/>
              <a:t>MIPS64 Operations</a:t>
            </a:r>
          </a:p>
        </p:txBody>
      </p:sp>
      <p:sp>
        <p:nvSpPr>
          <p:cNvPr id="52227" name="Rectangle 3"/>
          <p:cNvSpPr>
            <a:spLocks noGrp="1" noChangeArrowheads="1"/>
          </p:cNvSpPr>
          <p:nvPr>
            <p:ph type="body" idx="1"/>
          </p:nvPr>
        </p:nvSpPr>
        <p:spPr/>
        <p:txBody>
          <a:bodyPr/>
          <a:lstStyle/>
          <a:p>
            <a:pPr eaLnBrk="1" hangingPunct="1"/>
            <a:r>
              <a:rPr lang="en-US" altLang="zh-CN"/>
              <a:t>Control</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43BC0B-41EA-A04A-94E9-1C383B177A67}"/>
              </a:ext>
            </a:extLst>
          </p:cNvPr>
          <p:cNvPicPr>
            <a:picLocks noChangeAspect="1"/>
          </p:cNvPicPr>
          <p:nvPr/>
        </p:nvPicPr>
        <p:blipFill>
          <a:blip r:embed="rId2"/>
          <a:stretch>
            <a:fillRect/>
          </a:stretch>
        </p:blipFill>
        <p:spPr>
          <a:xfrm>
            <a:off x="0" y="2503094"/>
            <a:ext cx="9144000" cy="2524539"/>
          </a:xfrm>
          <a:prstGeom prst="rect">
            <a:avLst/>
          </a:prstGeom>
        </p:spPr>
      </p:pic>
      <p:sp>
        <p:nvSpPr>
          <p:cNvPr id="53250" name="Rectangle 2"/>
          <p:cNvSpPr>
            <a:spLocks noGrp="1" noChangeArrowheads="1"/>
          </p:cNvSpPr>
          <p:nvPr>
            <p:ph type="title"/>
          </p:nvPr>
        </p:nvSpPr>
        <p:spPr/>
        <p:txBody>
          <a:bodyPr/>
          <a:lstStyle/>
          <a:p>
            <a:pPr eaLnBrk="1" hangingPunct="1"/>
            <a:r>
              <a:rPr lang="en-US" altLang="zh-CN"/>
              <a:t>MIPS64 Operations</a:t>
            </a:r>
          </a:p>
        </p:txBody>
      </p:sp>
      <p:sp>
        <p:nvSpPr>
          <p:cNvPr id="53251" name="Rectangle 3"/>
          <p:cNvSpPr>
            <a:spLocks noGrp="1" noChangeArrowheads="1"/>
          </p:cNvSpPr>
          <p:nvPr>
            <p:ph type="body" idx="1"/>
          </p:nvPr>
        </p:nvSpPr>
        <p:spPr/>
        <p:txBody>
          <a:bodyPr/>
          <a:lstStyle/>
          <a:p>
            <a:pPr eaLnBrk="1" hangingPunct="1"/>
            <a:r>
              <a:rPr lang="en-US" altLang="zh-CN"/>
              <a:t>Floating point</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5D0861-E999-6143-A4C1-39BDEDF474E9}"/>
              </a:ext>
            </a:extLst>
          </p:cNvPr>
          <p:cNvPicPr>
            <a:picLocks noChangeAspect="1"/>
          </p:cNvPicPr>
          <p:nvPr/>
        </p:nvPicPr>
        <p:blipFill>
          <a:blip r:embed="rId2"/>
          <a:stretch>
            <a:fillRect/>
          </a:stretch>
        </p:blipFill>
        <p:spPr>
          <a:xfrm>
            <a:off x="0" y="2503094"/>
            <a:ext cx="9144000" cy="3043941"/>
          </a:xfrm>
          <a:prstGeom prst="rect">
            <a:avLst/>
          </a:prstGeom>
        </p:spPr>
      </p:pic>
      <p:sp>
        <p:nvSpPr>
          <p:cNvPr id="53250" name="Rectangle 2"/>
          <p:cNvSpPr>
            <a:spLocks noGrp="1" noChangeArrowheads="1"/>
          </p:cNvSpPr>
          <p:nvPr>
            <p:ph type="title"/>
          </p:nvPr>
        </p:nvSpPr>
        <p:spPr/>
        <p:txBody>
          <a:bodyPr/>
          <a:lstStyle/>
          <a:p>
            <a:pPr eaLnBrk="1" hangingPunct="1"/>
            <a:r>
              <a:rPr lang="en-US" altLang="zh-CN" dirty="0"/>
              <a:t>RISC-V Operations</a:t>
            </a:r>
          </a:p>
        </p:txBody>
      </p:sp>
      <p:sp>
        <p:nvSpPr>
          <p:cNvPr id="53251" name="Rectangle 3"/>
          <p:cNvSpPr>
            <a:spLocks noGrp="1" noChangeArrowheads="1"/>
          </p:cNvSpPr>
          <p:nvPr>
            <p:ph type="body" idx="1"/>
          </p:nvPr>
        </p:nvSpPr>
        <p:spPr/>
        <p:txBody>
          <a:bodyPr/>
          <a:lstStyle/>
          <a:p>
            <a:pPr eaLnBrk="1" hangingPunct="1"/>
            <a:r>
              <a:rPr lang="en-US" altLang="zh-CN" dirty="0"/>
              <a:t>Data Transfer</a:t>
            </a:r>
          </a:p>
        </p:txBody>
      </p:sp>
    </p:spTree>
    <p:extLst>
      <p:ext uri="{BB962C8B-B14F-4D97-AF65-F5344CB8AC3E}">
        <p14:creationId xmlns:p14="http://schemas.microsoft.com/office/powerpoint/2010/main" val="13398652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771464-00C9-7D4F-821D-4B98FEFE07AF}"/>
              </a:ext>
            </a:extLst>
          </p:cNvPr>
          <p:cNvPicPr>
            <a:picLocks noChangeAspect="1"/>
          </p:cNvPicPr>
          <p:nvPr/>
        </p:nvPicPr>
        <p:blipFill>
          <a:blip r:embed="rId2"/>
          <a:stretch>
            <a:fillRect/>
          </a:stretch>
        </p:blipFill>
        <p:spPr>
          <a:xfrm>
            <a:off x="0" y="1692313"/>
            <a:ext cx="9144000" cy="5165687"/>
          </a:xfrm>
          <a:prstGeom prst="rect">
            <a:avLst/>
          </a:prstGeom>
        </p:spPr>
      </p:pic>
      <p:sp>
        <p:nvSpPr>
          <p:cNvPr id="53250" name="Rectangle 2"/>
          <p:cNvSpPr>
            <a:spLocks noGrp="1" noChangeArrowheads="1"/>
          </p:cNvSpPr>
          <p:nvPr>
            <p:ph type="title"/>
          </p:nvPr>
        </p:nvSpPr>
        <p:spPr/>
        <p:txBody>
          <a:bodyPr/>
          <a:lstStyle/>
          <a:p>
            <a:pPr eaLnBrk="1" hangingPunct="1"/>
            <a:r>
              <a:rPr lang="en-US" altLang="zh-CN" dirty="0"/>
              <a:t>RISC-V Operations</a:t>
            </a:r>
          </a:p>
        </p:txBody>
      </p:sp>
      <p:sp>
        <p:nvSpPr>
          <p:cNvPr id="53251" name="Rectangle 3"/>
          <p:cNvSpPr>
            <a:spLocks noGrp="1" noChangeArrowheads="1"/>
          </p:cNvSpPr>
          <p:nvPr>
            <p:ph type="body" idx="1"/>
          </p:nvPr>
        </p:nvSpPr>
        <p:spPr/>
        <p:txBody>
          <a:bodyPr/>
          <a:lstStyle/>
          <a:p>
            <a:pPr eaLnBrk="1" hangingPunct="1"/>
            <a:r>
              <a:rPr lang="en-US" altLang="zh-CN" dirty="0"/>
              <a:t>Arithmetic Logical</a:t>
            </a:r>
          </a:p>
        </p:txBody>
      </p:sp>
    </p:spTree>
    <p:extLst>
      <p:ext uri="{BB962C8B-B14F-4D97-AF65-F5344CB8AC3E}">
        <p14:creationId xmlns:p14="http://schemas.microsoft.com/office/powerpoint/2010/main" val="3061089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7BCA7-1031-834C-B6A1-54D06688D520}"/>
              </a:ext>
            </a:extLst>
          </p:cNvPr>
          <p:cNvSpPr>
            <a:spLocks noGrp="1"/>
          </p:cNvSpPr>
          <p:nvPr>
            <p:ph type="title"/>
          </p:nvPr>
        </p:nvSpPr>
        <p:spPr/>
        <p:txBody>
          <a:bodyPr/>
          <a:lstStyle/>
          <a:p>
            <a:r>
              <a:rPr lang="en-CN" dirty="0"/>
              <a:t>Moore’s Law</a:t>
            </a:r>
          </a:p>
        </p:txBody>
      </p:sp>
      <p:sp>
        <p:nvSpPr>
          <p:cNvPr id="3" name="Content Placeholder 2">
            <a:extLst>
              <a:ext uri="{FF2B5EF4-FFF2-40B4-BE49-F238E27FC236}">
                <a16:creationId xmlns:a16="http://schemas.microsoft.com/office/drawing/2014/main" id="{FC187887-DDB2-4B48-BACF-69D72C11C75F}"/>
              </a:ext>
            </a:extLst>
          </p:cNvPr>
          <p:cNvSpPr>
            <a:spLocks noGrp="1"/>
          </p:cNvSpPr>
          <p:nvPr>
            <p:ph idx="1"/>
          </p:nvPr>
        </p:nvSpPr>
        <p:spPr/>
        <p:txBody>
          <a:bodyPr/>
          <a:lstStyle/>
          <a:p>
            <a:r>
              <a:rPr lang="en-US" dirty="0"/>
              <a:t>T</a:t>
            </a:r>
            <a:r>
              <a:rPr lang="en-CN" dirty="0"/>
              <a:t>he nubmer of transistors per chip would double every year, as predicted in 1965, which was amended in 1975 to every two years</a:t>
            </a:r>
          </a:p>
          <a:p>
            <a:r>
              <a:rPr lang="en-US" dirty="0"/>
              <a:t>E</a:t>
            </a:r>
            <a:r>
              <a:rPr lang="en-CN" dirty="0"/>
              <a:t>nded around 2015</a:t>
            </a:r>
          </a:p>
        </p:txBody>
      </p:sp>
    </p:spTree>
    <p:extLst>
      <p:ext uri="{BB962C8B-B14F-4D97-AF65-F5344CB8AC3E}">
        <p14:creationId xmlns:p14="http://schemas.microsoft.com/office/powerpoint/2010/main" val="25414811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41A017-7B73-B743-B13A-B19CB49E74D3}"/>
              </a:ext>
            </a:extLst>
          </p:cNvPr>
          <p:cNvPicPr>
            <a:picLocks noChangeAspect="1"/>
          </p:cNvPicPr>
          <p:nvPr/>
        </p:nvPicPr>
        <p:blipFill>
          <a:blip r:embed="rId2"/>
          <a:stretch>
            <a:fillRect/>
          </a:stretch>
        </p:blipFill>
        <p:spPr>
          <a:xfrm>
            <a:off x="0" y="2503094"/>
            <a:ext cx="9144000" cy="2509398"/>
          </a:xfrm>
          <a:prstGeom prst="rect">
            <a:avLst/>
          </a:prstGeom>
        </p:spPr>
      </p:pic>
      <p:sp>
        <p:nvSpPr>
          <p:cNvPr id="53250" name="Rectangle 2"/>
          <p:cNvSpPr>
            <a:spLocks noGrp="1" noChangeArrowheads="1"/>
          </p:cNvSpPr>
          <p:nvPr>
            <p:ph type="title"/>
          </p:nvPr>
        </p:nvSpPr>
        <p:spPr/>
        <p:txBody>
          <a:bodyPr/>
          <a:lstStyle/>
          <a:p>
            <a:pPr eaLnBrk="1" hangingPunct="1"/>
            <a:r>
              <a:rPr lang="en-US" altLang="zh-CN" dirty="0"/>
              <a:t>RISC-V Operations</a:t>
            </a:r>
          </a:p>
        </p:txBody>
      </p:sp>
      <p:sp>
        <p:nvSpPr>
          <p:cNvPr id="53251" name="Rectangle 3"/>
          <p:cNvSpPr>
            <a:spLocks noGrp="1" noChangeArrowheads="1"/>
          </p:cNvSpPr>
          <p:nvPr>
            <p:ph type="body" idx="1"/>
          </p:nvPr>
        </p:nvSpPr>
        <p:spPr/>
        <p:txBody>
          <a:bodyPr/>
          <a:lstStyle/>
          <a:p>
            <a:pPr eaLnBrk="1" hangingPunct="1"/>
            <a:r>
              <a:rPr lang="en-US" altLang="zh-CN" dirty="0"/>
              <a:t>Control</a:t>
            </a:r>
          </a:p>
        </p:txBody>
      </p:sp>
    </p:spTree>
    <p:extLst>
      <p:ext uri="{BB962C8B-B14F-4D97-AF65-F5344CB8AC3E}">
        <p14:creationId xmlns:p14="http://schemas.microsoft.com/office/powerpoint/2010/main" val="15589451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8F0F18-9099-D149-9EA0-F158FEB8E8BF}"/>
              </a:ext>
            </a:extLst>
          </p:cNvPr>
          <p:cNvPicPr>
            <a:picLocks noChangeAspect="1"/>
          </p:cNvPicPr>
          <p:nvPr/>
        </p:nvPicPr>
        <p:blipFill>
          <a:blip r:embed="rId2"/>
          <a:stretch>
            <a:fillRect/>
          </a:stretch>
        </p:blipFill>
        <p:spPr>
          <a:xfrm>
            <a:off x="0" y="1509126"/>
            <a:ext cx="9144000" cy="5439947"/>
          </a:xfrm>
          <a:prstGeom prst="rect">
            <a:avLst/>
          </a:prstGeom>
        </p:spPr>
      </p:pic>
      <p:sp>
        <p:nvSpPr>
          <p:cNvPr id="53250" name="Rectangle 2"/>
          <p:cNvSpPr>
            <a:spLocks noGrp="1" noChangeArrowheads="1"/>
          </p:cNvSpPr>
          <p:nvPr>
            <p:ph type="title"/>
          </p:nvPr>
        </p:nvSpPr>
        <p:spPr/>
        <p:txBody>
          <a:bodyPr/>
          <a:lstStyle/>
          <a:p>
            <a:pPr eaLnBrk="1" hangingPunct="1"/>
            <a:r>
              <a:rPr lang="en-US" altLang="zh-CN" dirty="0"/>
              <a:t>RISC-V Operations</a:t>
            </a:r>
          </a:p>
        </p:txBody>
      </p:sp>
      <p:sp>
        <p:nvSpPr>
          <p:cNvPr id="53251" name="Rectangle 3"/>
          <p:cNvSpPr>
            <a:spLocks noGrp="1" noChangeArrowheads="1"/>
          </p:cNvSpPr>
          <p:nvPr>
            <p:ph type="body" idx="1"/>
          </p:nvPr>
        </p:nvSpPr>
        <p:spPr/>
        <p:txBody>
          <a:bodyPr/>
          <a:lstStyle/>
          <a:p>
            <a:pPr eaLnBrk="1" hangingPunct="1"/>
            <a:r>
              <a:rPr lang="en-US" altLang="zh-CN"/>
              <a:t>Floating point</a:t>
            </a:r>
          </a:p>
        </p:txBody>
      </p:sp>
    </p:spTree>
    <p:extLst>
      <p:ext uri="{BB962C8B-B14F-4D97-AF65-F5344CB8AC3E}">
        <p14:creationId xmlns:p14="http://schemas.microsoft.com/office/powerpoint/2010/main" val="18073166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ltLang="zh-CN"/>
              <a:t>ISA: Control Flow Instr</a:t>
            </a:r>
            <a:r>
              <a:rPr lang="en-US" altLang="zh-CN" sz="3200"/>
              <a:t>uctions</a:t>
            </a:r>
          </a:p>
        </p:txBody>
      </p:sp>
      <p:sp>
        <p:nvSpPr>
          <p:cNvPr id="54275" name="Rectangle 3"/>
          <p:cNvSpPr>
            <a:spLocks noGrp="1" noChangeArrowheads="1"/>
          </p:cNvSpPr>
          <p:nvPr>
            <p:ph type="body" idx="1"/>
          </p:nvPr>
        </p:nvSpPr>
        <p:spPr/>
        <p:txBody>
          <a:bodyPr/>
          <a:lstStyle/>
          <a:p>
            <a:pPr eaLnBrk="1" hangingPunct="1"/>
            <a:r>
              <a:rPr lang="en-US" altLang="zh-CN" dirty="0"/>
              <a:t>Types:</a:t>
            </a:r>
          </a:p>
          <a:p>
            <a:pPr eaLnBrk="1" hangingPunct="1">
              <a:buFontTx/>
              <a:buNone/>
            </a:pPr>
            <a:r>
              <a:rPr lang="en-US" altLang="zh-CN" dirty="0"/>
              <a:t>	conditional branches</a:t>
            </a:r>
          </a:p>
          <a:p>
            <a:pPr eaLnBrk="1" hangingPunct="1">
              <a:buFontTx/>
              <a:buNone/>
            </a:pPr>
            <a:r>
              <a:rPr lang="en-US" altLang="zh-CN" dirty="0"/>
              <a:t>	unconditional jumps</a:t>
            </a:r>
          </a:p>
          <a:p>
            <a:pPr eaLnBrk="1" hangingPunct="1">
              <a:buFontTx/>
              <a:buNone/>
            </a:pPr>
            <a:r>
              <a:rPr lang="en-US" altLang="zh-CN" dirty="0"/>
              <a:t>	procedure calls</a:t>
            </a:r>
          </a:p>
          <a:p>
            <a:pPr eaLnBrk="1" hangingPunct="1">
              <a:buFontTx/>
              <a:buNone/>
            </a:pPr>
            <a:r>
              <a:rPr lang="en-US" altLang="zh-CN" dirty="0"/>
              <a:t>	returns</a:t>
            </a:r>
          </a:p>
          <a:p>
            <a:pPr eaLnBrk="1" hangingPunct="1"/>
            <a:r>
              <a:rPr lang="en-US" altLang="zh-CN" dirty="0"/>
              <a:t>PC-relative addressing:</a:t>
            </a:r>
          </a:p>
          <a:p>
            <a:pPr eaLnBrk="1" hangingPunct="1"/>
            <a:r>
              <a:rPr lang="en-US" altLang="zh-CN" dirty="0"/>
              <a:t>Branch address = add an address field to PC (program counter)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691C58-F9F2-2944-93FA-74A634EF5398}"/>
              </a:ext>
            </a:extLst>
          </p:cNvPr>
          <p:cNvPicPr>
            <a:picLocks noChangeAspect="1"/>
          </p:cNvPicPr>
          <p:nvPr/>
        </p:nvPicPr>
        <p:blipFill>
          <a:blip r:embed="rId3"/>
          <a:stretch>
            <a:fillRect/>
          </a:stretch>
        </p:blipFill>
        <p:spPr>
          <a:xfrm>
            <a:off x="3858" y="2848100"/>
            <a:ext cx="6015942" cy="4009899"/>
          </a:xfrm>
          <a:prstGeom prst="rect">
            <a:avLst/>
          </a:prstGeom>
        </p:spPr>
      </p:pic>
      <p:sp>
        <p:nvSpPr>
          <p:cNvPr id="55298" name="Rectangle 2"/>
          <p:cNvSpPr>
            <a:spLocks noGrp="1" noChangeArrowheads="1"/>
          </p:cNvSpPr>
          <p:nvPr>
            <p:ph type="title"/>
          </p:nvPr>
        </p:nvSpPr>
        <p:spPr/>
        <p:txBody>
          <a:bodyPr/>
          <a:lstStyle/>
          <a:p>
            <a:pPr eaLnBrk="1" hangingPunct="1"/>
            <a:r>
              <a:rPr lang="en-US" altLang="zh-CN"/>
              <a:t>ISA: Encoding an ISA</a:t>
            </a:r>
          </a:p>
        </p:txBody>
      </p:sp>
      <p:sp>
        <p:nvSpPr>
          <p:cNvPr id="55299" name="Rectangle 3"/>
          <p:cNvSpPr>
            <a:spLocks noGrp="1" noChangeArrowheads="1"/>
          </p:cNvSpPr>
          <p:nvPr>
            <p:ph type="body" idx="1"/>
          </p:nvPr>
        </p:nvSpPr>
        <p:spPr/>
        <p:txBody>
          <a:bodyPr/>
          <a:lstStyle/>
          <a:p>
            <a:pPr eaLnBrk="1" hangingPunct="1"/>
            <a:r>
              <a:rPr lang="en-US" altLang="zh-CN" dirty="0"/>
              <a:t>Fixed length: ARM, MIPS, RV – 32 bits</a:t>
            </a:r>
          </a:p>
          <a:p>
            <a:pPr eaLnBrk="1" hangingPunct="1"/>
            <a:r>
              <a:rPr lang="en-US" altLang="zh-CN" dirty="0"/>
              <a:t>Variable length: 80x86 – 1~18 bytes</a:t>
            </a:r>
          </a:p>
        </p:txBody>
      </p:sp>
      <p:sp>
        <p:nvSpPr>
          <p:cNvPr id="55301" name="Rectangle 6"/>
          <p:cNvSpPr>
            <a:spLocks noChangeArrowheads="1"/>
          </p:cNvSpPr>
          <p:nvPr/>
        </p:nvSpPr>
        <p:spPr bwMode="auto">
          <a:xfrm>
            <a:off x="0" y="2286000"/>
            <a:ext cx="9144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r>
              <a:rPr lang="en-US" altLang="zh-CN" sz="1600" b="1">
                <a:solidFill>
                  <a:schemeClr val="tx2"/>
                </a:solidFill>
                <a:latin typeface="Verdana" panose="020B0604030504040204" pitchFamily="34" charset="0"/>
                <a:hlinkClick r:id="rId4"/>
              </a:rPr>
              <a:t>http://en.wikipedia.org/wiki/MIPS_architecture</a:t>
            </a:r>
            <a:endParaRPr lang="en-US" altLang="zh-CN" sz="1600" b="1">
              <a:solidFill>
                <a:schemeClr val="tx2"/>
              </a:solidFill>
              <a:latin typeface="Verdana" panose="020B0604030504040204" pitchFamily="34" charset="0"/>
            </a:endParaRPr>
          </a:p>
          <a:p>
            <a:pPr algn="r" eaLnBrk="1" hangingPunct="1"/>
            <a:r>
              <a:rPr lang="en-US" altLang="zh-CN" sz="1600" b="1">
                <a:solidFill>
                  <a:schemeClr val="tx2"/>
                </a:solidFill>
                <a:latin typeface="Verdana" panose="020B0604030504040204" pitchFamily="34" charset="0"/>
                <a:hlinkClick r:id="rId5"/>
              </a:rPr>
              <a:t>https://inst.eecs.berkeley.edu/~cs61c/resources/MIPS_help.html</a:t>
            </a:r>
            <a:r>
              <a:rPr lang="en-US" altLang="zh-CN" sz="1600" b="1">
                <a:solidFill>
                  <a:schemeClr val="tx2"/>
                </a:solidFill>
                <a:latin typeface="Verdana" panose="020B0604030504040204" pitchFamily="34" charset="0"/>
              </a:rPr>
              <a:t>    </a:t>
            </a:r>
            <a:br>
              <a:rPr lang="en-US" altLang="zh-CN" sz="2000" b="1">
                <a:solidFill>
                  <a:schemeClr val="tx2"/>
                </a:solidFill>
                <a:latin typeface="Verdana" panose="020B0604030504040204" pitchFamily="34" charset="0"/>
              </a:rPr>
            </a:br>
            <a:br>
              <a:rPr lang="en-US" altLang="zh-CN" sz="2000" b="1">
                <a:solidFill>
                  <a:schemeClr val="tx2"/>
                </a:solidFill>
                <a:latin typeface="Verdana" panose="020B0604030504040204" pitchFamily="34" charset="0"/>
              </a:rPr>
            </a:br>
            <a:r>
              <a:rPr lang="en-US" altLang="zh-CN" sz="2000" b="1">
                <a:solidFill>
                  <a:schemeClr val="tx2"/>
                </a:solidFill>
                <a:latin typeface="Verdana" panose="020B0604030504040204" pitchFamily="34" charset="0"/>
              </a:rPr>
              <a:t> </a:t>
            </a:r>
          </a:p>
        </p:txBody>
      </p:sp>
      <p:sp>
        <p:nvSpPr>
          <p:cNvPr id="55302" name="Rectangle 7"/>
          <p:cNvSpPr>
            <a:spLocks noChangeArrowheads="1"/>
          </p:cNvSpPr>
          <p:nvPr/>
        </p:nvSpPr>
        <p:spPr bwMode="auto">
          <a:xfrm>
            <a:off x="5943600" y="3048000"/>
            <a:ext cx="3200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r>
              <a:rPr lang="en-US" altLang="zh-CN" sz="2000" b="1">
                <a:solidFill>
                  <a:schemeClr val="tx2"/>
                </a:solidFill>
                <a:latin typeface="Verdana" panose="020B0604030504040204" pitchFamily="34" charset="0"/>
              </a:rPr>
            </a:br>
            <a:r>
              <a:rPr lang="en-US" altLang="zh-CN" sz="2000" b="1">
                <a:solidFill>
                  <a:schemeClr val="tx2"/>
                </a:solidFill>
                <a:latin typeface="Verdana" panose="020B0604030504040204" pitchFamily="34" charset="0"/>
              </a:rPr>
              <a:t> </a:t>
            </a:r>
          </a:p>
        </p:txBody>
      </p:sp>
      <p:sp>
        <p:nvSpPr>
          <p:cNvPr id="55303" name="Rectangle 8"/>
          <p:cNvSpPr>
            <a:spLocks noChangeArrowheads="1"/>
          </p:cNvSpPr>
          <p:nvPr/>
        </p:nvSpPr>
        <p:spPr bwMode="auto">
          <a:xfrm>
            <a:off x="5943600" y="3048000"/>
            <a:ext cx="3200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r>
              <a:rPr lang="en-US" altLang="zh-CN">
                <a:solidFill>
                  <a:schemeClr val="tx2"/>
                </a:solidFill>
                <a:latin typeface="Verdana" panose="020B0604030504040204" pitchFamily="34" charset="0"/>
              </a:rPr>
              <a:t>Start with a 6-bit opcode.</a:t>
            </a:r>
            <a:br>
              <a:rPr lang="en-US" altLang="zh-CN">
                <a:solidFill>
                  <a:schemeClr val="tx2"/>
                </a:solidFill>
                <a:latin typeface="Verdana" panose="020B0604030504040204" pitchFamily="34" charset="0"/>
              </a:rPr>
            </a:br>
            <a:r>
              <a:rPr lang="en-US" altLang="zh-CN">
                <a:solidFill>
                  <a:schemeClr val="tx2"/>
                </a:solidFill>
                <a:latin typeface="Verdana" panose="020B0604030504040204" pitchFamily="34" charset="0"/>
              </a:rPr>
              <a:t> </a:t>
            </a:r>
            <a:br>
              <a:rPr lang="en-US" altLang="zh-CN">
                <a:solidFill>
                  <a:schemeClr val="tx2"/>
                </a:solidFill>
                <a:latin typeface="Verdana" panose="020B0604030504040204" pitchFamily="34" charset="0"/>
              </a:rPr>
            </a:br>
            <a:r>
              <a:rPr lang="en-US" altLang="zh-CN" b="1">
                <a:solidFill>
                  <a:schemeClr val="tx2"/>
                </a:solidFill>
                <a:latin typeface="Verdana" panose="020B0604030504040204" pitchFamily="34" charset="0"/>
              </a:rPr>
              <a:t>R-type</a:t>
            </a:r>
            <a:r>
              <a:rPr lang="en-US" altLang="zh-CN">
                <a:solidFill>
                  <a:schemeClr val="tx2"/>
                </a:solidFill>
                <a:latin typeface="Verdana" panose="020B0604030504040204" pitchFamily="34" charset="0"/>
              </a:rPr>
              <a:t>: register </a:t>
            </a:r>
            <a:br>
              <a:rPr lang="en-US" altLang="zh-CN">
                <a:solidFill>
                  <a:schemeClr val="tx2"/>
                </a:solidFill>
                <a:latin typeface="Verdana" panose="020B0604030504040204" pitchFamily="34" charset="0"/>
              </a:rPr>
            </a:br>
            <a:r>
              <a:rPr lang="en-US" altLang="zh-CN">
                <a:solidFill>
                  <a:schemeClr val="tx2"/>
                </a:solidFill>
                <a:latin typeface="Verdana" panose="020B0604030504040204" pitchFamily="34" charset="0"/>
              </a:rPr>
              <a:t>three registers, </a:t>
            </a:r>
            <a:br>
              <a:rPr lang="en-US" altLang="zh-CN">
                <a:solidFill>
                  <a:schemeClr val="tx2"/>
                </a:solidFill>
                <a:latin typeface="Verdana" panose="020B0604030504040204" pitchFamily="34" charset="0"/>
              </a:rPr>
            </a:br>
            <a:r>
              <a:rPr lang="en-US" altLang="zh-CN">
                <a:solidFill>
                  <a:schemeClr val="tx2"/>
                </a:solidFill>
                <a:latin typeface="Verdana" panose="020B0604030504040204" pitchFamily="34" charset="0"/>
              </a:rPr>
              <a:t>a shift amount field, </a:t>
            </a:r>
            <a:br>
              <a:rPr lang="en-US" altLang="zh-CN">
                <a:solidFill>
                  <a:schemeClr val="tx2"/>
                </a:solidFill>
                <a:latin typeface="Verdana" panose="020B0604030504040204" pitchFamily="34" charset="0"/>
              </a:rPr>
            </a:br>
            <a:r>
              <a:rPr lang="en-US" altLang="zh-CN">
                <a:solidFill>
                  <a:schemeClr val="tx2"/>
                </a:solidFill>
                <a:latin typeface="Verdana" panose="020B0604030504040204" pitchFamily="34" charset="0"/>
              </a:rPr>
              <a:t>and a function field; </a:t>
            </a:r>
            <a:br>
              <a:rPr lang="en-US" altLang="zh-CN">
                <a:solidFill>
                  <a:schemeClr val="tx2"/>
                </a:solidFill>
                <a:latin typeface="Verdana" panose="020B0604030504040204" pitchFamily="34" charset="0"/>
              </a:rPr>
            </a:br>
            <a:r>
              <a:rPr lang="en-US" altLang="zh-CN" b="1">
                <a:solidFill>
                  <a:schemeClr val="tx2"/>
                </a:solidFill>
                <a:latin typeface="Verdana" panose="020B0604030504040204" pitchFamily="34" charset="0"/>
              </a:rPr>
              <a:t>I-type</a:t>
            </a:r>
            <a:r>
              <a:rPr lang="en-US" altLang="zh-CN">
                <a:solidFill>
                  <a:schemeClr val="tx2"/>
                </a:solidFill>
                <a:latin typeface="Verdana" panose="020B0604030504040204" pitchFamily="34" charset="0"/>
              </a:rPr>
              <a:t>: immediate </a:t>
            </a:r>
            <a:br>
              <a:rPr lang="en-US" altLang="zh-CN">
                <a:solidFill>
                  <a:schemeClr val="tx2"/>
                </a:solidFill>
                <a:latin typeface="Verdana" panose="020B0604030504040204" pitchFamily="34" charset="0"/>
              </a:rPr>
            </a:br>
            <a:r>
              <a:rPr lang="en-US" altLang="zh-CN">
                <a:solidFill>
                  <a:schemeClr val="tx2"/>
                </a:solidFill>
                <a:latin typeface="Verdana" panose="020B0604030504040204" pitchFamily="34" charset="0"/>
              </a:rPr>
              <a:t>two registers,</a:t>
            </a:r>
            <a:br>
              <a:rPr lang="en-US" altLang="zh-CN">
                <a:solidFill>
                  <a:schemeClr val="tx2"/>
                </a:solidFill>
                <a:latin typeface="Verdana" panose="020B0604030504040204" pitchFamily="34" charset="0"/>
              </a:rPr>
            </a:br>
            <a:r>
              <a:rPr lang="en-US" altLang="zh-CN">
                <a:solidFill>
                  <a:schemeClr val="tx2"/>
                </a:solidFill>
                <a:latin typeface="Verdana" panose="020B0604030504040204" pitchFamily="34" charset="0"/>
              </a:rPr>
              <a:t>a 16-bit immediate value; </a:t>
            </a:r>
            <a:br>
              <a:rPr lang="en-US" altLang="zh-CN">
                <a:solidFill>
                  <a:schemeClr val="tx2"/>
                </a:solidFill>
                <a:latin typeface="Verdana" panose="020B0604030504040204" pitchFamily="34" charset="0"/>
              </a:rPr>
            </a:br>
            <a:r>
              <a:rPr lang="en-US" altLang="zh-CN" b="1">
                <a:solidFill>
                  <a:schemeClr val="tx2"/>
                </a:solidFill>
                <a:latin typeface="Verdana" panose="020B0604030504040204" pitchFamily="34" charset="0"/>
              </a:rPr>
              <a:t>J-type</a:t>
            </a:r>
            <a:r>
              <a:rPr lang="en-US" altLang="zh-CN">
                <a:solidFill>
                  <a:schemeClr val="tx2"/>
                </a:solidFill>
                <a:latin typeface="Verdana" panose="020B0604030504040204" pitchFamily="34" charset="0"/>
              </a:rPr>
              <a:t>: jump </a:t>
            </a:r>
            <a:br>
              <a:rPr lang="en-US" altLang="zh-CN">
                <a:solidFill>
                  <a:schemeClr val="tx2"/>
                </a:solidFill>
                <a:latin typeface="Verdana" panose="020B0604030504040204" pitchFamily="34" charset="0"/>
              </a:rPr>
            </a:br>
            <a:r>
              <a:rPr lang="en-US" altLang="zh-CN">
                <a:solidFill>
                  <a:schemeClr val="tx2"/>
                </a:solidFill>
                <a:latin typeface="Verdana" panose="020B0604030504040204" pitchFamily="34" charset="0"/>
              </a:rPr>
              <a:t>a 26-bit jump target.</a:t>
            </a:r>
            <a:r>
              <a:rPr lang="en-US" altLang="zh-CN" sz="1600" b="1">
                <a:solidFill>
                  <a:schemeClr val="tx2"/>
                </a:solidFill>
                <a:latin typeface="Verdana" panose="020B0604030504040204" pitchFamily="34" charset="0"/>
              </a:rPr>
              <a:t>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EFAB1F-4D6A-BA43-A2FA-2F901B66AE9D}"/>
              </a:ext>
            </a:extLst>
          </p:cNvPr>
          <p:cNvPicPr>
            <a:picLocks noChangeAspect="1"/>
          </p:cNvPicPr>
          <p:nvPr/>
        </p:nvPicPr>
        <p:blipFill>
          <a:blip r:embed="rId3"/>
          <a:stretch>
            <a:fillRect/>
          </a:stretch>
        </p:blipFill>
        <p:spPr>
          <a:xfrm>
            <a:off x="0" y="1752600"/>
            <a:ext cx="9144000" cy="3879273"/>
          </a:xfrm>
          <a:prstGeom prst="rect">
            <a:avLst/>
          </a:prstGeom>
        </p:spPr>
      </p:pic>
      <p:sp>
        <p:nvSpPr>
          <p:cNvPr id="55298" name="Rectangle 2"/>
          <p:cNvSpPr>
            <a:spLocks noGrp="1" noChangeArrowheads="1"/>
          </p:cNvSpPr>
          <p:nvPr>
            <p:ph type="title"/>
          </p:nvPr>
        </p:nvSpPr>
        <p:spPr/>
        <p:txBody>
          <a:bodyPr/>
          <a:lstStyle/>
          <a:p>
            <a:pPr eaLnBrk="1" hangingPunct="1"/>
            <a:r>
              <a:rPr lang="en-US" altLang="zh-CN" dirty="0"/>
              <a:t>ISA: Encoding an ISA</a:t>
            </a:r>
          </a:p>
        </p:txBody>
      </p:sp>
      <p:sp>
        <p:nvSpPr>
          <p:cNvPr id="55302" name="Rectangle 7"/>
          <p:cNvSpPr>
            <a:spLocks noChangeArrowheads="1"/>
          </p:cNvSpPr>
          <p:nvPr/>
        </p:nvSpPr>
        <p:spPr bwMode="auto">
          <a:xfrm>
            <a:off x="5943600" y="3048000"/>
            <a:ext cx="3200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r>
              <a:rPr lang="en-US" altLang="zh-CN" sz="2000" b="1">
                <a:solidFill>
                  <a:schemeClr val="tx2"/>
                </a:solidFill>
                <a:latin typeface="Verdana" panose="020B0604030504040204" pitchFamily="34" charset="0"/>
              </a:rPr>
            </a:br>
            <a:r>
              <a:rPr lang="en-US" altLang="zh-CN" sz="2000" b="1">
                <a:solidFill>
                  <a:schemeClr val="tx2"/>
                </a:solidFill>
                <a:latin typeface="Verdana" panose="020B0604030504040204" pitchFamily="34" charset="0"/>
              </a:rPr>
              <a:t> </a:t>
            </a:r>
          </a:p>
        </p:txBody>
      </p:sp>
      <p:pic>
        <p:nvPicPr>
          <p:cNvPr id="4" name="Picture 3">
            <a:extLst>
              <a:ext uri="{FF2B5EF4-FFF2-40B4-BE49-F238E27FC236}">
                <a16:creationId xmlns:a16="http://schemas.microsoft.com/office/drawing/2014/main" id="{E99EDA06-AC46-BB4B-92C6-85A7075FC405}"/>
              </a:ext>
            </a:extLst>
          </p:cNvPr>
          <p:cNvPicPr>
            <a:picLocks noChangeAspect="1"/>
          </p:cNvPicPr>
          <p:nvPr/>
        </p:nvPicPr>
        <p:blipFill>
          <a:blip r:embed="rId4"/>
          <a:stretch>
            <a:fillRect/>
          </a:stretch>
        </p:blipFill>
        <p:spPr>
          <a:xfrm>
            <a:off x="0" y="5698214"/>
            <a:ext cx="9144000" cy="1159786"/>
          </a:xfrm>
          <a:prstGeom prst="rect">
            <a:avLst/>
          </a:prstGeom>
        </p:spPr>
      </p:pic>
      <p:sp>
        <p:nvSpPr>
          <p:cNvPr id="11" name="Rectangle 2">
            <a:extLst>
              <a:ext uri="{FF2B5EF4-FFF2-40B4-BE49-F238E27FC236}">
                <a16:creationId xmlns:a16="http://schemas.microsoft.com/office/drawing/2014/main" id="{52971163-4E19-5744-A194-379A444B31D7}"/>
              </a:ext>
            </a:extLst>
          </p:cNvPr>
          <p:cNvSpPr txBox="1">
            <a:spLocks noChangeArrowheads="1"/>
          </p:cNvSpPr>
          <p:nvPr/>
        </p:nvSpPr>
        <p:spPr bwMode="auto">
          <a:xfrm>
            <a:off x="0" y="4191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Verdana" pitchFamily="34" charset="0"/>
                <a:ea typeface="宋体" pitchFamily="2" charset="-122"/>
              </a:defRPr>
            </a:lvl2pPr>
            <a:lvl3pPr algn="ctr" rtl="0" eaLnBrk="0" fontAlgn="base" hangingPunct="0">
              <a:spcBef>
                <a:spcPct val="0"/>
              </a:spcBef>
              <a:spcAft>
                <a:spcPct val="0"/>
              </a:spcAft>
              <a:defRPr sz="4400" b="1">
                <a:solidFill>
                  <a:schemeClr val="tx2"/>
                </a:solidFill>
                <a:latin typeface="Verdana" pitchFamily="34" charset="0"/>
                <a:ea typeface="宋体" pitchFamily="2" charset="-122"/>
              </a:defRPr>
            </a:lvl3pPr>
            <a:lvl4pPr algn="ctr" rtl="0" eaLnBrk="0" fontAlgn="base" hangingPunct="0">
              <a:spcBef>
                <a:spcPct val="0"/>
              </a:spcBef>
              <a:spcAft>
                <a:spcPct val="0"/>
              </a:spcAft>
              <a:defRPr sz="4400" b="1">
                <a:solidFill>
                  <a:schemeClr val="tx2"/>
                </a:solidFill>
                <a:latin typeface="Verdana" pitchFamily="34" charset="0"/>
                <a:ea typeface="宋体" pitchFamily="2" charset="-122"/>
              </a:defRPr>
            </a:lvl4pPr>
            <a:lvl5pPr algn="ctr" rtl="0" eaLnBrk="0" fontAlgn="base" hangingPunct="0">
              <a:spcBef>
                <a:spcPct val="0"/>
              </a:spcBef>
              <a:spcAft>
                <a:spcPct val="0"/>
              </a:spcAft>
              <a:defRPr sz="4400" b="1">
                <a:solidFill>
                  <a:schemeClr val="tx2"/>
                </a:solidFill>
                <a:latin typeface="Verdana" pitchFamily="34" charset="0"/>
                <a:ea typeface="宋体" pitchFamily="2" charset="-122"/>
              </a:defRPr>
            </a:lvl5pPr>
            <a:lvl6pPr marL="457200" algn="ctr" rtl="0" fontAlgn="base">
              <a:spcBef>
                <a:spcPct val="0"/>
              </a:spcBef>
              <a:spcAft>
                <a:spcPct val="0"/>
              </a:spcAft>
              <a:defRPr sz="4400" b="1">
                <a:solidFill>
                  <a:schemeClr val="tx2"/>
                </a:solidFill>
                <a:latin typeface="Verdana" pitchFamily="34" charset="0"/>
                <a:ea typeface="宋体" pitchFamily="2" charset="-122"/>
              </a:defRPr>
            </a:lvl6pPr>
            <a:lvl7pPr marL="914400" algn="ctr" rtl="0" fontAlgn="base">
              <a:spcBef>
                <a:spcPct val="0"/>
              </a:spcBef>
              <a:spcAft>
                <a:spcPct val="0"/>
              </a:spcAft>
              <a:defRPr sz="4400" b="1">
                <a:solidFill>
                  <a:schemeClr val="tx2"/>
                </a:solidFill>
                <a:latin typeface="Verdana" pitchFamily="34" charset="0"/>
                <a:ea typeface="宋体" pitchFamily="2" charset="-122"/>
              </a:defRPr>
            </a:lvl7pPr>
            <a:lvl8pPr marL="1371600" algn="ctr" rtl="0" fontAlgn="base">
              <a:spcBef>
                <a:spcPct val="0"/>
              </a:spcBef>
              <a:spcAft>
                <a:spcPct val="0"/>
              </a:spcAft>
              <a:defRPr sz="4400" b="1">
                <a:solidFill>
                  <a:schemeClr val="tx2"/>
                </a:solidFill>
                <a:latin typeface="Verdana" pitchFamily="34" charset="0"/>
                <a:ea typeface="宋体" pitchFamily="2" charset="-122"/>
              </a:defRPr>
            </a:lvl8pPr>
            <a:lvl9pPr marL="1828800" algn="ctr" rtl="0" fontAlgn="base">
              <a:spcBef>
                <a:spcPct val="0"/>
              </a:spcBef>
              <a:spcAft>
                <a:spcPct val="0"/>
              </a:spcAft>
              <a:defRPr sz="4400" b="1">
                <a:solidFill>
                  <a:schemeClr val="tx2"/>
                </a:solidFill>
                <a:latin typeface="Verdana" pitchFamily="34" charset="0"/>
                <a:ea typeface="宋体" pitchFamily="2" charset="-122"/>
              </a:defRPr>
            </a:lvl9pPr>
          </a:lstStyle>
          <a:p>
            <a:pPr algn="l" eaLnBrk="1" hangingPunct="1"/>
            <a:r>
              <a:rPr lang="en-US" altLang="zh-CN" kern="0" dirty="0">
                <a:solidFill>
                  <a:srgbClr val="00B0F0"/>
                </a:solidFill>
              </a:rPr>
              <a:t>RISC-V</a:t>
            </a:r>
          </a:p>
        </p:txBody>
      </p:sp>
    </p:spTree>
    <p:extLst>
      <p:ext uri="{BB962C8B-B14F-4D97-AF65-F5344CB8AC3E}">
        <p14:creationId xmlns:p14="http://schemas.microsoft.com/office/powerpoint/2010/main" val="24567078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0" y="25908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4000" b="1" dirty="0">
                <a:solidFill>
                  <a:schemeClr val="tx2"/>
                </a:solidFill>
                <a:latin typeface="Verdana" panose="020B0604030504040204" pitchFamily="34" charset="0"/>
              </a:rPr>
              <a:t>How to implement an ISA?</a:t>
            </a:r>
          </a:p>
        </p:txBody>
      </p:sp>
    </p:spTree>
    <p:extLst>
      <p:ext uri="{BB962C8B-B14F-4D97-AF65-F5344CB8AC3E}">
        <p14:creationId xmlns:p14="http://schemas.microsoft.com/office/powerpoint/2010/main" val="12479259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0" y="25908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4000" b="1" dirty="0">
                <a:solidFill>
                  <a:schemeClr val="tx2"/>
                </a:solidFill>
                <a:latin typeface="Verdana" panose="020B0604030504040204" pitchFamily="34" charset="0"/>
              </a:rPr>
              <a:t>How to implement a computer?</a:t>
            </a:r>
          </a:p>
        </p:txBody>
      </p:sp>
    </p:spTree>
    <p:extLst>
      <p:ext uri="{BB962C8B-B14F-4D97-AF65-F5344CB8AC3E}">
        <p14:creationId xmlns:p14="http://schemas.microsoft.com/office/powerpoint/2010/main" val="26113080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0" y="25908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4000" b="1" dirty="0">
                <a:solidFill>
                  <a:schemeClr val="tx2"/>
                </a:solidFill>
                <a:latin typeface="Verdana" panose="020B0604030504040204" pitchFamily="34" charset="0"/>
              </a:rPr>
              <a:t>How to implement a computer?</a:t>
            </a:r>
          </a:p>
        </p:txBody>
      </p:sp>
      <p:sp>
        <p:nvSpPr>
          <p:cNvPr id="3" name="Rectangle 4">
            <a:extLst>
              <a:ext uri="{FF2B5EF4-FFF2-40B4-BE49-F238E27FC236}">
                <a16:creationId xmlns:a16="http://schemas.microsoft.com/office/drawing/2014/main" id="{484D82C6-1CCD-A44C-8087-AE590096617E}"/>
              </a:ext>
            </a:extLst>
          </p:cNvPr>
          <p:cNvSpPr>
            <a:spLocks noChangeArrowheads="1"/>
          </p:cNvSpPr>
          <p:nvPr/>
        </p:nvSpPr>
        <p:spPr bwMode="auto">
          <a:xfrm>
            <a:off x="1219200" y="3429000"/>
            <a:ext cx="3657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3200" b="1" dirty="0">
                <a:solidFill>
                  <a:schemeClr val="tx2"/>
                </a:solidFill>
                <a:latin typeface="Verdana" panose="020B0604030504040204" pitchFamily="34" charset="0"/>
              </a:rPr>
              <a:t>Organization</a:t>
            </a:r>
          </a:p>
        </p:txBody>
      </p:sp>
      <p:sp>
        <p:nvSpPr>
          <p:cNvPr id="4" name="Rectangle 11">
            <a:extLst>
              <a:ext uri="{FF2B5EF4-FFF2-40B4-BE49-F238E27FC236}">
                <a16:creationId xmlns:a16="http://schemas.microsoft.com/office/drawing/2014/main" id="{8CBBCF57-D996-8448-8EF1-9D59DF14EC9E}"/>
              </a:ext>
            </a:extLst>
          </p:cNvPr>
          <p:cNvSpPr>
            <a:spLocks noChangeArrowheads="1"/>
          </p:cNvSpPr>
          <p:nvPr/>
        </p:nvSpPr>
        <p:spPr bwMode="auto">
          <a:xfrm>
            <a:off x="1600200" y="4038600"/>
            <a:ext cx="2971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spcBef>
                <a:spcPct val="20000"/>
              </a:spcBef>
            </a:pPr>
            <a:r>
              <a:rPr lang="en-US" altLang="zh-CN" sz="2000" b="1" dirty="0">
                <a:latin typeface="Verdana" panose="020B0604030504040204" pitchFamily="34" charset="0"/>
              </a:rPr>
              <a:t>/microarchitecture</a:t>
            </a:r>
          </a:p>
          <a:p>
            <a:pPr algn="r" eaLnBrk="1" hangingPunct="1">
              <a:spcBef>
                <a:spcPct val="20000"/>
              </a:spcBef>
            </a:pPr>
            <a:r>
              <a:rPr lang="en-US" altLang="zh-CN" sz="2000" dirty="0">
                <a:latin typeface="Verdana" panose="020B0604030504040204" pitchFamily="34" charset="0"/>
              </a:rPr>
              <a:t>high-level aspects</a:t>
            </a:r>
          </a:p>
          <a:p>
            <a:pPr algn="r" eaLnBrk="1" hangingPunct="1">
              <a:spcBef>
                <a:spcPct val="20000"/>
              </a:spcBef>
            </a:pPr>
            <a:r>
              <a:rPr lang="en-US" altLang="zh-CN" sz="2000" dirty="0">
                <a:latin typeface="Verdana" panose="020B0604030504040204" pitchFamily="34" charset="0"/>
              </a:rPr>
              <a:t>of computer design:</a:t>
            </a:r>
          </a:p>
          <a:p>
            <a:pPr algn="r" eaLnBrk="1" hangingPunct="1">
              <a:spcBef>
                <a:spcPct val="20000"/>
              </a:spcBef>
            </a:pPr>
            <a:r>
              <a:rPr lang="en-US" altLang="zh-CN" sz="2000" dirty="0">
                <a:latin typeface="Verdana" panose="020B0604030504040204" pitchFamily="34" charset="0"/>
              </a:rPr>
              <a:t>memory system,</a:t>
            </a:r>
          </a:p>
          <a:p>
            <a:pPr algn="r" eaLnBrk="1" hangingPunct="1">
              <a:spcBef>
                <a:spcPct val="20000"/>
              </a:spcBef>
            </a:pPr>
            <a:r>
              <a:rPr lang="en-US" altLang="zh-CN" sz="2000" dirty="0">
                <a:latin typeface="Verdana" panose="020B0604030504040204" pitchFamily="34" charset="0"/>
              </a:rPr>
              <a:t>memory interconnect,</a:t>
            </a:r>
          </a:p>
          <a:p>
            <a:pPr algn="r" eaLnBrk="1" hangingPunct="1">
              <a:spcBef>
                <a:spcPct val="20000"/>
              </a:spcBef>
            </a:pPr>
            <a:r>
              <a:rPr lang="en-US" altLang="zh-CN" sz="2000" dirty="0">
                <a:latin typeface="Verdana" panose="020B0604030504040204" pitchFamily="34" charset="0"/>
              </a:rPr>
              <a:t>design of internal processor or CPU;</a:t>
            </a:r>
          </a:p>
          <a:p>
            <a:pPr algn="r" eaLnBrk="1" hangingPunct="1">
              <a:spcBef>
                <a:spcPct val="20000"/>
              </a:spcBef>
            </a:pPr>
            <a:endParaRPr lang="en-US" altLang="zh-CN" sz="2000" dirty="0">
              <a:latin typeface="Verdana" panose="020B0604030504040204" pitchFamily="34" charset="0"/>
            </a:endParaRPr>
          </a:p>
        </p:txBody>
      </p:sp>
      <p:sp>
        <p:nvSpPr>
          <p:cNvPr id="5" name="Rectangle 12">
            <a:extLst>
              <a:ext uri="{FF2B5EF4-FFF2-40B4-BE49-F238E27FC236}">
                <a16:creationId xmlns:a16="http://schemas.microsoft.com/office/drawing/2014/main" id="{AFF00CAF-7458-1F46-BAB1-F9603663EB9E}"/>
              </a:ext>
            </a:extLst>
          </p:cNvPr>
          <p:cNvSpPr>
            <a:spLocks noChangeArrowheads="1"/>
          </p:cNvSpPr>
          <p:nvPr/>
        </p:nvSpPr>
        <p:spPr bwMode="auto">
          <a:xfrm>
            <a:off x="4953000" y="4038600"/>
            <a:ext cx="2971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20000"/>
              </a:spcBef>
            </a:pPr>
            <a:r>
              <a:rPr lang="en-US" altLang="zh-CN" sz="2000" dirty="0">
                <a:latin typeface="Verdana" panose="020B0604030504040204" pitchFamily="34" charset="0"/>
              </a:rPr>
              <a:t>computer specifics:</a:t>
            </a:r>
          </a:p>
          <a:p>
            <a:pPr eaLnBrk="1" hangingPunct="1">
              <a:spcBef>
                <a:spcPct val="20000"/>
              </a:spcBef>
            </a:pPr>
            <a:r>
              <a:rPr lang="en-US" altLang="zh-CN" sz="2000" dirty="0">
                <a:latin typeface="Verdana" panose="020B0604030504040204" pitchFamily="34" charset="0"/>
              </a:rPr>
              <a:t>logic design,</a:t>
            </a:r>
          </a:p>
          <a:p>
            <a:pPr eaLnBrk="1" hangingPunct="1">
              <a:spcBef>
                <a:spcPct val="20000"/>
              </a:spcBef>
            </a:pPr>
            <a:r>
              <a:rPr lang="en-US" altLang="zh-CN" sz="2000" dirty="0">
                <a:latin typeface="Verdana" panose="020B0604030504040204" pitchFamily="34" charset="0"/>
              </a:rPr>
              <a:t>packaging tech;</a:t>
            </a:r>
          </a:p>
        </p:txBody>
      </p:sp>
      <p:sp>
        <p:nvSpPr>
          <p:cNvPr id="6" name="Rectangle 4">
            <a:extLst>
              <a:ext uri="{FF2B5EF4-FFF2-40B4-BE49-F238E27FC236}">
                <a16:creationId xmlns:a16="http://schemas.microsoft.com/office/drawing/2014/main" id="{B8FC8615-5C13-8D42-AC53-E8E331A1A4ED}"/>
              </a:ext>
            </a:extLst>
          </p:cNvPr>
          <p:cNvSpPr>
            <a:spLocks noChangeArrowheads="1"/>
          </p:cNvSpPr>
          <p:nvPr/>
        </p:nvSpPr>
        <p:spPr bwMode="auto">
          <a:xfrm>
            <a:off x="4724400" y="3429000"/>
            <a:ext cx="2743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3200" b="1" dirty="0">
                <a:solidFill>
                  <a:schemeClr val="tx2"/>
                </a:solidFill>
                <a:latin typeface="Verdana" panose="020B0604030504040204" pitchFamily="34" charset="0"/>
              </a:rPr>
              <a:t>Hardware</a:t>
            </a:r>
          </a:p>
        </p:txBody>
      </p:sp>
      <p:sp>
        <p:nvSpPr>
          <p:cNvPr id="7" name="Rectangle 4">
            <a:extLst>
              <a:ext uri="{FF2B5EF4-FFF2-40B4-BE49-F238E27FC236}">
                <a16:creationId xmlns:a16="http://schemas.microsoft.com/office/drawing/2014/main" id="{B9976ED3-E2BB-AE44-BF54-D41BAA42B600}"/>
              </a:ext>
            </a:extLst>
          </p:cNvPr>
          <p:cNvSpPr>
            <a:spLocks noChangeArrowheads="1"/>
          </p:cNvSpPr>
          <p:nvPr/>
        </p:nvSpPr>
        <p:spPr bwMode="auto">
          <a:xfrm>
            <a:off x="3384148" y="3429000"/>
            <a:ext cx="2743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3200" b="1" dirty="0">
                <a:solidFill>
                  <a:schemeClr val="tx2"/>
                </a:solidFill>
                <a:latin typeface="Verdana" panose="020B0604030504040204" pitchFamily="34" charset="0"/>
              </a:rPr>
              <a:t>+</a:t>
            </a:r>
          </a:p>
        </p:txBody>
      </p:sp>
    </p:spTree>
    <p:extLst>
      <p:ext uri="{BB962C8B-B14F-4D97-AF65-F5344CB8AC3E}">
        <p14:creationId xmlns:p14="http://schemas.microsoft.com/office/powerpoint/2010/main" val="3478220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0" y="25908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4000" b="1">
                <a:solidFill>
                  <a:schemeClr val="tx2"/>
                </a:solidFill>
                <a:latin typeface="Verdana" panose="020B0604030504040204" pitchFamily="34" charset="0"/>
              </a:rPr>
              <a:t>Again,</a:t>
            </a:r>
            <a:br>
              <a:rPr lang="en-US" altLang="zh-CN" sz="4000" b="1">
                <a:solidFill>
                  <a:schemeClr val="tx2"/>
                </a:solidFill>
                <a:latin typeface="Verdana" panose="020B0604030504040204" pitchFamily="34" charset="0"/>
              </a:rPr>
            </a:br>
            <a:r>
              <a:rPr lang="en-US" altLang="zh-CN" sz="4000" b="1">
                <a:solidFill>
                  <a:schemeClr val="tx2"/>
                </a:solidFill>
                <a:latin typeface="Verdana" panose="020B0604030504040204" pitchFamily="34" charset="0"/>
              </a:rPr>
              <a:t>what’s computer architecture?</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4"/>
          <p:cNvSpPr>
            <a:spLocks noChangeArrowheads="1"/>
          </p:cNvSpPr>
          <p:nvPr/>
        </p:nvSpPr>
        <p:spPr bwMode="auto">
          <a:xfrm>
            <a:off x="2438400" y="1828800"/>
            <a:ext cx="3657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3200" b="1" dirty="0">
                <a:solidFill>
                  <a:schemeClr val="tx2"/>
                </a:solidFill>
                <a:latin typeface="Verdana" panose="020B0604030504040204" pitchFamily="34" charset="0"/>
              </a:rPr>
              <a:t>Organization</a:t>
            </a:r>
          </a:p>
        </p:txBody>
      </p:sp>
      <p:sp>
        <p:nvSpPr>
          <p:cNvPr id="57348" name="Line 6"/>
          <p:cNvSpPr>
            <a:spLocks noChangeShapeType="1"/>
          </p:cNvSpPr>
          <p:nvPr/>
        </p:nvSpPr>
        <p:spPr bwMode="auto">
          <a:xfrm>
            <a:off x="1066800" y="1143000"/>
            <a:ext cx="70104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7349" name="Line 7"/>
          <p:cNvSpPr>
            <a:spLocks noChangeShapeType="1"/>
          </p:cNvSpPr>
          <p:nvPr/>
        </p:nvSpPr>
        <p:spPr bwMode="auto">
          <a:xfrm>
            <a:off x="4114800" y="1219200"/>
            <a:ext cx="0" cy="8382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7350" name="Line 8"/>
          <p:cNvSpPr>
            <a:spLocks noChangeShapeType="1"/>
          </p:cNvSpPr>
          <p:nvPr/>
        </p:nvSpPr>
        <p:spPr bwMode="auto">
          <a:xfrm flipH="1">
            <a:off x="990600" y="1219200"/>
            <a:ext cx="1371600" cy="792163"/>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7351" name="Line 9"/>
          <p:cNvSpPr>
            <a:spLocks noChangeShapeType="1"/>
          </p:cNvSpPr>
          <p:nvPr/>
        </p:nvSpPr>
        <p:spPr bwMode="auto">
          <a:xfrm>
            <a:off x="6629400" y="1143000"/>
            <a:ext cx="914400" cy="9144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7352" name="Rectangle 10"/>
          <p:cNvSpPr>
            <a:spLocks noGrp="1" noChangeArrowheads="1"/>
          </p:cNvSpPr>
          <p:nvPr>
            <p:ph type="body" idx="1"/>
          </p:nvPr>
        </p:nvSpPr>
        <p:spPr>
          <a:xfrm>
            <a:off x="0" y="2438400"/>
            <a:ext cx="3200400" cy="4419600"/>
          </a:xfrm>
          <a:noFill/>
        </p:spPr>
        <p:txBody>
          <a:bodyPr/>
          <a:lstStyle/>
          <a:p>
            <a:pPr eaLnBrk="1" hangingPunct="1">
              <a:buFontTx/>
              <a:buNone/>
            </a:pPr>
            <a:r>
              <a:rPr lang="en-US" altLang="zh-CN" sz="2000" dirty="0"/>
              <a:t>actual programmer</a:t>
            </a:r>
          </a:p>
          <a:p>
            <a:pPr eaLnBrk="1" hangingPunct="1">
              <a:buFontTx/>
              <a:buNone/>
            </a:pPr>
            <a:r>
              <a:rPr lang="en-US" altLang="zh-CN" sz="2000" dirty="0"/>
              <a:t>visible instruction set;</a:t>
            </a:r>
          </a:p>
          <a:p>
            <a:pPr eaLnBrk="1" hangingPunct="1">
              <a:buFontTx/>
              <a:buNone/>
            </a:pPr>
            <a:r>
              <a:rPr lang="en-US" altLang="zh-CN" sz="2000" dirty="0"/>
              <a:t>boundary between </a:t>
            </a:r>
            <a:r>
              <a:rPr lang="en-US" altLang="zh-CN" sz="2000" dirty="0" err="1"/>
              <a:t>sw</a:t>
            </a:r>
            <a:endParaRPr lang="en-US" altLang="zh-CN" sz="2000" dirty="0"/>
          </a:p>
          <a:p>
            <a:pPr eaLnBrk="1" hangingPunct="1">
              <a:buFontTx/>
              <a:buNone/>
            </a:pPr>
            <a:r>
              <a:rPr lang="en-US" altLang="zh-CN" sz="2000" dirty="0"/>
              <a:t>and </a:t>
            </a:r>
            <a:r>
              <a:rPr lang="en-US" altLang="zh-CN" sz="2000" dirty="0" err="1"/>
              <a:t>hw</a:t>
            </a:r>
            <a:r>
              <a:rPr lang="en-US" altLang="zh-CN" sz="2000" dirty="0"/>
              <a:t>;</a:t>
            </a:r>
          </a:p>
        </p:txBody>
      </p:sp>
      <p:sp>
        <p:nvSpPr>
          <p:cNvPr id="57353" name="Rectangle 11"/>
          <p:cNvSpPr>
            <a:spLocks noChangeArrowheads="1"/>
          </p:cNvSpPr>
          <p:nvPr/>
        </p:nvSpPr>
        <p:spPr bwMode="auto">
          <a:xfrm>
            <a:off x="2819400" y="2438400"/>
            <a:ext cx="2971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spcBef>
                <a:spcPct val="20000"/>
              </a:spcBef>
            </a:pPr>
            <a:r>
              <a:rPr lang="en-US" altLang="zh-CN" sz="2000" dirty="0">
                <a:latin typeface="Verdana" panose="020B0604030504040204" pitchFamily="34" charset="0"/>
              </a:rPr>
              <a:t>high-level aspects</a:t>
            </a:r>
          </a:p>
          <a:p>
            <a:pPr algn="r" eaLnBrk="1" hangingPunct="1">
              <a:spcBef>
                <a:spcPct val="20000"/>
              </a:spcBef>
            </a:pPr>
            <a:r>
              <a:rPr lang="en-US" altLang="zh-CN" sz="2000" dirty="0">
                <a:latin typeface="Verdana" panose="020B0604030504040204" pitchFamily="34" charset="0"/>
              </a:rPr>
              <a:t>of computer design:</a:t>
            </a:r>
          </a:p>
          <a:p>
            <a:pPr algn="r" eaLnBrk="1" hangingPunct="1">
              <a:spcBef>
                <a:spcPct val="20000"/>
              </a:spcBef>
            </a:pPr>
            <a:r>
              <a:rPr lang="en-US" altLang="zh-CN" sz="2000" dirty="0">
                <a:latin typeface="Verdana" panose="020B0604030504040204" pitchFamily="34" charset="0"/>
              </a:rPr>
              <a:t>memory system,</a:t>
            </a:r>
          </a:p>
          <a:p>
            <a:pPr algn="r" eaLnBrk="1" hangingPunct="1">
              <a:spcBef>
                <a:spcPct val="20000"/>
              </a:spcBef>
            </a:pPr>
            <a:r>
              <a:rPr lang="en-US" altLang="zh-CN" sz="2000" dirty="0">
                <a:latin typeface="Verdana" panose="020B0604030504040204" pitchFamily="34" charset="0"/>
              </a:rPr>
              <a:t>memory interconnect,</a:t>
            </a:r>
          </a:p>
          <a:p>
            <a:pPr algn="r" eaLnBrk="1" hangingPunct="1">
              <a:spcBef>
                <a:spcPct val="20000"/>
              </a:spcBef>
            </a:pPr>
            <a:r>
              <a:rPr lang="en-US" altLang="zh-CN" sz="2000" dirty="0">
                <a:latin typeface="Verdana" panose="020B0604030504040204" pitchFamily="34" charset="0"/>
              </a:rPr>
              <a:t>design of internal processor or CPU;</a:t>
            </a:r>
          </a:p>
          <a:p>
            <a:pPr algn="r" eaLnBrk="1" hangingPunct="1">
              <a:spcBef>
                <a:spcPct val="20000"/>
              </a:spcBef>
            </a:pPr>
            <a:endParaRPr lang="en-US" altLang="zh-CN" sz="2000" dirty="0">
              <a:latin typeface="Verdana" panose="020B0604030504040204" pitchFamily="34" charset="0"/>
            </a:endParaRPr>
          </a:p>
        </p:txBody>
      </p:sp>
      <p:sp>
        <p:nvSpPr>
          <p:cNvPr id="57354" name="Rectangle 12"/>
          <p:cNvSpPr>
            <a:spLocks noChangeArrowheads="1"/>
          </p:cNvSpPr>
          <p:nvPr/>
        </p:nvSpPr>
        <p:spPr bwMode="auto">
          <a:xfrm>
            <a:off x="6172200" y="2438400"/>
            <a:ext cx="2971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20000"/>
              </a:spcBef>
            </a:pPr>
            <a:r>
              <a:rPr lang="en-US" altLang="zh-CN" sz="2000">
                <a:latin typeface="Verdana" panose="020B0604030504040204" pitchFamily="34" charset="0"/>
              </a:rPr>
              <a:t>computer specifics:</a:t>
            </a:r>
          </a:p>
          <a:p>
            <a:pPr eaLnBrk="1" hangingPunct="1">
              <a:spcBef>
                <a:spcPct val="20000"/>
              </a:spcBef>
            </a:pPr>
            <a:r>
              <a:rPr lang="en-US" altLang="zh-CN" sz="2000">
                <a:latin typeface="Verdana" panose="020B0604030504040204" pitchFamily="34" charset="0"/>
              </a:rPr>
              <a:t>logic design,</a:t>
            </a:r>
          </a:p>
          <a:p>
            <a:pPr eaLnBrk="1" hangingPunct="1">
              <a:spcBef>
                <a:spcPct val="20000"/>
              </a:spcBef>
            </a:pPr>
            <a:r>
              <a:rPr lang="en-US" altLang="zh-CN" sz="2000">
                <a:latin typeface="Verdana" panose="020B0604030504040204" pitchFamily="34" charset="0"/>
              </a:rPr>
              <a:t>packaging tech;</a:t>
            </a:r>
          </a:p>
        </p:txBody>
      </p:sp>
      <p:sp>
        <p:nvSpPr>
          <p:cNvPr id="57355" name="Rectangle 4"/>
          <p:cNvSpPr>
            <a:spLocks noChangeArrowheads="1"/>
          </p:cNvSpPr>
          <p:nvPr/>
        </p:nvSpPr>
        <p:spPr bwMode="auto">
          <a:xfrm>
            <a:off x="0" y="1828800"/>
            <a:ext cx="1752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3200" b="1">
                <a:solidFill>
                  <a:schemeClr val="tx2"/>
                </a:solidFill>
                <a:latin typeface="Verdana" panose="020B0604030504040204" pitchFamily="34" charset="0"/>
              </a:rPr>
              <a:t>  ISA</a:t>
            </a:r>
          </a:p>
        </p:txBody>
      </p:sp>
      <p:sp>
        <p:nvSpPr>
          <p:cNvPr id="57356" name="Rectangle 4"/>
          <p:cNvSpPr>
            <a:spLocks noChangeArrowheads="1"/>
          </p:cNvSpPr>
          <p:nvPr/>
        </p:nvSpPr>
        <p:spPr bwMode="auto">
          <a:xfrm>
            <a:off x="5943600" y="1828800"/>
            <a:ext cx="2743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3200" b="1">
                <a:solidFill>
                  <a:schemeClr val="tx2"/>
                </a:solidFill>
                <a:latin typeface="Verdana" panose="020B0604030504040204" pitchFamily="34" charset="0"/>
              </a:rPr>
              <a:t>Hardware</a:t>
            </a:r>
          </a:p>
        </p:txBody>
      </p:sp>
      <p:sp>
        <p:nvSpPr>
          <p:cNvPr id="57346" name="Rectangle 2"/>
          <p:cNvSpPr>
            <a:spLocks noGrp="1" noChangeArrowheads="1"/>
          </p:cNvSpPr>
          <p:nvPr>
            <p:ph type="title"/>
          </p:nvPr>
        </p:nvSpPr>
        <p:spPr/>
        <p:txBody>
          <a:bodyPr/>
          <a:lstStyle/>
          <a:p>
            <a:pPr eaLnBrk="1" hangingPunct="1"/>
            <a:r>
              <a:rPr lang="en-US" altLang="zh-CN" dirty="0">
                <a:solidFill>
                  <a:srgbClr val="00B0F0"/>
                </a:solidFill>
              </a:rPr>
              <a:t>Computer Architecture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AE29F-7117-9D4C-A88B-6640E074DEA8}"/>
              </a:ext>
            </a:extLst>
          </p:cNvPr>
          <p:cNvSpPr>
            <a:spLocks noGrp="1"/>
          </p:cNvSpPr>
          <p:nvPr>
            <p:ph type="title"/>
          </p:nvPr>
        </p:nvSpPr>
        <p:spPr/>
        <p:txBody>
          <a:bodyPr/>
          <a:lstStyle/>
          <a:p>
            <a:r>
              <a:rPr lang="en-CN" dirty="0"/>
              <a:t>Multi-Core Processor</a:t>
            </a:r>
          </a:p>
        </p:txBody>
      </p:sp>
      <p:sp>
        <p:nvSpPr>
          <p:cNvPr id="3" name="Content Placeholder 2">
            <a:extLst>
              <a:ext uri="{FF2B5EF4-FFF2-40B4-BE49-F238E27FC236}">
                <a16:creationId xmlns:a16="http://schemas.microsoft.com/office/drawing/2014/main" id="{C88624A5-D86E-DC4F-99EF-245871B2A423}"/>
              </a:ext>
            </a:extLst>
          </p:cNvPr>
          <p:cNvSpPr>
            <a:spLocks noGrp="1"/>
          </p:cNvSpPr>
          <p:nvPr>
            <p:ph idx="1"/>
          </p:nvPr>
        </p:nvSpPr>
        <p:spPr/>
        <p:txBody>
          <a:bodyPr/>
          <a:lstStyle/>
          <a:p>
            <a:r>
              <a:rPr lang="en-US" dirty="0"/>
              <a:t>Multiple efficient processors instead of a single inefficient processor</a:t>
            </a:r>
          </a:p>
          <a:p>
            <a:endParaRPr lang="en-US" dirty="0"/>
          </a:p>
          <a:p>
            <a:r>
              <a:rPr lang="en-US" dirty="0"/>
              <a:t>From instruction-level parallelism to data-level and thread-level parallelism</a:t>
            </a:r>
            <a:endParaRPr lang="en-CN" dirty="0"/>
          </a:p>
        </p:txBody>
      </p:sp>
    </p:spTree>
    <p:extLst>
      <p:ext uri="{BB962C8B-B14F-4D97-AF65-F5344CB8AC3E}">
        <p14:creationId xmlns:p14="http://schemas.microsoft.com/office/powerpoint/2010/main" val="14847805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4"/>
          <p:cNvSpPr>
            <a:spLocks noChangeArrowheads="1"/>
          </p:cNvSpPr>
          <p:nvPr/>
        </p:nvSpPr>
        <p:spPr bwMode="auto">
          <a:xfrm>
            <a:off x="2438400" y="1828800"/>
            <a:ext cx="3657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3200" b="1">
                <a:solidFill>
                  <a:schemeClr val="tx2"/>
                </a:solidFill>
                <a:latin typeface="Verdana" panose="020B0604030504040204" pitchFamily="34" charset="0"/>
              </a:rPr>
              <a:t>Organization</a:t>
            </a:r>
          </a:p>
        </p:txBody>
      </p:sp>
      <p:sp>
        <p:nvSpPr>
          <p:cNvPr id="58372" name="Line 6"/>
          <p:cNvSpPr>
            <a:spLocks noChangeShapeType="1"/>
          </p:cNvSpPr>
          <p:nvPr/>
        </p:nvSpPr>
        <p:spPr bwMode="auto">
          <a:xfrm>
            <a:off x="1066800" y="1143000"/>
            <a:ext cx="70104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8373" name="Line 7"/>
          <p:cNvSpPr>
            <a:spLocks noChangeShapeType="1"/>
          </p:cNvSpPr>
          <p:nvPr/>
        </p:nvSpPr>
        <p:spPr bwMode="auto">
          <a:xfrm>
            <a:off x="4114800" y="1219200"/>
            <a:ext cx="0" cy="8382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8374" name="Line 8"/>
          <p:cNvSpPr>
            <a:spLocks noChangeShapeType="1"/>
          </p:cNvSpPr>
          <p:nvPr/>
        </p:nvSpPr>
        <p:spPr bwMode="auto">
          <a:xfrm flipH="1">
            <a:off x="990600" y="1219200"/>
            <a:ext cx="1371600" cy="792163"/>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8375" name="Line 9"/>
          <p:cNvSpPr>
            <a:spLocks noChangeShapeType="1"/>
          </p:cNvSpPr>
          <p:nvPr/>
        </p:nvSpPr>
        <p:spPr bwMode="auto">
          <a:xfrm>
            <a:off x="6629400" y="1143000"/>
            <a:ext cx="914400" cy="9144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8376" name="Rectangle 10"/>
          <p:cNvSpPr>
            <a:spLocks noGrp="1" noChangeArrowheads="1"/>
          </p:cNvSpPr>
          <p:nvPr>
            <p:ph type="body" idx="1"/>
          </p:nvPr>
        </p:nvSpPr>
        <p:spPr>
          <a:xfrm>
            <a:off x="0" y="2438400"/>
            <a:ext cx="3200400" cy="4419600"/>
          </a:xfrm>
          <a:noFill/>
        </p:spPr>
        <p:txBody>
          <a:bodyPr/>
          <a:lstStyle/>
          <a:p>
            <a:pPr eaLnBrk="1" hangingPunct="1">
              <a:buFontTx/>
              <a:buNone/>
            </a:pPr>
            <a:r>
              <a:rPr lang="en-US" altLang="zh-CN" sz="2000"/>
              <a:t>actual programmer</a:t>
            </a:r>
          </a:p>
          <a:p>
            <a:pPr eaLnBrk="1" hangingPunct="1">
              <a:buFontTx/>
              <a:buNone/>
            </a:pPr>
            <a:r>
              <a:rPr lang="en-US" altLang="zh-CN" sz="2000"/>
              <a:t>visible instruction set;</a:t>
            </a:r>
          </a:p>
          <a:p>
            <a:pPr eaLnBrk="1" hangingPunct="1">
              <a:buFontTx/>
              <a:buNone/>
            </a:pPr>
            <a:r>
              <a:rPr lang="en-US" altLang="zh-CN" sz="2000"/>
              <a:t>boundary between sw</a:t>
            </a:r>
          </a:p>
          <a:p>
            <a:pPr eaLnBrk="1" hangingPunct="1">
              <a:buFontTx/>
              <a:buNone/>
            </a:pPr>
            <a:r>
              <a:rPr lang="en-US" altLang="zh-CN" sz="2000"/>
              <a:t>and hw;</a:t>
            </a:r>
          </a:p>
        </p:txBody>
      </p:sp>
      <p:sp>
        <p:nvSpPr>
          <p:cNvPr id="58377" name="Rectangle 11"/>
          <p:cNvSpPr>
            <a:spLocks noChangeArrowheads="1"/>
          </p:cNvSpPr>
          <p:nvPr/>
        </p:nvSpPr>
        <p:spPr bwMode="auto">
          <a:xfrm>
            <a:off x="2819400" y="2438400"/>
            <a:ext cx="2971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spcBef>
                <a:spcPct val="20000"/>
              </a:spcBef>
            </a:pPr>
            <a:r>
              <a:rPr lang="en-US" altLang="zh-CN" sz="2000">
                <a:latin typeface="Verdana" panose="020B0604030504040204" pitchFamily="34" charset="0"/>
              </a:rPr>
              <a:t>high-level aspects</a:t>
            </a:r>
          </a:p>
          <a:p>
            <a:pPr algn="r" eaLnBrk="1" hangingPunct="1">
              <a:spcBef>
                <a:spcPct val="20000"/>
              </a:spcBef>
            </a:pPr>
            <a:r>
              <a:rPr lang="en-US" altLang="zh-CN" sz="2000">
                <a:latin typeface="Verdana" panose="020B0604030504040204" pitchFamily="34" charset="0"/>
              </a:rPr>
              <a:t>of computer design:</a:t>
            </a:r>
          </a:p>
          <a:p>
            <a:pPr algn="r" eaLnBrk="1" hangingPunct="1">
              <a:spcBef>
                <a:spcPct val="20000"/>
              </a:spcBef>
            </a:pPr>
            <a:r>
              <a:rPr lang="en-US" altLang="zh-CN" sz="2000">
                <a:latin typeface="Verdana" panose="020B0604030504040204" pitchFamily="34" charset="0"/>
              </a:rPr>
              <a:t>memory system,</a:t>
            </a:r>
          </a:p>
          <a:p>
            <a:pPr algn="r" eaLnBrk="1" hangingPunct="1">
              <a:spcBef>
                <a:spcPct val="20000"/>
              </a:spcBef>
            </a:pPr>
            <a:r>
              <a:rPr lang="en-US" altLang="zh-CN" sz="2000">
                <a:latin typeface="Verdana" panose="020B0604030504040204" pitchFamily="34" charset="0"/>
              </a:rPr>
              <a:t>memory interconnect,</a:t>
            </a:r>
          </a:p>
          <a:p>
            <a:pPr algn="r" eaLnBrk="1" hangingPunct="1">
              <a:spcBef>
                <a:spcPct val="20000"/>
              </a:spcBef>
            </a:pPr>
            <a:r>
              <a:rPr lang="en-US" altLang="zh-CN" sz="2000">
                <a:latin typeface="Verdana" panose="020B0604030504040204" pitchFamily="34" charset="0"/>
              </a:rPr>
              <a:t>design of internal processor or CPU;</a:t>
            </a:r>
          </a:p>
          <a:p>
            <a:pPr algn="r" eaLnBrk="1" hangingPunct="1">
              <a:spcBef>
                <a:spcPct val="20000"/>
              </a:spcBef>
            </a:pPr>
            <a:endParaRPr lang="en-US" altLang="zh-CN" sz="2000">
              <a:latin typeface="Verdana" panose="020B0604030504040204" pitchFamily="34" charset="0"/>
            </a:endParaRPr>
          </a:p>
        </p:txBody>
      </p:sp>
      <p:sp>
        <p:nvSpPr>
          <p:cNvPr id="58378" name="Rectangle 12"/>
          <p:cNvSpPr>
            <a:spLocks noChangeArrowheads="1"/>
          </p:cNvSpPr>
          <p:nvPr/>
        </p:nvSpPr>
        <p:spPr bwMode="auto">
          <a:xfrm>
            <a:off x="6172200" y="2438400"/>
            <a:ext cx="2971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20000"/>
              </a:spcBef>
            </a:pPr>
            <a:r>
              <a:rPr lang="en-US" altLang="zh-CN" sz="2000">
                <a:latin typeface="Verdana" panose="020B0604030504040204" pitchFamily="34" charset="0"/>
              </a:rPr>
              <a:t>computer specifics:</a:t>
            </a:r>
          </a:p>
          <a:p>
            <a:pPr eaLnBrk="1" hangingPunct="1">
              <a:spcBef>
                <a:spcPct val="20000"/>
              </a:spcBef>
            </a:pPr>
            <a:r>
              <a:rPr lang="en-US" altLang="zh-CN" sz="2000">
                <a:latin typeface="Verdana" panose="020B0604030504040204" pitchFamily="34" charset="0"/>
              </a:rPr>
              <a:t>logic design,</a:t>
            </a:r>
          </a:p>
          <a:p>
            <a:pPr eaLnBrk="1" hangingPunct="1">
              <a:spcBef>
                <a:spcPct val="20000"/>
              </a:spcBef>
            </a:pPr>
            <a:r>
              <a:rPr lang="en-US" altLang="zh-CN" sz="2000">
                <a:latin typeface="Verdana" panose="020B0604030504040204" pitchFamily="34" charset="0"/>
              </a:rPr>
              <a:t>packaging tech;</a:t>
            </a:r>
          </a:p>
        </p:txBody>
      </p:sp>
      <p:sp>
        <p:nvSpPr>
          <p:cNvPr id="58379" name="Rectangle 13"/>
          <p:cNvSpPr>
            <a:spLocks noChangeArrowheads="1"/>
          </p:cNvSpPr>
          <p:nvPr/>
        </p:nvSpPr>
        <p:spPr bwMode="auto">
          <a:xfrm>
            <a:off x="0" y="5257800"/>
            <a:ext cx="914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20000"/>
              </a:spcBef>
            </a:pPr>
            <a:r>
              <a:rPr lang="en-US" altLang="zh-CN" sz="2000" b="1">
                <a:latin typeface="Verdana" panose="020B0604030504040204" pitchFamily="34" charset="0"/>
              </a:rPr>
              <a:t>Computer architects</a:t>
            </a:r>
            <a:r>
              <a:rPr lang="en-US" altLang="zh-CN" sz="2000">
                <a:latin typeface="Verdana" panose="020B0604030504040204" pitchFamily="34" charset="0"/>
              </a:rPr>
              <a:t> must design the organization and hardware </a:t>
            </a:r>
          </a:p>
          <a:p>
            <a:pPr eaLnBrk="1" hangingPunct="1">
              <a:spcBef>
                <a:spcPct val="20000"/>
              </a:spcBef>
            </a:pPr>
            <a:r>
              <a:rPr lang="en-US" altLang="zh-CN" sz="2000">
                <a:latin typeface="Verdana" panose="020B0604030504040204" pitchFamily="34" charset="0"/>
              </a:rPr>
              <a:t>to meet functional requirements </a:t>
            </a:r>
          </a:p>
          <a:p>
            <a:pPr eaLnBrk="1" hangingPunct="1">
              <a:spcBef>
                <a:spcPct val="20000"/>
              </a:spcBef>
            </a:pPr>
            <a:r>
              <a:rPr lang="en-US" altLang="zh-CN" sz="2000">
                <a:latin typeface="Verdana" panose="020B0604030504040204" pitchFamily="34" charset="0"/>
              </a:rPr>
              <a:t>as well as price, power, performance, and availability goals.</a:t>
            </a:r>
          </a:p>
        </p:txBody>
      </p:sp>
      <p:sp>
        <p:nvSpPr>
          <p:cNvPr id="58380" name="Rectangle 4"/>
          <p:cNvSpPr>
            <a:spLocks noChangeArrowheads="1"/>
          </p:cNvSpPr>
          <p:nvPr/>
        </p:nvSpPr>
        <p:spPr bwMode="auto">
          <a:xfrm>
            <a:off x="0" y="1828800"/>
            <a:ext cx="1752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3200" b="1">
                <a:solidFill>
                  <a:schemeClr val="tx2"/>
                </a:solidFill>
                <a:latin typeface="Verdana" panose="020B0604030504040204" pitchFamily="34" charset="0"/>
              </a:rPr>
              <a:t>  ISA</a:t>
            </a:r>
          </a:p>
        </p:txBody>
      </p:sp>
      <p:sp>
        <p:nvSpPr>
          <p:cNvPr id="58381" name="Rectangle 4"/>
          <p:cNvSpPr>
            <a:spLocks noChangeArrowheads="1"/>
          </p:cNvSpPr>
          <p:nvPr/>
        </p:nvSpPr>
        <p:spPr bwMode="auto">
          <a:xfrm>
            <a:off x="5943600" y="1828800"/>
            <a:ext cx="2743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3200" b="1">
                <a:solidFill>
                  <a:schemeClr val="tx2"/>
                </a:solidFill>
                <a:latin typeface="Verdana" panose="020B0604030504040204" pitchFamily="34" charset="0"/>
              </a:rPr>
              <a:t>Hardware</a:t>
            </a:r>
          </a:p>
        </p:txBody>
      </p:sp>
      <p:sp>
        <p:nvSpPr>
          <p:cNvPr id="58370" name="Rectangle 2"/>
          <p:cNvSpPr>
            <a:spLocks noGrp="1" noChangeArrowheads="1"/>
          </p:cNvSpPr>
          <p:nvPr>
            <p:ph type="title"/>
          </p:nvPr>
        </p:nvSpPr>
        <p:spPr/>
        <p:txBody>
          <a:bodyPr/>
          <a:lstStyle/>
          <a:p>
            <a:pPr eaLnBrk="1" hangingPunct="1"/>
            <a:r>
              <a:rPr lang="en-US" altLang="zh-CN" dirty="0">
                <a:solidFill>
                  <a:srgbClr val="00B0F0"/>
                </a:solidFill>
              </a:rPr>
              <a:t>Computer Architecture</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altLang="zh-CN"/>
              <a:t>Review</a:t>
            </a:r>
            <a:endParaRPr lang="en-US" altLang="zh-CN">
              <a:solidFill>
                <a:srgbClr val="FF0000"/>
              </a:solidFill>
            </a:endParaRPr>
          </a:p>
        </p:txBody>
      </p:sp>
      <p:sp>
        <p:nvSpPr>
          <p:cNvPr id="59395" name="Rectangle 3"/>
          <p:cNvSpPr>
            <a:spLocks noGrp="1" noChangeArrowheads="1"/>
          </p:cNvSpPr>
          <p:nvPr>
            <p:ph type="body" idx="1"/>
          </p:nvPr>
        </p:nvSpPr>
        <p:spPr/>
        <p:txBody>
          <a:bodyPr/>
          <a:lstStyle/>
          <a:p>
            <a:pPr eaLnBrk="1" hangingPunct="1"/>
            <a:r>
              <a:rPr lang="en-US" altLang="zh-CN"/>
              <a:t>5 classes of computers</a:t>
            </a:r>
          </a:p>
          <a:p>
            <a:pPr eaLnBrk="1" hangingPunct="1"/>
            <a:r>
              <a:rPr lang="en-US" altLang="zh-CN"/>
              <a:t>Parallelism</a:t>
            </a:r>
          </a:p>
          <a:p>
            <a:pPr eaLnBrk="1" hangingPunct="1"/>
            <a:r>
              <a:rPr lang="en-US" altLang="zh-CN"/>
              <a:t>Instruction set architecture</a:t>
            </a:r>
          </a:p>
          <a:p>
            <a:pPr eaLnBrk="1" hangingPunct="1"/>
            <a:r>
              <a:rPr lang="en-US" altLang="zh-CN"/>
              <a:t>Computer architecture</a:t>
            </a:r>
          </a:p>
          <a:p>
            <a:pPr eaLnBrk="1" hangingPunct="1"/>
            <a:endParaRPr lang="en-US" altLang="zh-CN"/>
          </a:p>
          <a:p>
            <a:pPr eaLnBrk="1" hangingPunct="1"/>
            <a:endParaRPr lang="en-US" altLang="zh-CN"/>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cover-5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7750"/>
            <a:ext cx="385762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5"/>
          <p:cNvSpPr>
            <a:spLocks noGrp="1" noChangeArrowheads="1"/>
          </p:cNvSpPr>
          <p:nvPr>
            <p:ph type="title"/>
          </p:nvPr>
        </p:nvSpPr>
        <p:spPr>
          <a:xfrm>
            <a:off x="3810000" y="2971800"/>
            <a:ext cx="5334000" cy="1143000"/>
          </a:xfrm>
          <a:noFill/>
        </p:spPr>
        <p:txBody>
          <a:bodyPr/>
          <a:lstStyle/>
          <a:p>
            <a:pPr algn="r" eaLnBrk="1" hangingPunct="1"/>
            <a:r>
              <a:rPr lang="en-US" altLang="zh-CN"/>
              <a:t>Chapter 1.1-1.3</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标题 1"/>
          <p:cNvSpPr>
            <a:spLocks noGrp="1"/>
          </p:cNvSpPr>
          <p:nvPr>
            <p:ph type="title"/>
          </p:nvPr>
        </p:nvSpPr>
        <p:spPr/>
        <p:txBody>
          <a:bodyPr/>
          <a:lstStyle/>
          <a:p>
            <a:r>
              <a:rPr lang="en-US" altLang="zh-CN"/>
              <a:t>Lab 1</a:t>
            </a:r>
            <a:endParaRPr lang="zh-CN" altLang="en-US"/>
          </a:p>
        </p:txBody>
      </p:sp>
      <p:sp>
        <p:nvSpPr>
          <p:cNvPr id="61443" name="内容占位符 2"/>
          <p:cNvSpPr>
            <a:spLocks noGrp="1"/>
          </p:cNvSpPr>
          <p:nvPr>
            <p:ph idx="1"/>
          </p:nvPr>
        </p:nvSpPr>
        <p:spPr/>
        <p:txBody>
          <a:bodyPr/>
          <a:lstStyle/>
          <a:p>
            <a:r>
              <a:rPr lang="en-US" altLang="zh-CN" dirty="0"/>
              <a:t>Demo Due: October 12, 2020</a:t>
            </a:r>
          </a:p>
          <a:p>
            <a:r>
              <a:rPr lang="en-US" altLang="zh-CN" dirty="0"/>
              <a:t>Report Due: October 19, 2020</a:t>
            </a:r>
          </a:p>
          <a:p>
            <a:endParaRPr lang="en-US" altLang="zh-CN" dirty="0"/>
          </a:p>
          <a:p>
            <a:r>
              <a:rPr lang="en-US" altLang="zh-CN" dirty="0">
                <a:hlinkClick r:id="rId3"/>
              </a:rPr>
              <a:t>Reference</a:t>
            </a:r>
            <a:endParaRPr lang="zh-CN" alt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标题 1">
            <a:extLst>
              <a:ext uri="{FF2B5EF4-FFF2-40B4-BE49-F238E27FC236}">
                <a16:creationId xmlns:a16="http://schemas.microsoft.com/office/drawing/2014/main" id="{4B5EED1E-63E4-4440-8088-7AA6698680BB}"/>
              </a:ext>
            </a:extLst>
          </p:cNvPr>
          <p:cNvSpPr>
            <a:spLocks noGrp="1"/>
          </p:cNvSpPr>
          <p:nvPr>
            <p:ph type="title"/>
          </p:nvPr>
        </p:nvSpPr>
        <p:spPr/>
        <p:txBody>
          <a:bodyPr/>
          <a:lstStyle/>
          <a:p>
            <a:r>
              <a:rPr lang="en-US" altLang="zh-CN"/>
              <a:t>Assignment 1</a:t>
            </a:r>
            <a:endParaRPr lang="zh-CN" altLang="en-US"/>
          </a:p>
        </p:txBody>
      </p:sp>
      <p:sp>
        <p:nvSpPr>
          <p:cNvPr id="217091" name="内容占位符 2">
            <a:extLst>
              <a:ext uri="{FF2B5EF4-FFF2-40B4-BE49-F238E27FC236}">
                <a16:creationId xmlns:a16="http://schemas.microsoft.com/office/drawing/2014/main" id="{C279BBB0-68D2-B64A-B7C2-8CEA64637F2E}"/>
              </a:ext>
            </a:extLst>
          </p:cNvPr>
          <p:cNvSpPr>
            <a:spLocks noGrp="1"/>
          </p:cNvSpPr>
          <p:nvPr>
            <p:ph idx="1"/>
          </p:nvPr>
        </p:nvSpPr>
        <p:spPr/>
        <p:txBody>
          <a:bodyPr/>
          <a:lstStyle/>
          <a:p>
            <a:r>
              <a:rPr lang="en-US" altLang="zh-CN" dirty="0">
                <a:hlinkClick r:id="rId3"/>
              </a:rPr>
              <a:t>link</a:t>
            </a:r>
            <a:endParaRPr lang="en-US" altLang="zh-CN" dirty="0"/>
          </a:p>
          <a:p>
            <a:r>
              <a:rPr lang="en-US" altLang="zh-CN" dirty="0"/>
              <a:t>25 min presentation per group</a:t>
            </a:r>
          </a:p>
          <a:p>
            <a:r>
              <a:rPr lang="en-US" altLang="zh-CN" dirty="0"/>
              <a:t>October 19, 08:00 – 12:15</a:t>
            </a:r>
          </a:p>
          <a:p>
            <a:pPr>
              <a:buFontTx/>
              <a:buNone/>
            </a:pPr>
            <a:r>
              <a:rPr lang="en-US" altLang="zh-CN" dirty="0"/>
              <a:t>	Room 502, CGB Building East Wing</a:t>
            </a:r>
          </a:p>
          <a:p>
            <a:endParaRPr lang="en-US" altLang="zh-CN" dirty="0"/>
          </a:p>
          <a:p>
            <a:r>
              <a:rPr lang="en-US" altLang="zh-CN" dirty="0">
                <a:solidFill>
                  <a:srgbClr val="00B0F0"/>
                </a:solidFill>
              </a:rPr>
              <a:t>Bonus</a:t>
            </a:r>
          </a:p>
          <a:p>
            <a:pPr>
              <a:buFontTx/>
              <a:buNone/>
            </a:pPr>
            <a:r>
              <a:rPr lang="en-US" altLang="zh-CN" dirty="0"/>
              <a:t>	</a:t>
            </a:r>
            <a:r>
              <a:rPr lang="en-US" altLang="zh-CN" dirty="0" err="1"/>
              <a:t>tbd</a:t>
            </a:r>
            <a:r>
              <a:rPr lang="en-US" altLang="zh-CN" dirty="0"/>
              <a:t>…for the best presentation group</a:t>
            </a:r>
          </a:p>
          <a:p>
            <a:pPr>
              <a:buFontTx/>
              <a:buNone/>
            </a:pPr>
            <a:r>
              <a:rPr lang="en-US" altLang="zh-CN" dirty="0"/>
              <a:t>	</a:t>
            </a:r>
            <a:r>
              <a:rPr lang="en-US" altLang="zh-CN" dirty="0">
                <a:solidFill>
                  <a:srgbClr val="00B0F0"/>
                </a:solidFill>
              </a:rPr>
              <a:t>Suggestions? Make it fun!</a:t>
            </a:r>
            <a:endParaRPr lang="zh-CN" altLang="en-US" dirty="0">
              <a:solidFill>
                <a:srgbClr val="00B0F0"/>
              </a:solidFill>
            </a:endParaRPr>
          </a:p>
        </p:txBody>
      </p:sp>
    </p:spTree>
    <p:extLst>
      <p:ext uri="{BB962C8B-B14F-4D97-AF65-F5344CB8AC3E}">
        <p14:creationId xmlns:p14="http://schemas.microsoft.com/office/powerpoint/2010/main" val="8689321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2590800"/>
            <a:ext cx="9144000" cy="1143000"/>
          </a:xfrm>
        </p:spPr>
        <p:txBody>
          <a:bodyPr/>
          <a:lstStyle/>
          <a:p>
            <a:pPr eaLnBrk="1" hangingPunct="1"/>
            <a:r>
              <a:rPr lang="en-US" altLang="zh-CN" sz="9600"/>
              <a:t>?</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图片 3" descr="IMAG170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0" y="2590800"/>
            <a:ext cx="9144000" cy="1143000"/>
          </a:xfrm>
          <a:prstGeom prst="rect">
            <a:avLst/>
          </a:prstGeom>
          <a:noFill/>
          <a:ln w="9525">
            <a:noFill/>
            <a:miter lim="800000"/>
            <a:headEnd/>
            <a:tailEnd/>
          </a:ln>
        </p:spPr>
        <p:txBody>
          <a:bodyPr anchor="ctr"/>
          <a:lstStyle/>
          <a:p>
            <a:pPr algn="r">
              <a:defRPr/>
            </a:pPr>
            <a:r>
              <a:rPr lang="en-US" altLang="zh-CN" sz="6600" b="1" kern="0" dirty="0">
                <a:solidFill>
                  <a:schemeClr val="bg1"/>
                </a:solidFill>
                <a:latin typeface="+mj-lt"/>
                <a:ea typeface="+mj-ea"/>
                <a:cs typeface="+mj-cs"/>
              </a:rPr>
              <a:t>Thank You</a:t>
            </a:r>
          </a:p>
        </p:txBody>
      </p:sp>
      <p:sp>
        <p:nvSpPr>
          <p:cNvPr id="6" name="Rectangle 2"/>
          <p:cNvSpPr txBox="1">
            <a:spLocks noChangeArrowheads="1"/>
          </p:cNvSpPr>
          <p:nvPr/>
        </p:nvSpPr>
        <p:spPr bwMode="auto">
          <a:xfrm>
            <a:off x="457200" y="3581400"/>
            <a:ext cx="8686800" cy="990600"/>
          </a:xfrm>
          <a:prstGeom prst="rect">
            <a:avLst/>
          </a:prstGeom>
          <a:noFill/>
          <a:ln w="9525">
            <a:noFill/>
            <a:miter lim="800000"/>
            <a:headEnd/>
            <a:tailEnd/>
          </a:ln>
        </p:spPr>
        <p:txBody>
          <a:bodyPr anchor="ctr"/>
          <a:lstStyle/>
          <a:p>
            <a:pPr algn="r">
              <a:defRPr/>
            </a:pPr>
            <a:r>
              <a:rPr lang="en-US" altLang="zh-CN" sz="6600" b="1" kern="0" dirty="0">
                <a:solidFill>
                  <a:schemeClr val="bg1"/>
                </a:solidFill>
                <a:latin typeface="微软雅黑" pitchFamily="34" charset="-122"/>
                <a:ea typeface="微软雅黑" pitchFamily="34" charset="-122"/>
                <a:cs typeface="+mj-cs"/>
              </a:rPr>
              <a:t>be on the road</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标题 1"/>
          <p:cNvSpPr>
            <a:spLocks noGrp="1"/>
          </p:cNvSpPr>
          <p:nvPr>
            <p:ph type="title"/>
          </p:nvPr>
        </p:nvSpPr>
        <p:spPr/>
        <p:txBody>
          <a:bodyPr/>
          <a:lstStyle/>
          <a:p>
            <a:pPr eaLnBrk="1" hangingPunct="1"/>
            <a:r>
              <a:rPr lang="en-US" altLang="zh-CN"/>
              <a:t>#What’s More</a:t>
            </a:r>
            <a:endParaRPr lang="zh-CN" altLang="en-US"/>
          </a:p>
        </p:txBody>
      </p:sp>
      <p:sp>
        <p:nvSpPr>
          <p:cNvPr id="64515" name="内容占位符 2"/>
          <p:cNvSpPr>
            <a:spLocks noGrp="1"/>
          </p:cNvSpPr>
          <p:nvPr>
            <p:ph idx="1"/>
          </p:nvPr>
        </p:nvSpPr>
        <p:spPr/>
        <p:txBody>
          <a:bodyPr/>
          <a:lstStyle/>
          <a:p>
            <a:pPr eaLnBrk="1" hangingPunct="1"/>
            <a:r>
              <a:rPr lang="en-US" altLang="zh-CN"/>
              <a:t>If you can dream it, you can accomplish it.</a:t>
            </a:r>
          </a:p>
          <a:p>
            <a:pPr eaLnBrk="1" hangingPunct="1">
              <a:buFontTx/>
              <a:buNone/>
            </a:pPr>
            <a:r>
              <a:rPr lang="en-US" altLang="zh-CN"/>
              <a:t>	</a:t>
            </a:r>
            <a:r>
              <a:rPr lang="en-US" altLang="zh-CN">
                <a:hlinkClick r:id="rId3"/>
              </a:rPr>
              <a:t>What's Your Dream</a:t>
            </a:r>
            <a:r>
              <a:rPr lang="en-US" altLang="zh-CN"/>
              <a:t> by LinkedIn</a:t>
            </a:r>
            <a:endParaRPr lang="zh-CN" altLang="en-US"/>
          </a:p>
          <a:p>
            <a:pPr eaLnBrk="1" hangingPunct="1"/>
            <a:r>
              <a:rPr lang="en-US" altLang="zh-CN"/>
              <a:t>If not now, when?</a:t>
            </a:r>
          </a:p>
          <a:p>
            <a:pPr eaLnBrk="1" hangingPunct="1">
              <a:buFontTx/>
              <a:buNone/>
            </a:pPr>
            <a:r>
              <a:rPr lang="en-US" altLang="zh-CN"/>
              <a:t>	</a:t>
            </a:r>
            <a:r>
              <a:rPr lang="en-US" altLang="zh-CN">
                <a:hlinkClick r:id="rId4"/>
              </a:rPr>
              <a:t>The 3 Secrets of Highly Successful Graduates</a:t>
            </a:r>
            <a:r>
              <a:rPr lang="en-US" altLang="zh-CN"/>
              <a:t> by Reid Hoffman</a:t>
            </a:r>
          </a:p>
          <a:p>
            <a:pPr eaLnBrk="1" hangingPunct="1">
              <a:buFontTx/>
              <a:buNone/>
            </a:pPr>
            <a:r>
              <a:rPr lang="en-US" altLang="zh-CN"/>
              <a:t>	</a:t>
            </a:r>
          </a:p>
          <a:p>
            <a:pPr eaLnBrk="1" hangingPunct="1">
              <a:buFontTx/>
              <a:buNone/>
            </a:pPr>
            <a:endParaRPr lang="en-US" altLang="zh-CN"/>
          </a:p>
          <a:p>
            <a:pPr eaLnBrk="1" hangingPunct="1">
              <a:buFontTx/>
              <a:buNone/>
            </a:pPr>
            <a:endParaRPr lang="en-US" altLang="zh-CN"/>
          </a:p>
        </p:txBody>
      </p:sp>
    </p:spTree>
  </p:cSld>
  <p:clrMapOvr>
    <a:masterClrMapping/>
  </p:clrMapOvr>
</p:sld>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Verdana"/>
        <a:ea typeface="宋体"/>
        <a:cs typeface=""/>
      </a:majorFont>
      <a:minorFont>
        <a:latin typeface="Verdan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104170</TotalTime>
  <Words>6548</Words>
  <Application>Microsoft Macintosh PowerPoint</Application>
  <PresentationFormat>On-screen Show (4:3)</PresentationFormat>
  <Paragraphs>890</Paragraphs>
  <Slides>97</Slides>
  <Notes>86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97</vt:i4>
      </vt:variant>
    </vt:vector>
  </HeadingPairs>
  <TitlesOfParts>
    <vt:vector size="101" baseType="lpstr">
      <vt:lpstr>微软雅黑</vt:lpstr>
      <vt:lpstr>Arial</vt:lpstr>
      <vt:lpstr>Verdana</vt:lpstr>
      <vt:lpstr>默认设计模板</vt:lpstr>
      <vt:lpstr>PowerPoint Presentation</vt:lpstr>
      <vt:lpstr>Fundamentals of  Computer Design - Basics</vt:lpstr>
      <vt:lpstr>Fundamentals of  Computer Design - Basics</vt:lpstr>
      <vt:lpstr>PowerPoint Presentation</vt:lpstr>
      <vt:lpstr>Processor Perf Growth:</vt:lpstr>
      <vt:lpstr>Processor Perf Growth:</vt:lpstr>
      <vt:lpstr>Dennard Scaling</vt:lpstr>
      <vt:lpstr>Moore’s Law</vt:lpstr>
      <vt:lpstr>Multi-Core Processor</vt:lpstr>
      <vt:lpstr>Amdahl’s Law</vt:lpstr>
      <vt:lpstr>Amdahl’s Law</vt:lpstr>
      <vt:lpstr>PowerPoint Presentation</vt:lpstr>
      <vt:lpstr>5 Classes of Computers</vt:lpstr>
      <vt:lpstr>PMD: Personal Mobile Device</vt:lpstr>
      <vt:lpstr>PMD Characteristics</vt:lpstr>
      <vt:lpstr>PMD Characteristics</vt:lpstr>
      <vt:lpstr>PMD Characteristics</vt:lpstr>
      <vt:lpstr>PMD Characteristics</vt:lpstr>
      <vt:lpstr>Desktop Computing</vt:lpstr>
      <vt:lpstr>Desktop Characteristics</vt:lpstr>
      <vt:lpstr>Servers</vt:lpstr>
      <vt:lpstr>Servers Characteristics</vt:lpstr>
      <vt:lpstr>Servers Characteristics</vt:lpstr>
      <vt:lpstr>Servers Characteristics</vt:lpstr>
      <vt:lpstr>Clusters/WSCs</vt:lpstr>
      <vt:lpstr>Clusters/WSCs</vt:lpstr>
      <vt:lpstr>Embedded Computers</vt:lpstr>
      <vt:lpstr>Embedded Computers</vt:lpstr>
      <vt:lpstr>Embedded vs Non-embedded</vt:lpstr>
      <vt:lpstr>Summary &amp; Comparison</vt:lpstr>
      <vt:lpstr>Summary &amp; Comparison</vt:lpstr>
      <vt:lpstr>PowerPoint Presentation</vt:lpstr>
      <vt:lpstr>Parallelism</vt:lpstr>
      <vt:lpstr>Application Parallelism</vt:lpstr>
      <vt:lpstr>Application Parallelism</vt:lpstr>
      <vt:lpstr>Application Parallelism</vt:lpstr>
      <vt:lpstr>Application Parallelism</vt:lpstr>
      <vt:lpstr>Application Parallelism</vt:lpstr>
      <vt:lpstr>Hardware Parallelism</vt:lpstr>
      <vt:lpstr>Hardware Parallelism</vt:lpstr>
      <vt:lpstr>Hardware Parallelism</vt:lpstr>
      <vt:lpstr>Hardware Parallelism</vt:lpstr>
      <vt:lpstr>Hardware Parallelism</vt:lpstr>
      <vt:lpstr>Classes of Parallel Architectures</vt:lpstr>
      <vt:lpstr>SISD</vt:lpstr>
      <vt:lpstr>SIMD</vt:lpstr>
      <vt:lpstr>MISD</vt:lpstr>
      <vt:lpstr>MIMD</vt:lpstr>
      <vt:lpstr>PowerPoint Presentation</vt:lpstr>
      <vt:lpstr>Computer Architecture</vt:lpstr>
      <vt:lpstr>PowerPoint Presentation</vt:lpstr>
      <vt:lpstr>Instruction Set Architecture</vt:lpstr>
      <vt:lpstr>7 Dimensions of ISA</vt:lpstr>
      <vt:lpstr>ISA: Class</vt:lpstr>
      <vt:lpstr>ISA: Class</vt:lpstr>
      <vt:lpstr>ISA: Memory Addressing</vt:lpstr>
      <vt:lpstr>ISA: Memory Addressing</vt:lpstr>
      <vt:lpstr>PowerPoint Presentation</vt:lpstr>
      <vt:lpstr>Each misaligned object requires two memory accesses </vt:lpstr>
      <vt:lpstr>ISA: Types and Sizes of OPerands</vt:lpstr>
      <vt:lpstr>ISA: Addressing Modes</vt:lpstr>
      <vt:lpstr>ISA: Addressing Modes</vt:lpstr>
      <vt:lpstr>ISA: Addressing Modes</vt:lpstr>
      <vt:lpstr>ISA: Addressing Modes</vt:lpstr>
      <vt:lpstr>ISA: Addressing Modes</vt:lpstr>
      <vt:lpstr>ISA: Addressing Modes</vt:lpstr>
      <vt:lpstr>ISA: Addressing Modes</vt:lpstr>
      <vt:lpstr>ISA: Addressing Modes</vt:lpstr>
      <vt:lpstr>ISA: Addressing Modes</vt:lpstr>
      <vt:lpstr>ISA: Addressing Modes</vt:lpstr>
      <vt:lpstr>ISA: Addressing Modes</vt:lpstr>
      <vt:lpstr>PowerPoint Presentation</vt:lpstr>
      <vt:lpstr>ISA: Operations</vt:lpstr>
      <vt:lpstr>MIPS64 Operations</vt:lpstr>
      <vt:lpstr>MIPS64 Operations</vt:lpstr>
      <vt:lpstr>MIPS64 Operations</vt:lpstr>
      <vt:lpstr>MIPS64 Operations</vt:lpstr>
      <vt:lpstr>RISC-V Operations</vt:lpstr>
      <vt:lpstr>RISC-V Operations</vt:lpstr>
      <vt:lpstr>RISC-V Operations</vt:lpstr>
      <vt:lpstr>RISC-V Operations</vt:lpstr>
      <vt:lpstr>ISA: Control Flow Instructions</vt:lpstr>
      <vt:lpstr>ISA: Encoding an ISA</vt:lpstr>
      <vt:lpstr>ISA: Encoding an ISA</vt:lpstr>
      <vt:lpstr>PowerPoint Presentation</vt:lpstr>
      <vt:lpstr>PowerPoint Presentation</vt:lpstr>
      <vt:lpstr>PowerPoint Presentation</vt:lpstr>
      <vt:lpstr>PowerPoint Presentation</vt:lpstr>
      <vt:lpstr>Computer Architecture</vt:lpstr>
      <vt:lpstr>Computer Architecture</vt:lpstr>
      <vt:lpstr>Review</vt:lpstr>
      <vt:lpstr>Chapter 1.1-1.3</vt:lpstr>
      <vt:lpstr>Lab 1</vt:lpstr>
      <vt:lpstr>Assignment 1</vt:lpstr>
      <vt:lpstr>?</vt:lpstr>
      <vt:lpstr>PowerPoint Presentation</vt:lpstr>
      <vt:lpstr>#What’s More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Kai</dc:creator>
  <cp:lastModifiedBy>Microsoft Office User</cp:lastModifiedBy>
  <cp:revision>1172</cp:revision>
  <cp:lastPrinted>1601-01-01T00:00:00Z</cp:lastPrinted>
  <dcterms:created xsi:type="dcterms:W3CDTF">1601-01-01T00:00:00Z</dcterms:created>
  <dcterms:modified xsi:type="dcterms:W3CDTF">2020-09-21T08:57:33Z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