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4"/>
  </p:notesMasterIdLst>
  <p:sldIdLst>
    <p:sldId id="500" r:id="rId2"/>
    <p:sldId id="325" r:id="rId3"/>
    <p:sldId id="332" r:id="rId4"/>
    <p:sldId id="326" r:id="rId5"/>
    <p:sldId id="328" r:id="rId6"/>
    <p:sldId id="329" r:id="rId7"/>
    <p:sldId id="330" r:id="rId8"/>
    <p:sldId id="331" r:id="rId9"/>
    <p:sldId id="343" r:id="rId10"/>
    <p:sldId id="344" r:id="rId11"/>
    <p:sldId id="353" r:id="rId12"/>
    <p:sldId id="354" r:id="rId13"/>
    <p:sldId id="355" r:id="rId14"/>
    <p:sldId id="356" r:id="rId15"/>
    <p:sldId id="357" r:id="rId16"/>
    <p:sldId id="358" r:id="rId17"/>
    <p:sldId id="359" r:id="rId18"/>
    <p:sldId id="346" r:id="rId19"/>
    <p:sldId id="347" r:id="rId20"/>
    <p:sldId id="349" r:id="rId21"/>
    <p:sldId id="350" r:id="rId22"/>
    <p:sldId id="338" r:id="rId23"/>
    <p:sldId id="336" r:id="rId24"/>
    <p:sldId id="360" r:id="rId25"/>
    <p:sldId id="361" r:id="rId26"/>
    <p:sldId id="335" r:id="rId27"/>
    <p:sldId id="342" r:id="rId28"/>
    <p:sldId id="362" r:id="rId29"/>
    <p:sldId id="422" r:id="rId30"/>
    <p:sldId id="428" r:id="rId31"/>
    <p:sldId id="363" r:id="rId32"/>
    <p:sldId id="365" r:id="rId33"/>
    <p:sldId id="366" r:id="rId34"/>
    <p:sldId id="376" r:id="rId35"/>
    <p:sldId id="267" r:id="rId36"/>
    <p:sldId id="498" r:id="rId37"/>
    <p:sldId id="499" r:id="rId38"/>
    <p:sldId id="311" r:id="rId39"/>
    <p:sldId id="379" r:id="rId40"/>
    <p:sldId id="380" r:id="rId41"/>
    <p:sldId id="442" r:id="rId42"/>
    <p:sldId id="377" r:id="rId43"/>
    <p:sldId id="415" r:id="rId44"/>
    <p:sldId id="429" r:id="rId45"/>
    <p:sldId id="381" r:id="rId46"/>
    <p:sldId id="430" r:id="rId47"/>
    <p:sldId id="382" r:id="rId48"/>
    <p:sldId id="383" r:id="rId49"/>
    <p:sldId id="384" r:id="rId50"/>
    <p:sldId id="385" r:id="rId51"/>
    <p:sldId id="386" r:id="rId52"/>
    <p:sldId id="387" r:id="rId53"/>
    <p:sldId id="388" r:id="rId54"/>
    <p:sldId id="389" r:id="rId55"/>
    <p:sldId id="390" r:id="rId56"/>
    <p:sldId id="391" r:id="rId57"/>
    <p:sldId id="392" r:id="rId58"/>
    <p:sldId id="393" r:id="rId59"/>
    <p:sldId id="394" r:id="rId60"/>
    <p:sldId id="395" r:id="rId61"/>
    <p:sldId id="396" r:id="rId62"/>
    <p:sldId id="397" r:id="rId63"/>
    <p:sldId id="443" r:id="rId64"/>
    <p:sldId id="444" r:id="rId65"/>
    <p:sldId id="470" r:id="rId66"/>
    <p:sldId id="445" r:id="rId67"/>
    <p:sldId id="449" r:id="rId68"/>
    <p:sldId id="446" r:id="rId69"/>
    <p:sldId id="452" r:id="rId70"/>
    <p:sldId id="447" r:id="rId71"/>
    <p:sldId id="398" r:id="rId72"/>
    <p:sldId id="399" r:id="rId73"/>
    <p:sldId id="492" r:id="rId74"/>
    <p:sldId id="493" r:id="rId75"/>
    <p:sldId id="494" r:id="rId76"/>
    <p:sldId id="401" r:id="rId77"/>
    <p:sldId id="402" r:id="rId78"/>
    <p:sldId id="403" r:id="rId79"/>
    <p:sldId id="404" r:id="rId80"/>
    <p:sldId id="471" r:id="rId81"/>
    <p:sldId id="472" r:id="rId82"/>
    <p:sldId id="473" r:id="rId83"/>
    <p:sldId id="474" r:id="rId84"/>
    <p:sldId id="475" r:id="rId85"/>
    <p:sldId id="476" r:id="rId86"/>
    <p:sldId id="477" r:id="rId87"/>
    <p:sldId id="413" r:id="rId88"/>
    <p:sldId id="478" r:id="rId89"/>
    <p:sldId id="479" r:id="rId90"/>
    <p:sldId id="480" r:id="rId91"/>
    <p:sldId id="481" r:id="rId92"/>
    <p:sldId id="345" r:id="rId93"/>
    <p:sldId id="482" r:id="rId94"/>
    <p:sldId id="483" r:id="rId95"/>
    <p:sldId id="484" r:id="rId96"/>
    <p:sldId id="485" r:id="rId97"/>
    <p:sldId id="486" r:id="rId98"/>
    <p:sldId id="348" r:id="rId99"/>
    <p:sldId id="487" r:id="rId100"/>
    <p:sldId id="488" r:id="rId101"/>
    <p:sldId id="351" r:id="rId102"/>
    <p:sldId id="417" r:id="rId103"/>
    <p:sldId id="352" r:id="rId104"/>
    <p:sldId id="489" r:id="rId105"/>
    <p:sldId id="418" r:id="rId106"/>
    <p:sldId id="490" r:id="rId107"/>
    <p:sldId id="405" r:id="rId108"/>
    <p:sldId id="406" r:id="rId109"/>
    <p:sldId id="407" r:id="rId110"/>
    <p:sldId id="408" r:id="rId111"/>
    <p:sldId id="409" r:id="rId112"/>
    <p:sldId id="410" r:id="rId113"/>
    <p:sldId id="411" r:id="rId114"/>
    <p:sldId id="412" r:id="rId115"/>
    <p:sldId id="491" r:id="rId116"/>
    <p:sldId id="495" r:id="rId117"/>
    <p:sldId id="416" r:id="rId118"/>
    <p:sldId id="285" r:id="rId119"/>
    <p:sldId id="286" r:id="rId120"/>
    <p:sldId id="287" r:id="rId121"/>
    <p:sldId id="277" r:id="rId122"/>
    <p:sldId id="419" r:id="rId123"/>
    <p:sldId id="420" r:id="rId124"/>
    <p:sldId id="303" r:id="rId125"/>
    <p:sldId id="414" r:id="rId126"/>
    <p:sldId id="437" r:id="rId127"/>
    <p:sldId id="438" r:id="rId128"/>
    <p:sldId id="496" r:id="rId129"/>
    <p:sldId id="304" r:id="rId130"/>
    <p:sldId id="313" r:id="rId131"/>
    <p:sldId id="315" r:id="rId132"/>
    <p:sldId id="314" r:id="rId133"/>
    <p:sldId id="317" r:id="rId134"/>
    <p:sldId id="302" r:id="rId135"/>
    <p:sldId id="297" r:id="rId136"/>
    <p:sldId id="307" r:id="rId137"/>
    <p:sldId id="318" r:id="rId138"/>
    <p:sldId id="266" r:id="rId139"/>
    <p:sldId id="441" r:id="rId140"/>
    <p:sldId id="423" r:id="rId141"/>
    <p:sldId id="502" r:id="rId142"/>
    <p:sldId id="309" r:id="rId143"/>
    <p:sldId id="323" r:id="rId144"/>
    <p:sldId id="275" r:id="rId145"/>
    <p:sldId id="439" r:id="rId146"/>
    <p:sldId id="501" r:id="rId147"/>
    <p:sldId id="320" r:id="rId148"/>
    <p:sldId id="440" r:id="rId149"/>
    <p:sldId id="271" r:id="rId150"/>
    <p:sldId id="268" r:id="rId151"/>
    <p:sldId id="269" r:id="rId152"/>
    <p:sldId id="322" r:id="rId15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4" autoAdjust="0"/>
    <p:restoredTop sz="84354" autoAdjust="0"/>
  </p:normalViewPr>
  <p:slideViewPr>
    <p:cSldViewPr>
      <p:cViewPr varScale="1">
        <p:scale>
          <a:sx n="109" d="100"/>
          <a:sy n="109" d="100"/>
        </p:scale>
        <p:origin x="1768" y="192"/>
      </p:cViewPr>
      <p:guideLst>
        <p:guide orient="horz" pos="2160"/>
        <p:guide pos="2880"/>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CN"/>
          </a:p>
        </p:txBody>
      </p:sp>
      <p:sp>
        <p:nvSpPr>
          <p:cNvPr id="706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1003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33FD916-006A-456B-8C8E-6C2FF60F8451}" type="slidenum">
              <a:rPr lang="en-US" altLang="zh-CN"/>
              <a:pPr/>
              <a:t>‹#›</a:t>
            </a:fld>
            <a:endParaRPr lang="en-US" altLang="zh-CN"/>
          </a:p>
        </p:txBody>
      </p:sp>
    </p:spTree>
    <p:extLst>
      <p:ext uri="{BB962C8B-B14F-4D97-AF65-F5344CB8AC3E}">
        <p14:creationId xmlns:p14="http://schemas.microsoft.com/office/powerpoint/2010/main" val="1753378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Computer_hardwar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Computer_program" TargetMode="External"/><Relationship Id="rId5" Type="http://schemas.openxmlformats.org/officeDocument/2006/relationships/hyperlink" Target="https://en.wikipedia.org/wiki/Operating_system_services" TargetMode="External"/><Relationship Id="rId4" Type="http://schemas.openxmlformats.org/officeDocument/2006/relationships/hyperlink" Target="https://en.wikipedia.org/wiki/Computer_software"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a:ln/>
        </p:spPr>
      </p:sp>
      <p:sp>
        <p:nvSpPr>
          <p:cNvPr id="1013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err="1">
                <a:latin typeface="Arial" panose="020B0604020202020204" pitchFamily="34" charset="0"/>
              </a:rPr>
              <a:t>wowowow</a:t>
            </a:r>
            <a:endParaRPr lang="en-US" altLang="zh-CN">
              <a:latin typeface="Arial" panose="020B0604020202020204" pitchFamily="34" charset="0"/>
            </a:endParaRPr>
          </a:p>
        </p:txBody>
      </p:sp>
      <p:sp>
        <p:nvSpPr>
          <p:cNvPr id="1013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02AC886A-D9A1-4F1D-89A1-9604456841EF}" type="slidenum">
              <a:rPr lang="en-US" altLang="zh-CN"/>
              <a:pPr eaLnBrk="1" hangingPunct="1"/>
              <a:t>1</a:t>
            </a:fld>
            <a:endParaRPr lang="en-US" altLang="zh-CN"/>
          </a:p>
        </p:txBody>
      </p:sp>
    </p:spTree>
    <p:extLst>
      <p:ext uri="{BB962C8B-B14F-4D97-AF65-F5344CB8AC3E}">
        <p14:creationId xmlns:p14="http://schemas.microsoft.com/office/powerpoint/2010/main" val="47192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a:ln/>
        </p:spPr>
      </p:sp>
      <p:sp>
        <p:nvSpPr>
          <p:cNvPr id="1095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Given a problem, eventually it’ll be the electrons that drive our computers to generate the result.</a:t>
            </a:r>
          </a:p>
          <a:p>
            <a:pPr eaLnBrk="1" hangingPunct="1"/>
            <a:r>
              <a:rPr lang="en-US" altLang="zh-CN">
                <a:latin typeface="Arial" panose="020B0604020202020204" pitchFamily="34" charset="0"/>
              </a:rPr>
              <a:t>But before that, we need to go through a sequence of steps.</a:t>
            </a:r>
            <a:endParaRPr lang="zh-CN" altLang="en-US">
              <a:latin typeface="Arial" panose="020B0604020202020204" pitchFamily="34" charset="0"/>
            </a:endParaRPr>
          </a:p>
        </p:txBody>
      </p:sp>
      <p:sp>
        <p:nvSpPr>
          <p:cNvPr id="1095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87781F6-1A3F-4A95-A6AD-BA395843A7AA}" type="slidenum">
              <a:rPr lang="en-US" altLang="zh-CN"/>
              <a:pPr eaLnBrk="1" hangingPunct="1"/>
              <a:t>10</a:t>
            </a:fld>
            <a:endParaRPr lang="en-US" altLang="zh-CN"/>
          </a:p>
        </p:txBody>
      </p:sp>
    </p:spTree>
    <p:extLst>
      <p:ext uri="{BB962C8B-B14F-4D97-AF65-F5344CB8AC3E}">
        <p14:creationId xmlns:p14="http://schemas.microsoft.com/office/powerpoint/2010/main" val="472381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
          <p:cNvSpPr>
            <a:spLocks noGrp="1" noRot="1" noChangeAspect="1" noTextEdit="1"/>
          </p:cNvSpPr>
          <p:nvPr>
            <p:ph type="sldImg"/>
          </p:nvPr>
        </p:nvSpPr>
        <p:spPr>
          <a:ln/>
        </p:spPr>
      </p:sp>
      <p:sp>
        <p:nvSpPr>
          <p:cNvPr id="1105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First, we need to design a method to solve the problem. In computer science, such methods are called algorithms.</a:t>
            </a:r>
            <a:endParaRPr lang="zh-CN" altLang="en-US">
              <a:latin typeface="Arial" panose="020B0604020202020204" pitchFamily="34" charset="0"/>
            </a:endParaRPr>
          </a:p>
        </p:txBody>
      </p:sp>
      <p:sp>
        <p:nvSpPr>
          <p:cNvPr id="11059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8AA8F05-BB65-4D00-8926-5724ED386B5E}" type="slidenum">
              <a:rPr lang="en-US" altLang="zh-CN"/>
              <a:pPr eaLnBrk="1" hangingPunct="1"/>
              <a:t>11</a:t>
            </a:fld>
            <a:endParaRPr lang="en-US" altLang="zh-CN"/>
          </a:p>
        </p:txBody>
      </p:sp>
    </p:spTree>
    <p:extLst>
      <p:ext uri="{BB962C8B-B14F-4D97-AF65-F5344CB8AC3E}">
        <p14:creationId xmlns:p14="http://schemas.microsoft.com/office/powerpoint/2010/main" val="257502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a:ln/>
        </p:spPr>
      </p:sp>
      <p:sp>
        <p:nvSpPr>
          <p:cNvPr id="1116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Then based on your algorithm design, you use certain programming language to implement it into an executable program.</a:t>
            </a:r>
            <a:endParaRPr lang="zh-CN" altLang="en-US">
              <a:latin typeface="Arial" panose="020B0604020202020204" pitchFamily="34" charset="0"/>
            </a:endParaRPr>
          </a:p>
        </p:txBody>
      </p:sp>
      <p:sp>
        <p:nvSpPr>
          <p:cNvPr id="1116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270D9F27-8480-4BDE-8EBA-941562F3F71A}" type="slidenum">
              <a:rPr lang="en-US" altLang="zh-CN"/>
              <a:pPr eaLnBrk="1" hangingPunct="1"/>
              <a:t>12</a:t>
            </a:fld>
            <a:endParaRPr lang="en-US" altLang="zh-CN"/>
          </a:p>
        </p:txBody>
      </p:sp>
    </p:spTree>
    <p:extLst>
      <p:ext uri="{BB962C8B-B14F-4D97-AF65-F5344CB8AC3E}">
        <p14:creationId xmlns:p14="http://schemas.microsoft.com/office/powerpoint/2010/main" val="954918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幻灯片图像占位符 1"/>
          <p:cNvSpPr>
            <a:spLocks noGrp="1" noRot="1" noChangeAspect="1" noTextEdit="1"/>
          </p:cNvSpPr>
          <p:nvPr>
            <p:ph type="sldImg"/>
          </p:nvPr>
        </p:nvSpPr>
        <p:spPr>
          <a:ln/>
        </p:spPr>
      </p:sp>
      <p:sp>
        <p:nvSpPr>
          <p:cNvPr id="1126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As we mentioned, program execution depends on operating system.</a:t>
            </a:r>
          </a:p>
          <a:p>
            <a:pPr eaLnBrk="1" hangingPunct="1"/>
            <a:r>
              <a:rPr lang="en-US" altLang="zh-CN">
                <a:latin typeface="Arial" panose="020B0604020202020204" pitchFamily="34" charset="0"/>
              </a:rPr>
              <a:t>Different operating systems may have different ways to handle your programs.</a:t>
            </a:r>
            <a:endParaRPr lang="zh-CN" altLang="en-US">
              <a:latin typeface="Arial" panose="020B0604020202020204" pitchFamily="34" charset="0"/>
            </a:endParaRPr>
          </a:p>
        </p:txBody>
      </p:sp>
      <p:sp>
        <p:nvSpPr>
          <p:cNvPr id="1126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92EEA75-CE55-4AD2-923D-D964C133DB65}" type="slidenum">
              <a:rPr lang="en-US" altLang="zh-CN"/>
              <a:pPr eaLnBrk="1" hangingPunct="1"/>
              <a:t>13</a:t>
            </a:fld>
            <a:endParaRPr lang="en-US" altLang="zh-CN"/>
          </a:p>
        </p:txBody>
      </p:sp>
    </p:spTree>
    <p:extLst>
      <p:ext uri="{BB962C8B-B14F-4D97-AF65-F5344CB8AC3E}">
        <p14:creationId xmlns:p14="http://schemas.microsoft.com/office/powerpoint/2010/main" val="3400908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a:ln/>
        </p:spPr>
      </p:sp>
      <p:sp>
        <p:nvSpPr>
          <p:cNvPr id="1136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Also, in hardware courses, we know that program written in high-level programming languages cannot be understood by computer hardware.</a:t>
            </a:r>
          </a:p>
          <a:p>
            <a:pPr eaLnBrk="1" hangingPunct="1"/>
            <a:r>
              <a:rPr lang="en-US" altLang="zh-CN">
                <a:latin typeface="Arial" panose="020B0604020202020204" pitchFamily="34" charset="0"/>
              </a:rPr>
              <a:t>Instead, programs need to be compiled into instructions.</a:t>
            </a:r>
          </a:p>
          <a:p>
            <a:pPr eaLnBrk="1" hangingPunct="1"/>
            <a:r>
              <a:rPr lang="en-US" altLang="zh-CN">
                <a:latin typeface="Arial" panose="020B0604020202020204" pitchFamily="34" charset="0"/>
              </a:rPr>
              <a:t>what instructions will your program be turned into depends on which Instruction Set Architecture (ISA) is used by your computer.</a:t>
            </a:r>
          </a:p>
          <a:p>
            <a:pPr eaLnBrk="1" hangingPunct="1"/>
            <a:r>
              <a:rPr lang="en-US" altLang="zh-CN">
                <a:latin typeface="Arial" panose="020B0604020202020204" pitchFamily="34" charset="0"/>
              </a:rPr>
              <a:t>An ISA defines how to encode an instruction and how underlying hardware decodes it.</a:t>
            </a:r>
          </a:p>
          <a:p>
            <a:pPr eaLnBrk="1" hangingPunct="1"/>
            <a:endParaRPr lang="zh-CN" altLang="en-US">
              <a:latin typeface="Arial" panose="020B0604020202020204" pitchFamily="34" charset="0"/>
            </a:endParaRPr>
          </a:p>
        </p:txBody>
      </p:sp>
      <p:sp>
        <p:nvSpPr>
          <p:cNvPr id="1136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C09E0B7-A927-468E-B507-F78ACAEF5B3D}" type="slidenum">
              <a:rPr lang="en-US" altLang="zh-CN"/>
              <a:pPr eaLnBrk="1" hangingPunct="1"/>
              <a:t>14</a:t>
            </a:fld>
            <a:endParaRPr lang="en-US" altLang="zh-CN"/>
          </a:p>
        </p:txBody>
      </p:sp>
    </p:spTree>
    <p:extLst>
      <p:ext uri="{BB962C8B-B14F-4D97-AF65-F5344CB8AC3E}">
        <p14:creationId xmlns:p14="http://schemas.microsoft.com/office/powerpoint/2010/main" val="719438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幻灯片图像占位符 1"/>
          <p:cNvSpPr>
            <a:spLocks noGrp="1" noRot="1" noChangeAspect="1" noTextEdit="1"/>
          </p:cNvSpPr>
          <p:nvPr>
            <p:ph type="sldImg"/>
          </p:nvPr>
        </p:nvSpPr>
        <p:spPr>
          <a:ln/>
        </p:spPr>
      </p:sp>
      <p:sp>
        <p:nvSpPr>
          <p:cNvPr id="11469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How an instruction is processed depends on specific architecture design. For example, at any time instance, only one instruction can be executed or different instructions can be co-executed with each instruction using a different component.</a:t>
            </a:r>
          </a:p>
        </p:txBody>
      </p:sp>
      <p:sp>
        <p:nvSpPr>
          <p:cNvPr id="11469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7EF73641-7972-4A26-A6F6-4D7AAB84B1A1}" type="slidenum">
              <a:rPr lang="en-US" altLang="zh-CN"/>
              <a:pPr eaLnBrk="1" hangingPunct="1"/>
              <a:t>15</a:t>
            </a:fld>
            <a:endParaRPr lang="en-US" altLang="zh-CN"/>
          </a:p>
        </p:txBody>
      </p:sp>
    </p:spTree>
    <p:extLst>
      <p:ext uri="{BB962C8B-B14F-4D97-AF65-F5344CB8AC3E}">
        <p14:creationId xmlns:p14="http://schemas.microsoft.com/office/powerpoint/2010/main" val="4056717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a:ln/>
        </p:spPr>
      </p:sp>
      <p:sp>
        <p:nvSpPr>
          <p:cNvPr id="11571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Each component in use is composed by a number of digital logics,</a:t>
            </a:r>
            <a:endParaRPr lang="zh-CN" altLang="en-US">
              <a:latin typeface="Arial" panose="020B0604020202020204" pitchFamily="34" charset="0"/>
            </a:endParaRPr>
          </a:p>
        </p:txBody>
      </p:sp>
      <p:sp>
        <p:nvSpPr>
          <p:cNvPr id="11571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224ADDD6-C5E7-4A1E-85C5-1FB30F2E02E8}" type="slidenum">
              <a:rPr lang="en-US" altLang="zh-CN"/>
              <a:pPr eaLnBrk="1" hangingPunct="1"/>
              <a:t>16</a:t>
            </a:fld>
            <a:endParaRPr lang="en-US" altLang="zh-CN"/>
          </a:p>
        </p:txBody>
      </p:sp>
    </p:spTree>
    <p:extLst>
      <p:ext uri="{BB962C8B-B14F-4D97-AF65-F5344CB8AC3E}">
        <p14:creationId xmlns:p14="http://schemas.microsoft.com/office/powerpoint/2010/main" val="1614172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a:ln/>
        </p:spPr>
      </p:sp>
      <p:sp>
        <p:nvSpPr>
          <p:cNvPr id="1167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latin typeface="Arial" panose="020B0604020202020204" pitchFamily="34" charset="0"/>
              </a:rPr>
              <a:t>which are constructed by integrated circuits driven by electrons.</a:t>
            </a:r>
          </a:p>
          <a:p>
            <a:pPr eaLnBrk="1" hangingPunct="1"/>
            <a:endParaRPr lang="en-US" altLang="zh-CN" dirty="0">
              <a:latin typeface="Arial" panose="020B0604020202020204" pitchFamily="34" charset="0"/>
            </a:endParaRPr>
          </a:p>
          <a:p>
            <a:pPr eaLnBrk="1" hangingPunct="1"/>
            <a:r>
              <a:rPr lang="en-US" altLang="zh-CN" dirty="0">
                <a:latin typeface="Arial" panose="020B0604020202020204" pitchFamily="34" charset="0"/>
              </a:rPr>
              <a:t>Among all of these layers, which will be covered in computer architecture?</a:t>
            </a:r>
          </a:p>
          <a:p>
            <a:pPr eaLnBrk="1" hangingPunct="1"/>
            <a:endParaRPr lang="en-US" altLang="zh-CN" dirty="0">
              <a:latin typeface="Arial" panose="020B0604020202020204" pitchFamily="34" charset="0"/>
            </a:endParaRPr>
          </a:p>
          <a:p>
            <a:pPr eaLnBrk="1" hangingPunct="1"/>
            <a:r>
              <a:rPr lang="en-US" altLang="zh-CN" dirty="0">
                <a:latin typeface="Arial" panose="020B0604020202020204" pitchFamily="34" charset="0"/>
              </a:rPr>
              <a:t>(levels</a:t>
            </a:r>
            <a:r>
              <a:rPr lang="en-US" altLang="zh-CN" baseline="0" dirty="0">
                <a:latin typeface="Arial" panose="020B0604020202020204" pitchFamily="34" charset="0"/>
              </a:rPr>
              <a:t> of transformation create abstractions</a:t>
            </a:r>
          </a:p>
          <a:p>
            <a:pPr eaLnBrk="1" hangingPunct="1"/>
            <a:r>
              <a:rPr lang="en-US" altLang="zh-CN" baseline="0" dirty="0">
                <a:latin typeface="Arial" panose="020B0604020202020204" pitchFamily="34" charset="0"/>
              </a:rPr>
              <a:t>Abstraction: a higher level only needs to know about the interface to the lower level,</a:t>
            </a:r>
          </a:p>
          <a:p>
            <a:pPr eaLnBrk="1" hangingPunct="1"/>
            <a:r>
              <a:rPr lang="en-US" altLang="zh-CN" baseline="0" dirty="0">
                <a:latin typeface="Arial" panose="020B0604020202020204" pitchFamily="34" charset="0"/>
              </a:rPr>
              <a:t>not how the lower level is implemented</a:t>
            </a:r>
            <a:r>
              <a:rPr lang="en-US" altLang="zh-CN" dirty="0">
                <a:latin typeface="Arial" panose="020B0604020202020204" pitchFamily="34" charset="0"/>
              </a:rPr>
              <a:t>)</a:t>
            </a:r>
            <a:endParaRPr lang="zh-CN" altLang="en-US" dirty="0">
              <a:latin typeface="Arial" panose="020B0604020202020204" pitchFamily="34" charset="0"/>
            </a:endParaRPr>
          </a:p>
        </p:txBody>
      </p:sp>
      <p:sp>
        <p:nvSpPr>
          <p:cNvPr id="11674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60A62D1-0A08-49BC-A0FC-3E7896497688}" type="slidenum">
              <a:rPr lang="en-US" altLang="zh-CN"/>
              <a:pPr eaLnBrk="1" hangingPunct="1"/>
              <a:t>17</a:t>
            </a:fld>
            <a:endParaRPr lang="en-US" altLang="zh-CN"/>
          </a:p>
        </p:txBody>
      </p:sp>
    </p:spTree>
    <p:extLst>
      <p:ext uri="{BB962C8B-B14F-4D97-AF65-F5344CB8AC3E}">
        <p14:creationId xmlns:p14="http://schemas.microsoft.com/office/powerpoint/2010/main" val="801475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幻灯片图像占位符 1"/>
          <p:cNvSpPr>
            <a:spLocks noGrp="1" noRot="1" noChangeAspect="1" noTextEdit="1"/>
          </p:cNvSpPr>
          <p:nvPr>
            <p:ph type="sldImg"/>
          </p:nvPr>
        </p:nvSpPr>
        <p:spPr>
          <a:ln/>
        </p:spPr>
      </p:sp>
      <p:sp>
        <p:nvSpPr>
          <p:cNvPr id="11776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latin typeface="Arial" panose="020B0604020202020204" pitchFamily="34" charset="0"/>
              </a:rPr>
              <a:t>These are the parts that will be covered in this course</a:t>
            </a:r>
          </a:p>
          <a:p>
            <a:pPr eaLnBrk="1" hangingPunct="1"/>
            <a:r>
              <a:rPr lang="en-US" altLang="zh-CN" dirty="0">
                <a:latin typeface="Arial" panose="020B0604020202020204" pitchFamily="34" charset="0"/>
              </a:rPr>
              <a:t>Two major new parts beyond previous courses are ISA and microarchitecture;</a:t>
            </a:r>
          </a:p>
          <a:p>
            <a:r>
              <a:rPr lang="en-US" altLang="zh-CN" dirty="0">
                <a:latin typeface="Arial" panose="020B0604020202020204" pitchFamily="34" charset="0"/>
              </a:rPr>
              <a:t>Meanwhile, it highly couples with some background knowledge in previous courses,</a:t>
            </a:r>
          </a:p>
          <a:p>
            <a:r>
              <a:rPr lang="en-US" altLang="zh-CN" dirty="0">
                <a:latin typeface="Arial" panose="020B0604020202020204" pitchFamily="34" charset="0"/>
              </a:rPr>
              <a:t>Such as organization, </a:t>
            </a:r>
            <a:r>
              <a:rPr lang="en-US" altLang="zh-CN" dirty="0" err="1">
                <a:latin typeface="Arial" panose="020B0604020202020204" pitchFamily="34" charset="0"/>
              </a:rPr>
              <a:t>os</a:t>
            </a:r>
            <a:r>
              <a:rPr lang="en-US" altLang="zh-CN" dirty="0">
                <a:latin typeface="Arial" panose="020B0604020202020204" pitchFamily="34" charset="0"/>
              </a:rPr>
              <a:t>, and assembly language</a:t>
            </a:r>
            <a:endParaRPr lang="zh-CN" altLang="en-US" dirty="0">
              <a:latin typeface="Arial" panose="020B0604020202020204" pitchFamily="34" charset="0"/>
            </a:endParaRPr>
          </a:p>
          <a:p>
            <a:pPr eaLnBrk="1" hangingPunct="1"/>
            <a:endParaRPr lang="zh-CN" altLang="en-US" dirty="0">
              <a:latin typeface="Arial" panose="020B0604020202020204" pitchFamily="34" charset="0"/>
            </a:endParaRPr>
          </a:p>
        </p:txBody>
      </p:sp>
      <p:sp>
        <p:nvSpPr>
          <p:cNvPr id="11776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5388410-A0C8-48E9-A3EA-9A951B8B8551}" type="slidenum">
              <a:rPr lang="en-US" altLang="zh-CN"/>
              <a:pPr eaLnBrk="1" hangingPunct="1"/>
              <a:t>18</a:t>
            </a:fld>
            <a:endParaRPr lang="en-US" altLang="zh-CN"/>
          </a:p>
        </p:txBody>
      </p:sp>
    </p:spTree>
    <p:extLst>
      <p:ext uri="{BB962C8B-B14F-4D97-AF65-F5344CB8AC3E}">
        <p14:creationId xmlns:p14="http://schemas.microsoft.com/office/powerpoint/2010/main" val="1233964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幻灯片图像占位符 1"/>
          <p:cNvSpPr>
            <a:spLocks noGrp="1" noRot="1" noChangeAspect="1" noTextEdit="1"/>
          </p:cNvSpPr>
          <p:nvPr>
            <p:ph type="sldImg"/>
          </p:nvPr>
        </p:nvSpPr>
        <p:spPr>
          <a:ln/>
        </p:spPr>
      </p:sp>
      <p:sp>
        <p:nvSpPr>
          <p:cNvPr id="1187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So obviously it’s gonna be very challenging.</a:t>
            </a:r>
            <a:endParaRPr lang="zh-CN" altLang="en-US">
              <a:latin typeface="Arial" panose="020B0604020202020204" pitchFamily="34" charset="0"/>
            </a:endParaRPr>
          </a:p>
          <a:p>
            <a:pPr eaLnBrk="1" hangingPunct="1"/>
            <a:endParaRPr lang="zh-CN" altLang="en-US">
              <a:latin typeface="Arial" panose="020B0604020202020204" pitchFamily="34" charset="0"/>
            </a:endParaRPr>
          </a:p>
        </p:txBody>
      </p:sp>
      <p:sp>
        <p:nvSpPr>
          <p:cNvPr id="1187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3881931-E200-4E48-9819-10ECDE668825}" type="slidenum">
              <a:rPr lang="en-US" altLang="zh-CN"/>
              <a:pPr eaLnBrk="1" hangingPunct="1"/>
              <a:t>19</a:t>
            </a:fld>
            <a:endParaRPr lang="en-US" altLang="zh-CN"/>
          </a:p>
        </p:txBody>
      </p:sp>
    </p:spTree>
    <p:extLst>
      <p:ext uri="{BB962C8B-B14F-4D97-AF65-F5344CB8AC3E}">
        <p14:creationId xmlns:p14="http://schemas.microsoft.com/office/powerpoint/2010/main" val="274299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a:ln/>
        </p:spPr>
      </p:sp>
      <p:sp>
        <p:nvSpPr>
          <p:cNvPr id="1013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Thank you for studying</a:t>
            </a:r>
          </a:p>
        </p:txBody>
      </p:sp>
      <p:sp>
        <p:nvSpPr>
          <p:cNvPr id="1013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02AC886A-D9A1-4F1D-89A1-9604456841EF}" type="slidenum">
              <a:rPr lang="en-US" altLang="zh-CN"/>
              <a:pPr eaLnBrk="1" hangingPunct="1"/>
              <a:t>2</a:t>
            </a:fld>
            <a:endParaRPr lang="en-US" altLang="zh-CN"/>
          </a:p>
        </p:txBody>
      </p:sp>
    </p:spTree>
    <p:extLst>
      <p:ext uri="{BB962C8B-B14F-4D97-AF65-F5344CB8AC3E}">
        <p14:creationId xmlns:p14="http://schemas.microsoft.com/office/powerpoint/2010/main" val="273584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幻灯片图像占位符 1"/>
          <p:cNvSpPr>
            <a:spLocks noGrp="1" noRot="1" noChangeAspect="1" noTextEdit="1"/>
          </p:cNvSpPr>
          <p:nvPr>
            <p:ph type="sldImg"/>
          </p:nvPr>
        </p:nvSpPr>
        <p:spPr>
          <a:ln/>
        </p:spPr>
      </p:sp>
      <p:sp>
        <p:nvSpPr>
          <p:cNvPr id="1198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And it’s still challenging for me as well, even after years of teaching this course, </a:t>
            </a:r>
            <a:endParaRPr lang="zh-CN" altLang="en-US">
              <a:latin typeface="Arial" panose="020B0604020202020204" pitchFamily="34" charset="0"/>
            </a:endParaRPr>
          </a:p>
          <a:p>
            <a:pPr eaLnBrk="1" hangingPunct="1"/>
            <a:endParaRPr lang="zh-CN" altLang="en-US">
              <a:latin typeface="Arial" panose="020B0604020202020204" pitchFamily="34" charset="0"/>
            </a:endParaRPr>
          </a:p>
        </p:txBody>
      </p:sp>
      <p:sp>
        <p:nvSpPr>
          <p:cNvPr id="1198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327A9A3-229E-4442-B2E4-0E019F3465F8}" type="slidenum">
              <a:rPr lang="en-US" altLang="zh-CN"/>
              <a:pPr eaLnBrk="1" hangingPunct="1"/>
              <a:t>20</a:t>
            </a:fld>
            <a:endParaRPr lang="en-US" altLang="zh-CN"/>
          </a:p>
        </p:txBody>
      </p:sp>
    </p:spTree>
    <p:extLst>
      <p:ext uri="{BB962C8B-B14F-4D97-AF65-F5344CB8AC3E}">
        <p14:creationId xmlns:p14="http://schemas.microsoft.com/office/powerpoint/2010/main" val="1246971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p:spPr>
      </p:sp>
      <p:sp>
        <p:nvSpPr>
          <p:cNvPr id="1208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Well</a:t>
            </a:r>
          </a:p>
          <a:p>
            <a:pPr eaLnBrk="1" hangingPunct="1"/>
            <a:endParaRPr lang="zh-CN" altLang="en-US">
              <a:latin typeface="Arial" panose="020B0604020202020204" pitchFamily="34" charset="0"/>
            </a:endParaRPr>
          </a:p>
          <a:p>
            <a:pPr eaLnBrk="1" hangingPunct="1"/>
            <a:endParaRPr lang="zh-CN" altLang="en-US">
              <a:latin typeface="Arial" panose="020B0604020202020204" pitchFamily="34" charset="0"/>
            </a:endParaRPr>
          </a:p>
        </p:txBody>
      </p:sp>
      <p:sp>
        <p:nvSpPr>
          <p:cNvPr id="1208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C175537-3B34-4B9F-B974-7004A5B5FE2D}" type="slidenum">
              <a:rPr lang="en-US" altLang="zh-CN"/>
              <a:pPr eaLnBrk="1" hangingPunct="1"/>
              <a:t>21</a:t>
            </a:fld>
            <a:endParaRPr lang="en-US" altLang="zh-CN"/>
          </a:p>
        </p:txBody>
      </p:sp>
    </p:spTree>
    <p:extLst>
      <p:ext uri="{BB962C8B-B14F-4D97-AF65-F5344CB8AC3E}">
        <p14:creationId xmlns:p14="http://schemas.microsoft.com/office/powerpoint/2010/main" val="2910256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E8AD53E-F1C7-4208-B898-94CFF5086287}" type="slidenum">
              <a:rPr lang="en-US" altLang="zh-CN"/>
              <a:pPr eaLnBrk="1" hangingPunct="1"/>
              <a:t>22</a:t>
            </a:fld>
            <a:endParaRPr lang="en-US" altLang="zh-CN"/>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latin typeface="Arial" panose="020B0604020202020204" pitchFamily="34" charset="0"/>
              </a:rPr>
              <a:t>I’m Kai Bu, an Associate Professor in CS college. </a:t>
            </a:r>
          </a:p>
          <a:p>
            <a:pPr eaLnBrk="1" hangingPunct="1"/>
            <a:r>
              <a:rPr lang="en-US" altLang="zh-CN" dirty="0">
                <a:latin typeface="Arial" panose="020B0604020202020204" pitchFamily="34" charset="0"/>
              </a:rPr>
              <a:t>I graduated from Hong Kong </a:t>
            </a:r>
            <a:r>
              <a:rPr lang="en-US" altLang="zh-CN" dirty="0" err="1">
                <a:latin typeface="Arial" panose="020B0604020202020204" pitchFamily="34" charset="0"/>
              </a:rPr>
              <a:t>PolyU</a:t>
            </a:r>
            <a:r>
              <a:rPr lang="en-US" altLang="zh-CN" dirty="0">
                <a:latin typeface="Arial" panose="020B0604020202020204" pitchFamily="34" charset="0"/>
              </a:rPr>
              <a:t> in 2013.</a:t>
            </a:r>
          </a:p>
          <a:p>
            <a:pPr eaLnBrk="1" hangingPunct="1"/>
            <a:r>
              <a:rPr lang="en-US" altLang="zh-CN" dirty="0">
                <a:latin typeface="Arial" panose="020B0604020202020204" pitchFamily="34" charset="0"/>
              </a:rPr>
              <a:t>I teach computer architecture.</a:t>
            </a:r>
          </a:p>
          <a:p>
            <a:pPr eaLnBrk="1" hangingPunct="1"/>
            <a:r>
              <a:rPr lang="en-US" altLang="zh-CN" dirty="0">
                <a:latin typeface="Arial" panose="020B0604020202020204" pitchFamily="34" charset="0"/>
              </a:rPr>
              <a:t>I conduct research in networking and security.</a:t>
            </a:r>
          </a:p>
          <a:p>
            <a:pPr eaLnBrk="1" hangingPunct="1"/>
            <a:r>
              <a:rPr lang="en-US" altLang="zh-CN" dirty="0">
                <a:latin typeface="Arial" panose="020B0604020202020204" pitchFamily="34" charset="0"/>
              </a:rPr>
              <a:t>I usually host excellent undergraduate students in my group.</a:t>
            </a:r>
          </a:p>
          <a:p>
            <a:pPr eaLnBrk="1" hangingPunct="1"/>
            <a:r>
              <a:rPr lang="en-US" altLang="zh-CN" dirty="0">
                <a:latin typeface="Arial" panose="020B0604020202020204" pitchFamily="34" charset="0"/>
              </a:rPr>
              <a:t>If you happen to be interested in my research, I’ll be more than happy to work with you.</a:t>
            </a:r>
          </a:p>
          <a:p>
            <a:pPr eaLnBrk="1" hangingPunct="1"/>
            <a:r>
              <a:rPr lang="en-US" altLang="zh-CN" dirty="0">
                <a:latin typeface="Arial" panose="020B0604020202020204" pitchFamily="34" charset="0"/>
              </a:rPr>
              <a:t>Before that, you might like to know more about me via my webpage.</a:t>
            </a:r>
            <a:endParaRPr lang="zh-CN" altLang="zh-CN" dirty="0">
              <a:latin typeface="Arial" panose="020B0604020202020204" pitchFamily="34" charset="0"/>
            </a:endParaRPr>
          </a:p>
        </p:txBody>
      </p:sp>
    </p:spTree>
    <p:extLst>
      <p:ext uri="{BB962C8B-B14F-4D97-AF65-F5344CB8AC3E}">
        <p14:creationId xmlns:p14="http://schemas.microsoft.com/office/powerpoint/2010/main" val="1270695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p:cNvSpPr>
            <a:spLocks noGrp="1" noRot="1" noChangeAspect="1" noTextEdit="1"/>
          </p:cNvSpPr>
          <p:nvPr>
            <p:ph type="sldImg"/>
          </p:nvPr>
        </p:nvSpPr>
        <p:spPr>
          <a:ln/>
        </p:spPr>
      </p:sp>
      <p:sp>
        <p:nvSpPr>
          <p:cNvPr id="1228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Now back to the course, since it’s very challenging;</a:t>
            </a:r>
          </a:p>
          <a:p>
            <a:r>
              <a:rPr lang="en-US" altLang="zh-CN">
                <a:latin typeface="Arial" panose="020B0604020202020204" pitchFamily="34" charset="0"/>
              </a:rPr>
              <a:t>You might wonder that, as the instructor, how I prepared for teaching this course.</a:t>
            </a:r>
          </a:p>
          <a:p>
            <a:r>
              <a:rPr lang="en-US" altLang="zh-CN">
                <a:latin typeface="Arial" panose="020B0604020202020204" pitchFamily="34" charset="0"/>
              </a:rPr>
              <a:t>First, I read related textbooks, for many times.</a:t>
            </a:r>
            <a:endParaRPr lang="zh-CN" altLang="en-US">
              <a:latin typeface="Arial" panose="020B0604020202020204" pitchFamily="34" charset="0"/>
            </a:endParaRPr>
          </a:p>
        </p:txBody>
      </p:sp>
      <p:sp>
        <p:nvSpPr>
          <p:cNvPr id="1228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1E78BA0-B101-469A-8FC5-9482B577D200}" type="slidenum">
              <a:rPr lang="en-US" altLang="zh-CN"/>
              <a:pPr eaLnBrk="1" hangingPunct="1"/>
              <a:t>23</a:t>
            </a:fld>
            <a:endParaRPr lang="en-US" altLang="zh-CN"/>
          </a:p>
        </p:txBody>
      </p:sp>
    </p:spTree>
    <p:extLst>
      <p:ext uri="{BB962C8B-B14F-4D97-AF65-F5344CB8AC3E}">
        <p14:creationId xmlns:p14="http://schemas.microsoft.com/office/powerpoint/2010/main" val="3266040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TextEdit="1"/>
          </p:cNvSpPr>
          <p:nvPr>
            <p:ph type="sldImg"/>
          </p:nvPr>
        </p:nvSpPr>
        <p:spPr>
          <a:ln/>
        </p:spPr>
      </p:sp>
      <p:sp>
        <p:nvSpPr>
          <p:cNvPr id="12390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Watch online video lectures</a:t>
            </a:r>
            <a:endParaRPr lang="zh-CN" altLang="en-US">
              <a:latin typeface="Arial" panose="020B0604020202020204" pitchFamily="34" charset="0"/>
            </a:endParaRPr>
          </a:p>
        </p:txBody>
      </p:sp>
      <p:sp>
        <p:nvSpPr>
          <p:cNvPr id="12390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17C3BC2-2A77-4AF6-8FCC-D3FA702B87C1}" type="slidenum">
              <a:rPr lang="en-US" altLang="zh-CN"/>
              <a:pPr eaLnBrk="1" hangingPunct="1"/>
              <a:t>24</a:t>
            </a:fld>
            <a:endParaRPr lang="en-US" altLang="zh-CN"/>
          </a:p>
        </p:txBody>
      </p:sp>
    </p:spTree>
    <p:extLst>
      <p:ext uri="{BB962C8B-B14F-4D97-AF65-F5344CB8AC3E}">
        <p14:creationId xmlns:p14="http://schemas.microsoft.com/office/powerpoint/2010/main" val="3546874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幻灯片图像占位符 1"/>
          <p:cNvSpPr>
            <a:spLocks noGrp="1" noRot="1" noChangeAspect="1" noTextEdit="1"/>
          </p:cNvSpPr>
          <p:nvPr>
            <p:ph type="sldImg"/>
          </p:nvPr>
        </p:nvSpPr>
        <p:spPr>
          <a:ln/>
        </p:spPr>
      </p:sp>
      <p:sp>
        <p:nvSpPr>
          <p:cNvPr id="12493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Practice English</a:t>
            </a:r>
            <a:endParaRPr lang="zh-CN" altLang="en-US">
              <a:latin typeface="Arial" panose="020B0604020202020204" pitchFamily="34" charset="0"/>
            </a:endParaRPr>
          </a:p>
        </p:txBody>
      </p:sp>
      <p:sp>
        <p:nvSpPr>
          <p:cNvPr id="12493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0A595CE-D861-4CD1-B9B6-DFBE4FB08B07}" type="slidenum">
              <a:rPr lang="en-US" altLang="zh-CN"/>
              <a:pPr eaLnBrk="1" hangingPunct="1"/>
              <a:t>25</a:t>
            </a:fld>
            <a:endParaRPr lang="en-US" altLang="zh-CN"/>
          </a:p>
        </p:txBody>
      </p:sp>
    </p:spTree>
    <p:extLst>
      <p:ext uri="{BB962C8B-B14F-4D97-AF65-F5344CB8AC3E}">
        <p14:creationId xmlns:p14="http://schemas.microsoft.com/office/powerpoint/2010/main" val="3774851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幻灯片图像占位符 1"/>
          <p:cNvSpPr>
            <a:spLocks noGrp="1" noRot="1" noChangeAspect="1" noTextEdit="1"/>
          </p:cNvSpPr>
          <p:nvPr>
            <p:ph type="sldImg"/>
          </p:nvPr>
        </p:nvSpPr>
        <p:spPr>
          <a:ln/>
        </p:spPr>
      </p:sp>
      <p:sp>
        <p:nvSpPr>
          <p:cNvPr id="12595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And, I also read a book that is literally called Teaching What You Don’t Know</a:t>
            </a:r>
            <a:endParaRPr lang="zh-CN" altLang="en-US">
              <a:latin typeface="Arial" panose="020B0604020202020204" pitchFamily="34" charset="0"/>
            </a:endParaRPr>
          </a:p>
        </p:txBody>
      </p:sp>
      <p:sp>
        <p:nvSpPr>
          <p:cNvPr id="12595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47AFC22-0604-4552-AF1D-634BD065D106}" type="slidenum">
              <a:rPr lang="en-US" altLang="zh-CN"/>
              <a:pPr eaLnBrk="1" hangingPunct="1"/>
              <a:t>26</a:t>
            </a:fld>
            <a:endParaRPr lang="en-US" altLang="zh-CN"/>
          </a:p>
        </p:txBody>
      </p:sp>
    </p:spTree>
    <p:extLst>
      <p:ext uri="{BB962C8B-B14F-4D97-AF65-F5344CB8AC3E}">
        <p14:creationId xmlns:p14="http://schemas.microsoft.com/office/powerpoint/2010/main" val="2340984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a:ln/>
        </p:spPr>
      </p:sp>
      <p:sp>
        <p:nvSpPr>
          <p:cNvPr id="1269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So, after these much preparation, what can I offer to students in my class?</a:t>
            </a:r>
            <a:endParaRPr lang="zh-CN" altLang="en-US">
              <a:latin typeface="Arial" panose="020B0604020202020204" pitchFamily="34" charset="0"/>
            </a:endParaRPr>
          </a:p>
        </p:txBody>
      </p:sp>
      <p:sp>
        <p:nvSpPr>
          <p:cNvPr id="1269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013D666-3C6B-4B3E-8415-A750CFE48724}" type="slidenum">
              <a:rPr lang="en-US" altLang="zh-CN"/>
              <a:pPr eaLnBrk="1" hangingPunct="1"/>
              <a:t>27</a:t>
            </a:fld>
            <a:endParaRPr lang="en-US" altLang="zh-CN"/>
          </a:p>
        </p:txBody>
      </p:sp>
    </p:spTree>
    <p:extLst>
      <p:ext uri="{BB962C8B-B14F-4D97-AF65-F5344CB8AC3E}">
        <p14:creationId xmlns:p14="http://schemas.microsoft.com/office/powerpoint/2010/main" val="786576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幻灯片图像占位符 1"/>
          <p:cNvSpPr>
            <a:spLocks noGrp="1" noRot="1" noChangeAspect="1" noTextEdit="1"/>
          </p:cNvSpPr>
          <p:nvPr>
            <p:ph type="sldImg"/>
          </p:nvPr>
        </p:nvSpPr>
        <p:spPr>
          <a:ln/>
        </p:spPr>
      </p:sp>
      <p:sp>
        <p:nvSpPr>
          <p:cNvPr id="1280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After this course, you are expected to understand how a multi-core system works;</a:t>
            </a:r>
          </a:p>
          <a:p>
            <a:endParaRPr lang="en-US" altLang="zh-CN">
              <a:latin typeface="Arial" panose="020B0604020202020204" pitchFamily="34" charset="0"/>
            </a:endParaRPr>
          </a:p>
          <a:p>
            <a:r>
              <a:rPr lang="en-US" altLang="zh-CN">
                <a:latin typeface="Arial" panose="020B0604020202020204" pitchFamily="34" charset="0"/>
              </a:rPr>
              <a:t>Intro: </a:t>
            </a:r>
            <a:r>
              <a:rPr lang="en-US" altLang="zh-CN" err="1">
                <a:latin typeface="Arial" panose="020B0604020202020204" pitchFamily="34" charset="0"/>
              </a:rPr>
              <a:t>cpu</a:t>
            </a:r>
            <a:r>
              <a:rPr lang="en-US" altLang="zh-CN">
                <a:latin typeface="Arial" panose="020B0604020202020204" pitchFamily="34" charset="0"/>
              </a:rPr>
              <a:t> chip</a:t>
            </a:r>
            <a:r>
              <a:rPr lang="en-US" altLang="zh-CN" baseline="0">
                <a:latin typeface="Arial" panose="020B0604020202020204" pitchFamily="34" charset="0"/>
              </a:rPr>
              <a:t> in this fig, multiple cores, each core has local/private L1 and L2 caches, all cores share L3 cache, connect to memory via memory controller</a:t>
            </a:r>
            <a:endParaRPr lang="zh-CN" altLang="en-US">
              <a:latin typeface="Arial" panose="020B0604020202020204" pitchFamily="34" charset="0"/>
            </a:endParaRPr>
          </a:p>
        </p:txBody>
      </p:sp>
      <p:sp>
        <p:nvSpPr>
          <p:cNvPr id="1280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75F90307-6788-44F5-BD43-8CEA687F2307}" type="slidenum">
              <a:rPr lang="en-US" altLang="zh-CN"/>
              <a:pPr eaLnBrk="1" hangingPunct="1"/>
              <a:t>28</a:t>
            </a:fld>
            <a:endParaRPr lang="en-US" altLang="zh-CN"/>
          </a:p>
        </p:txBody>
      </p:sp>
    </p:spTree>
    <p:extLst>
      <p:ext uri="{BB962C8B-B14F-4D97-AF65-F5344CB8AC3E}">
        <p14:creationId xmlns:p14="http://schemas.microsoft.com/office/powerpoint/2010/main" val="1181798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幻灯片图像占位符 1"/>
          <p:cNvSpPr>
            <a:spLocks noGrp="1" noRot="1" noChangeAspect="1" noTextEdit="1"/>
          </p:cNvSpPr>
          <p:nvPr>
            <p:ph type="sldImg"/>
          </p:nvPr>
        </p:nvSpPr>
        <p:spPr>
          <a:ln/>
        </p:spPr>
      </p:sp>
      <p:sp>
        <p:nvSpPr>
          <p:cNvPr id="1280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err="1">
                <a:latin typeface="Arial" panose="020B0604020202020204" pitchFamily="34" charset="0"/>
              </a:rPr>
              <a:t>Cpu</a:t>
            </a:r>
            <a:r>
              <a:rPr lang="en-US" altLang="zh-CN">
                <a:latin typeface="Arial" panose="020B0604020202020204" pitchFamily="34" charset="0"/>
              </a:rPr>
              <a:t> and memory</a:t>
            </a:r>
            <a:r>
              <a:rPr lang="en-US" altLang="zh-CN" baseline="0">
                <a:latin typeface="Arial" panose="020B0604020202020204" pitchFamily="34" charset="0"/>
              </a:rPr>
              <a:t> – computer architecture</a:t>
            </a:r>
            <a:endParaRPr lang="zh-CN" altLang="en-US">
              <a:latin typeface="Arial" panose="020B0604020202020204" pitchFamily="34" charset="0"/>
            </a:endParaRPr>
          </a:p>
        </p:txBody>
      </p:sp>
      <p:sp>
        <p:nvSpPr>
          <p:cNvPr id="1280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75F90307-6788-44F5-BD43-8CEA687F2307}" type="slidenum">
              <a:rPr lang="en-US" altLang="zh-CN"/>
              <a:pPr eaLnBrk="1" hangingPunct="1"/>
              <a:t>29</a:t>
            </a:fld>
            <a:endParaRPr lang="en-US" altLang="zh-CN"/>
          </a:p>
        </p:txBody>
      </p:sp>
    </p:spTree>
    <p:extLst>
      <p:ext uri="{BB962C8B-B14F-4D97-AF65-F5344CB8AC3E}">
        <p14:creationId xmlns:p14="http://schemas.microsoft.com/office/powerpoint/2010/main" val="103481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a:ln/>
        </p:spPr>
      </p:sp>
      <p:sp>
        <p:nvSpPr>
          <p:cNvPr id="1024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latin typeface="Arial" panose="020B0604020202020204" pitchFamily="34" charset="0"/>
              </a:rPr>
              <a:t>this very challenging hardware course with me.</a:t>
            </a:r>
          </a:p>
          <a:p>
            <a:pPr eaLnBrk="1" hangingPunct="1"/>
            <a:r>
              <a:rPr lang="en-US" altLang="zh-CN" dirty="0">
                <a:latin typeface="Arial" panose="020B0604020202020204" pitchFamily="34" charset="0"/>
              </a:rPr>
              <a:t>First, let me ask you some questions. Which hardware courses did you complete?</a:t>
            </a:r>
          </a:p>
          <a:p>
            <a:pPr eaLnBrk="1" hangingPunct="1"/>
            <a:r>
              <a:rPr lang="en-US" altLang="zh-CN" dirty="0">
                <a:latin typeface="Arial" panose="020B0604020202020204" pitchFamily="34" charset="0"/>
              </a:rPr>
              <a:t>What did you learn in those courses?</a:t>
            </a:r>
          </a:p>
          <a:p>
            <a:pPr eaLnBrk="1" hangingPunct="1"/>
            <a:r>
              <a:rPr lang="en-US" altLang="zh-CN" dirty="0">
                <a:latin typeface="Arial" panose="020B0604020202020204" pitchFamily="34" charset="0"/>
              </a:rPr>
              <a:t>How about software courses?</a:t>
            </a:r>
          </a:p>
          <a:p>
            <a:pPr eaLnBrk="1" hangingPunct="1"/>
            <a:r>
              <a:rPr lang="en-US" altLang="zh-CN" dirty="0">
                <a:latin typeface="Arial" panose="020B0604020202020204" pitchFamily="34" charset="0"/>
              </a:rPr>
              <a:t>It’s great to know that you have already built a solid background of computer science. </a:t>
            </a:r>
          </a:p>
          <a:p>
            <a:pPr eaLnBrk="1" hangingPunct="1"/>
            <a:r>
              <a:rPr lang="en-US" altLang="zh-CN" dirty="0">
                <a:latin typeface="Arial" panose="020B0604020202020204" pitchFamily="34" charset="0"/>
              </a:rPr>
              <a:t>But as you may or may not have noticed, when you learn the software courses, you follow a top-down approach</a:t>
            </a:r>
          </a:p>
          <a:p>
            <a:pPr eaLnBrk="1" hangingPunct="1"/>
            <a:endParaRPr lang="en-US" altLang="zh-CN" dirty="0">
              <a:latin typeface="Arial" panose="020B0604020202020204" pitchFamily="34" charset="0"/>
            </a:endParaRPr>
          </a:p>
        </p:txBody>
      </p:sp>
      <p:sp>
        <p:nvSpPr>
          <p:cNvPr id="1024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5C86D74-877E-4C62-A734-A0C5DE32B740}" type="slidenum">
              <a:rPr lang="en-US" altLang="zh-CN"/>
              <a:pPr eaLnBrk="1" hangingPunct="1"/>
              <a:t>3</a:t>
            </a:fld>
            <a:endParaRPr lang="en-US" altLang="zh-CN"/>
          </a:p>
        </p:txBody>
      </p:sp>
    </p:spTree>
    <p:extLst>
      <p:ext uri="{BB962C8B-B14F-4D97-AF65-F5344CB8AC3E}">
        <p14:creationId xmlns:p14="http://schemas.microsoft.com/office/powerpoint/2010/main" val="3447311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幻灯片图像占位符 1"/>
          <p:cNvSpPr>
            <a:spLocks noGrp="1" noRot="1" noChangeAspect="1" noTextEdit="1"/>
          </p:cNvSpPr>
          <p:nvPr>
            <p:ph type="sldImg"/>
          </p:nvPr>
        </p:nvSpPr>
        <p:spPr>
          <a:ln/>
        </p:spPr>
      </p:sp>
      <p:sp>
        <p:nvSpPr>
          <p:cNvPr id="1280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Arial" panose="020B0604020202020204" pitchFamily="34" charset="0"/>
              </a:rPr>
              <a:t>More examples of multi-core CPUs</a:t>
            </a:r>
            <a:endParaRPr lang="zh-CN" altLang="en-US" dirty="0">
              <a:latin typeface="Arial" panose="020B0604020202020204" pitchFamily="34" charset="0"/>
            </a:endParaRPr>
          </a:p>
        </p:txBody>
      </p:sp>
      <p:sp>
        <p:nvSpPr>
          <p:cNvPr id="1280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75F90307-6788-44F5-BD43-8CEA687F2307}" type="slidenum">
              <a:rPr lang="en-US" altLang="zh-CN"/>
              <a:pPr eaLnBrk="1" hangingPunct="1"/>
              <a:t>30</a:t>
            </a:fld>
            <a:endParaRPr lang="en-US" altLang="zh-CN"/>
          </a:p>
        </p:txBody>
      </p:sp>
    </p:spTree>
    <p:extLst>
      <p:ext uri="{BB962C8B-B14F-4D97-AF65-F5344CB8AC3E}">
        <p14:creationId xmlns:p14="http://schemas.microsoft.com/office/powerpoint/2010/main" val="2251842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a:ln/>
        </p:spPr>
      </p:sp>
      <p:sp>
        <p:nvSpPr>
          <p:cNvPr id="1290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You’ll start paying attention to not only how something works but also why it works in that way.</a:t>
            </a:r>
          </a:p>
          <a:p>
            <a:r>
              <a:rPr lang="en-US" altLang="zh-CN">
                <a:latin typeface="Arial" panose="020B0604020202020204" pitchFamily="34" charset="0"/>
              </a:rPr>
              <a:t>You may also start wondering why it doesn’t work in some other ways.</a:t>
            </a:r>
            <a:endParaRPr lang="zh-CN" altLang="en-US">
              <a:latin typeface="Arial" panose="020B0604020202020204" pitchFamily="34" charset="0"/>
            </a:endParaRPr>
          </a:p>
        </p:txBody>
      </p:sp>
      <p:sp>
        <p:nvSpPr>
          <p:cNvPr id="1290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139D9D2-3C22-41DB-B43E-5154FC79137F}" type="slidenum">
              <a:rPr lang="en-US" altLang="zh-CN"/>
              <a:pPr eaLnBrk="1" hangingPunct="1"/>
              <a:t>31</a:t>
            </a:fld>
            <a:endParaRPr lang="en-US" altLang="zh-CN"/>
          </a:p>
        </p:txBody>
      </p:sp>
    </p:spTree>
    <p:extLst>
      <p:ext uri="{BB962C8B-B14F-4D97-AF65-F5344CB8AC3E}">
        <p14:creationId xmlns:p14="http://schemas.microsoft.com/office/powerpoint/2010/main" val="3356050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幻灯片图像占位符 1"/>
          <p:cNvSpPr>
            <a:spLocks noGrp="1" noRot="1" noChangeAspect="1" noTextEdit="1"/>
          </p:cNvSpPr>
          <p:nvPr>
            <p:ph type="sldImg"/>
          </p:nvPr>
        </p:nvSpPr>
        <p:spPr>
          <a:ln/>
        </p:spPr>
      </p:sp>
      <p:sp>
        <p:nvSpPr>
          <p:cNvPr id="1300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Through such comparison, you can better understand the working principles of things.</a:t>
            </a:r>
            <a:endParaRPr lang="zh-CN" altLang="en-US">
              <a:latin typeface="Arial" panose="020B0604020202020204" pitchFamily="34" charset="0"/>
            </a:endParaRPr>
          </a:p>
        </p:txBody>
      </p:sp>
      <p:sp>
        <p:nvSpPr>
          <p:cNvPr id="1300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5038B25C-2C7C-470B-9DBC-55D7FDF96E98}" type="slidenum">
              <a:rPr lang="en-US" altLang="zh-CN"/>
              <a:pPr eaLnBrk="1" hangingPunct="1"/>
              <a:t>32</a:t>
            </a:fld>
            <a:endParaRPr lang="en-US" altLang="zh-CN"/>
          </a:p>
        </p:txBody>
      </p:sp>
    </p:spTree>
    <p:extLst>
      <p:ext uri="{BB962C8B-B14F-4D97-AF65-F5344CB8AC3E}">
        <p14:creationId xmlns:p14="http://schemas.microsoft.com/office/powerpoint/2010/main" val="2296863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幻灯片图像占位符 1"/>
          <p:cNvSpPr>
            <a:spLocks noGrp="1" noRot="1" noChangeAspect="1" noTextEdit="1"/>
          </p:cNvSpPr>
          <p:nvPr>
            <p:ph type="sldImg"/>
          </p:nvPr>
        </p:nvSpPr>
        <p:spPr>
          <a:ln/>
        </p:spPr>
      </p:sp>
      <p:sp>
        <p:nvSpPr>
          <p:cNvPr id="13107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Arial" panose="020B0604020202020204" pitchFamily="34" charset="0"/>
              </a:rPr>
              <a:t>You’ll more and more get used to seeing things from different perspectives.</a:t>
            </a:r>
          </a:p>
          <a:p>
            <a:r>
              <a:rPr lang="en-US" altLang="zh-CN" dirty="0">
                <a:latin typeface="Arial" panose="020B0604020202020204" pitchFamily="34" charset="0"/>
              </a:rPr>
              <a:t>At most cases, a solution cannot be the best at every perspective.</a:t>
            </a:r>
          </a:p>
          <a:p>
            <a:r>
              <a:rPr lang="en-US" altLang="zh-CN" dirty="0">
                <a:latin typeface="Arial" panose="020B0604020202020204" pitchFamily="34" charset="0"/>
              </a:rPr>
              <a:t>You need to decide which perspective you care the most, and in order to get more benefits from this perspective, you might need to sacrifice some in terms of other perspectives.</a:t>
            </a:r>
          </a:p>
          <a:p>
            <a:r>
              <a:rPr lang="en-US" altLang="zh-CN" dirty="0">
                <a:latin typeface="Arial" panose="020B0604020202020204" pitchFamily="34" charset="0"/>
              </a:rPr>
              <a:t>Example, membership query</a:t>
            </a:r>
            <a:r>
              <a:rPr lang="zh-CN" altLang="en-US" dirty="0">
                <a:latin typeface="Arial" panose="020B0604020202020204" pitchFamily="34" charset="0"/>
              </a:rPr>
              <a:t> </a:t>
            </a:r>
            <a:r>
              <a:rPr lang="en-US" altLang="zh-CN" dirty="0">
                <a:latin typeface="Arial" panose="020B0604020202020204" pitchFamily="34" charset="0"/>
              </a:rPr>
              <a:t>using</a:t>
            </a:r>
            <a:r>
              <a:rPr lang="zh-CN" altLang="en-US" dirty="0">
                <a:latin typeface="Arial" panose="020B0604020202020204" pitchFamily="34" charset="0"/>
              </a:rPr>
              <a:t> </a:t>
            </a:r>
            <a:r>
              <a:rPr lang="en-US" altLang="zh-CN" dirty="0">
                <a:latin typeface="Arial" panose="020B0604020202020204" pitchFamily="34" charset="0"/>
              </a:rPr>
              <a:t>hash: space and accuracy;</a:t>
            </a:r>
          </a:p>
          <a:p>
            <a:endParaRPr lang="en-US" altLang="zh-CN" dirty="0">
              <a:latin typeface="Arial" panose="020B0604020202020204" pitchFamily="34" charset="0"/>
            </a:endParaRPr>
          </a:p>
        </p:txBody>
      </p:sp>
      <p:sp>
        <p:nvSpPr>
          <p:cNvPr id="13107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2471793-DC72-45DD-BE80-EE6935A0AB3E}" type="slidenum">
              <a:rPr lang="en-US" altLang="zh-CN"/>
              <a:pPr eaLnBrk="1" hangingPunct="1"/>
              <a:t>33</a:t>
            </a:fld>
            <a:endParaRPr lang="en-US" altLang="zh-CN"/>
          </a:p>
        </p:txBody>
      </p:sp>
    </p:spTree>
    <p:extLst>
      <p:ext uri="{BB962C8B-B14F-4D97-AF65-F5344CB8AC3E}">
        <p14:creationId xmlns:p14="http://schemas.microsoft.com/office/powerpoint/2010/main" val="2922129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幻灯片图像占位符 1"/>
          <p:cNvSpPr>
            <a:spLocks noGrp="1" noRot="1" noChangeAspect="1" noTextEdit="1"/>
          </p:cNvSpPr>
          <p:nvPr>
            <p:ph type="sldImg"/>
          </p:nvPr>
        </p:nvSpPr>
        <p:spPr>
          <a:ln/>
        </p:spPr>
      </p:sp>
      <p:sp>
        <p:nvSpPr>
          <p:cNvPr id="1320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Probably it’ll be the most thought-provoking course you’ve even taken so far.</a:t>
            </a:r>
          </a:p>
        </p:txBody>
      </p:sp>
      <p:sp>
        <p:nvSpPr>
          <p:cNvPr id="13210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5D5C848-C188-4BD0-B135-3B089E09DE09}" type="slidenum">
              <a:rPr lang="en-US" altLang="zh-CN"/>
              <a:pPr eaLnBrk="1" hangingPunct="1"/>
              <a:t>34</a:t>
            </a:fld>
            <a:endParaRPr lang="en-US" altLang="zh-CN"/>
          </a:p>
        </p:txBody>
      </p:sp>
    </p:spTree>
    <p:extLst>
      <p:ext uri="{BB962C8B-B14F-4D97-AF65-F5344CB8AC3E}">
        <p14:creationId xmlns:p14="http://schemas.microsoft.com/office/powerpoint/2010/main" val="531669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a:ln/>
        </p:spPr>
      </p:sp>
      <p:sp>
        <p:nvSpPr>
          <p:cNvPr id="1331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The textbook we use is Computer Architecture: A quantitative approach 5</a:t>
            </a:r>
            <a:r>
              <a:rPr lang="en-US" altLang="zh-CN" baseline="30000">
                <a:latin typeface="Arial" panose="020B0604020202020204" pitchFamily="34" charset="0"/>
              </a:rPr>
              <a:t>th</a:t>
            </a:r>
            <a:r>
              <a:rPr lang="en-US" altLang="zh-CN">
                <a:latin typeface="Arial" panose="020B0604020202020204" pitchFamily="34" charset="0"/>
              </a:rPr>
              <a:t> edition by Professor Hennessy and Professor Patterson.</a:t>
            </a:r>
          </a:p>
        </p:txBody>
      </p:sp>
      <p:sp>
        <p:nvSpPr>
          <p:cNvPr id="1331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0C52DC2-A921-43A9-AA86-906F58505A73}" type="slidenum">
              <a:rPr lang="en-US" altLang="zh-CN"/>
              <a:pPr eaLnBrk="1" hangingPunct="1"/>
              <a:t>35</a:t>
            </a:fld>
            <a:endParaRPr lang="en-US" altLang="zh-CN"/>
          </a:p>
        </p:txBody>
      </p:sp>
    </p:spTree>
    <p:extLst>
      <p:ext uri="{BB962C8B-B14F-4D97-AF65-F5344CB8AC3E}">
        <p14:creationId xmlns:p14="http://schemas.microsoft.com/office/powerpoint/2010/main" val="135765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a:ln/>
        </p:spPr>
      </p:sp>
      <p:sp>
        <p:nvSpPr>
          <p:cNvPr id="1331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latin typeface="Arial" panose="020B0604020202020204" pitchFamily="34" charset="0"/>
              </a:rPr>
              <a:t>The content will also cover some updates from the sixth edition</a:t>
            </a:r>
          </a:p>
        </p:txBody>
      </p:sp>
      <p:sp>
        <p:nvSpPr>
          <p:cNvPr id="1331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0C52DC2-A921-43A9-AA86-906F58505A73}" type="slidenum">
              <a:rPr lang="en-US" altLang="zh-CN"/>
              <a:pPr eaLnBrk="1" hangingPunct="1"/>
              <a:t>36</a:t>
            </a:fld>
            <a:endParaRPr lang="en-US" altLang="zh-CN"/>
          </a:p>
        </p:txBody>
      </p:sp>
    </p:spTree>
    <p:extLst>
      <p:ext uri="{BB962C8B-B14F-4D97-AF65-F5344CB8AC3E}">
        <p14:creationId xmlns:p14="http://schemas.microsoft.com/office/powerpoint/2010/main" val="3796908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CN" dirty="0"/>
              <a:t> varriety of resources are available online including reference appendices and links to related materials on the Web, etc.</a:t>
            </a:r>
          </a:p>
        </p:txBody>
      </p:sp>
      <p:sp>
        <p:nvSpPr>
          <p:cNvPr id="4" name="Slide Number Placeholder 3"/>
          <p:cNvSpPr>
            <a:spLocks noGrp="1"/>
          </p:cNvSpPr>
          <p:nvPr>
            <p:ph type="sldNum" sz="quarter" idx="5"/>
          </p:nvPr>
        </p:nvSpPr>
        <p:spPr/>
        <p:txBody>
          <a:bodyPr/>
          <a:lstStyle/>
          <a:p>
            <a:fld id="{133FD916-006A-456B-8C8E-6C2FF60F8451}" type="slidenum">
              <a:rPr lang="en-US" altLang="zh-CN" smtClean="0"/>
              <a:pPr/>
              <a:t>37</a:t>
            </a:fld>
            <a:endParaRPr lang="en-US" altLang="zh-CN"/>
          </a:p>
        </p:txBody>
      </p:sp>
    </p:spTree>
    <p:extLst>
      <p:ext uri="{BB962C8B-B14F-4D97-AF65-F5344CB8AC3E}">
        <p14:creationId xmlns:p14="http://schemas.microsoft.com/office/powerpoint/2010/main" val="175121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幻灯片图像占位符 1"/>
          <p:cNvSpPr>
            <a:spLocks noGrp="1" noRot="1" noChangeAspect="1" noTextEdit="1"/>
          </p:cNvSpPr>
          <p:nvPr>
            <p:ph type="sldImg"/>
          </p:nvPr>
        </p:nvSpPr>
        <p:spPr>
          <a:ln/>
        </p:spPr>
      </p:sp>
      <p:sp>
        <p:nvSpPr>
          <p:cNvPr id="13414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latin typeface="Arial" panose="020B0604020202020204" pitchFamily="34" charset="0"/>
              </a:rPr>
              <a:t>So why this book?</a:t>
            </a:r>
          </a:p>
          <a:p>
            <a:pPr eaLnBrk="1" hangingPunct="1"/>
            <a:r>
              <a:rPr lang="en-US" altLang="zh-CN" dirty="0">
                <a:latin typeface="Arial" panose="020B0604020202020204" pitchFamily="34" charset="0"/>
              </a:rPr>
              <a:t>It presents computer architecture design in a quantitative approach, which adopts a performance-driven perspective. In other words, whenever it delivers a design technique, it clearly motivates how this technique makes our computers faster or better in terms of other measurement methodology.</a:t>
            </a:r>
          </a:p>
          <a:p>
            <a:pPr eaLnBrk="1" hangingPunct="1"/>
            <a:r>
              <a:rPr lang="en-US" altLang="zh-CN" dirty="0">
                <a:latin typeface="Arial" panose="020B0604020202020204" pitchFamily="34" charset="0"/>
              </a:rPr>
              <a:t>So it tells us not only how computer architecture works but also why it works in the way it is designed.</a:t>
            </a:r>
          </a:p>
          <a:p>
            <a:pPr eaLnBrk="1" hangingPunct="1"/>
            <a:r>
              <a:rPr lang="en-US" altLang="zh-CN" dirty="0">
                <a:latin typeface="Arial" panose="020B0604020202020204" pitchFamily="34" charset="0"/>
              </a:rPr>
              <a:t>You are also strongly encouraged to read the book Operating Systems: Three Easy Pieces as well, as </a:t>
            </a:r>
            <a:r>
              <a:rPr lang="en-US" altLang="zh-CN" dirty="0" err="1">
                <a:latin typeface="Arial" panose="020B0604020202020204" pitchFamily="34" charset="0"/>
              </a:rPr>
              <a:t>os</a:t>
            </a:r>
            <a:r>
              <a:rPr lang="en-US" altLang="zh-CN" dirty="0">
                <a:latin typeface="Arial" panose="020B0604020202020204" pitchFamily="34" charset="0"/>
              </a:rPr>
              <a:t> is a prerequisite for computer architecture. </a:t>
            </a:r>
            <a:endParaRPr lang="zh-CN" altLang="en-US" dirty="0">
              <a:latin typeface="Arial" panose="020B0604020202020204" pitchFamily="34" charset="0"/>
            </a:endParaRPr>
          </a:p>
        </p:txBody>
      </p:sp>
      <p:sp>
        <p:nvSpPr>
          <p:cNvPr id="13414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5DF631C5-7DE7-4FE2-BEF8-96BB4646A709}" type="slidenum">
              <a:rPr lang="en-US" altLang="zh-CN"/>
              <a:pPr eaLnBrk="1" hangingPunct="1"/>
              <a:t>38</a:t>
            </a:fld>
            <a:endParaRPr lang="en-US" altLang="zh-CN"/>
          </a:p>
        </p:txBody>
      </p:sp>
    </p:spTree>
    <p:extLst>
      <p:ext uri="{BB962C8B-B14F-4D97-AF65-F5344CB8AC3E}">
        <p14:creationId xmlns:p14="http://schemas.microsoft.com/office/powerpoint/2010/main" val="3924720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a:ln/>
        </p:spPr>
      </p:sp>
      <p:sp>
        <p:nvSpPr>
          <p:cNvPr id="1351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all announcements and materials like slides and assignments will be posted on this website.</a:t>
            </a:r>
            <a:endParaRPr lang="zh-CN" altLang="en-US">
              <a:latin typeface="Arial" panose="020B0604020202020204" pitchFamily="34" charset="0"/>
            </a:endParaRPr>
          </a:p>
        </p:txBody>
      </p:sp>
      <p:sp>
        <p:nvSpPr>
          <p:cNvPr id="1351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54EC532-83C8-4145-A601-31BDF9F469E1}" type="slidenum">
              <a:rPr lang="en-US" altLang="zh-CN"/>
              <a:pPr eaLnBrk="1" hangingPunct="1"/>
              <a:t>39</a:t>
            </a:fld>
            <a:endParaRPr lang="en-US" altLang="zh-CN"/>
          </a:p>
        </p:txBody>
      </p:sp>
    </p:spTree>
    <p:extLst>
      <p:ext uri="{BB962C8B-B14F-4D97-AF65-F5344CB8AC3E}">
        <p14:creationId xmlns:p14="http://schemas.microsoft.com/office/powerpoint/2010/main" val="3180412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TextEdit="1"/>
          </p:cNvSpPr>
          <p:nvPr>
            <p:ph type="sldImg"/>
          </p:nvPr>
        </p:nvSpPr>
        <p:spPr>
          <a:ln/>
        </p:spPr>
      </p:sp>
      <p:sp>
        <p:nvSpPr>
          <p:cNvPr id="1034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latin typeface="Arial" panose="020B0604020202020204" pitchFamily="34" charset="0"/>
              </a:rPr>
              <a:t>At first, you started with various programming languages, like C and Java.</a:t>
            </a:r>
          </a:p>
          <a:p>
            <a:pPr eaLnBrk="1" hangingPunct="1"/>
            <a:r>
              <a:rPr lang="en-US" altLang="zh-CN" dirty="0">
                <a:latin typeface="Arial" panose="020B0604020202020204" pitchFamily="34" charset="0"/>
              </a:rPr>
              <a:t>Through those courses, you might have developed some fancy programs/applications and become very much amazed by how awesome our computers can be.</a:t>
            </a:r>
          </a:p>
          <a:p>
            <a:pPr eaLnBrk="1" hangingPunct="1"/>
            <a:r>
              <a:rPr lang="en-US" altLang="zh-CN" dirty="0">
                <a:latin typeface="Arial" panose="020B0604020202020204" pitchFamily="34" charset="0"/>
              </a:rPr>
              <a:t>And hopefully, you might’ve also accumulated a strong interest in computer science.</a:t>
            </a:r>
          </a:p>
          <a:p>
            <a:pPr eaLnBrk="1" hangingPunct="1"/>
            <a:endParaRPr lang="en-US" altLang="zh-CN" dirty="0">
              <a:latin typeface="Arial" panose="020B0604020202020204" pitchFamily="34" charset="0"/>
            </a:endParaRPr>
          </a:p>
          <a:p>
            <a:pPr eaLnBrk="1" hangingPunct="1"/>
            <a:r>
              <a:rPr lang="en-US" altLang="zh-CN" dirty="0">
                <a:latin typeface="Arial" panose="020B0604020202020204" pitchFamily="34" charset="0"/>
              </a:rPr>
              <a:t>After a while, you might have become more curious about how exactly your programs are handled by computers.</a:t>
            </a:r>
          </a:p>
          <a:p>
            <a:pPr eaLnBrk="1" hangingPunct="1"/>
            <a:endParaRPr lang="en-US" altLang="zh-CN" dirty="0">
              <a:latin typeface="Arial" panose="020B0604020202020204" pitchFamily="34" charset="0"/>
            </a:endParaRPr>
          </a:p>
          <a:p>
            <a:pPr eaLnBrk="1" hangingPunct="1"/>
            <a:r>
              <a:rPr lang="en-US" altLang="zh-CN" dirty="0">
                <a:latin typeface="Arial" panose="020B0604020202020204" pitchFamily="34" charset="0"/>
              </a:rPr>
              <a:t>For example, when you open a file or print a string on the screen, you simply call a function like </a:t>
            </a:r>
            <a:r>
              <a:rPr lang="en-US" altLang="zh-CN" dirty="0" err="1">
                <a:latin typeface="Arial" panose="020B0604020202020204" pitchFamily="34" charset="0"/>
              </a:rPr>
              <a:t>OpenFile</a:t>
            </a:r>
            <a:r>
              <a:rPr lang="en-US" altLang="zh-CN" dirty="0">
                <a:latin typeface="Arial" panose="020B0604020202020204" pitchFamily="34" charset="0"/>
              </a:rPr>
              <a:t> and Print, but you don’t need to worry about how to implement the called functions.</a:t>
            </a:r>
          </a:p>
          <a:p>
            <a:pPr eaLnBrk="1" hangingPunct="1"/>
            <a:r>
              <a:rPr lang="en-US" altLang="zh-CN" dirty="0">
                <a:latin typeface="Arial" panose="020B0604020202020204" pitchFamily="34" charset="0"/>
              </a:rPr>
              <a:t>Instead, standard libraries of the programming language in use do that for you. </a:t>
            </a:r>
          </a:p>
          <a:p>
            <a:pPr eaLnBrk="1" hangingPunct="1"/>
            <a:endParaRPr lang="en-US" altLang="zh-CN" dirty="0">
              <a:latin typeface="Arial" panose="020B0604020202020204" pitchFamily="34" charset="0"/>
            </a:endParaRPr>
          </a:p>
          <a:p>
            <a:pPr eaLnBrk="1" hangingPunct="1"/>
            <a:r>
              <a:rPr lang="en-US" altLang="zh-CN" dirty="0">
                <a:latin typeface="Arial" panose="020B0604020202020204" pitchFamily="34" charset="0"/>
              </a:rPr>
              <a:t>Meanwhile, you may have noticed that when you install certain </a:t>
            </a:r>
            <a:r>
              <a:rPr lang="en-US" altLang="zh-CN" dirty="0" err="1">
                <a:latin typeface="Arial" panose="020B0604020202020204" pitchFamily="34" charset="0"/>
              </a:rPr>
              <a:t>sdk</a:t>
            </a:r>
            <a:r>
              <a:rPr lang="en-US" altLang="zh-CN" dirty="0">
                <a:latin typeface="Arial" panose="020B0604020202020204" pitchFamily="34" charset="0"/>
              </a:rPr>
              <a:t> on your computer, you usually need to choose a specific version that suits your operating system.</a:t>
            </a:r>
          </a:p>
          <a:p>
            <a:pPr eaLnBrk="1" hangingPunct="1"/>
            <a:endParaRPr lang="en-US" altLang="zh-CN" dirty="0">
              <a:latin typeface="Arial" panose="020B0604020202020204" pitchFamily="34" charset="0"/>
            </a:endParaRPr>
          </a:p>
          <a:p>
            <a:pPr eaLnBrk="1" hangingPunct="1"/>
            <a:endParaRPr lang="en-US" altLang="zh-CN" dirty="0">
              <a:latin typeface="Arial" panose="020B0604020202020204" pitchFamily="34" charset="0"/>
            </a:endParaRPr>
          </a:p>
        </p:txBody>
      </p:sp>
      <p:sp>
        <p:nvSpPr>
          <p:cNvPr id="1034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20A3BEA2-C49E-43EE-BFE5-504FC183989C}" type="slidenum">
              <a:rPr lang="en-US" altLang="zh-CN"/>
              <a:pPr eaLnBrk="1" hangingPunct="1"/>
              <a:t>4</a:t>
            </a:fld>
            <a:endParaRPr lang="en-US" altLang="zh-CN"/>
          </a:p>
        </p:txBody>
      </p:sp>
    </p:spTree>
    <p:extLst>
      <p:ext uri="{BB962C8B-B14F-4D97-AF65-F5344CB8AC3E}">
        <p14:creationId xmlns:p14="http://schemas.microsoft.com/office/powerpoint/2010/main" val="1786449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幻灯片图像占位符 1"/>
          <p:cNvSpPr>
            <a:spLocks noGrp="1" noRot="1" noChangeAspect="1" noTextEdit="1"/>
          </p:cNvSpPr>
          <p:nvPr>
            <p:ph type="sldImg"/>
          </p:nvPr>
        </p:nvSpPr>
        <p:spPr>
          <a:ln/>
        </p:spPr>
      </p:sp>
      <p:sp>
        <p:nvSpPr>
          <p:cNvPr id="1361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Here’re the links for reference syllabus</a:t>
            </a:r>
            <a:endParaRPr lang="zh-CN" altLang="en-US">
              <a:latin typeface="Arial" panose="020B0604020202020204" pitchFamily="34" charset="0"/>
            </a:endParaRPr>
          </a:p>
        </p:txBody>
      </p:sp>
      <p:sp>
        <p:nvSpPr>
          <p:cNvPr id="13619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9B8E384-205C-4B84-BE11-28B60F73A64D}" type="slidenum">
              <a:rPr lang="en-US" altLang="zh-CN"/>
              <a:pPr eaLnBrk="1" hangingPunct="1"/>
              <a:t>40</a:t>
            </a:fld>
            <a:endParaRPr lang="en-US" altLang="zh-CN"/>
          </a:p>
        </p:txBody>
      </p:sp>
    </p:spTree>
    <p:extLst>
      <p:ext uri="{BB962C8B-B14F-4D97-AF65-F5344CB8AC3E}">
        <p14:creationId xmlns:p14="http://schemas.microsoft.com/office/powerpoint/2010/main" val="3948741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latin typeface="Arial" panose="020B0604020202020204" pitchFamily="34" charset="0"/>
              </a:rPr>
              <a:t>and schedule</a:t>
            </a:r>
            <a:endParaRPr lang="en-US"/>
          </a:p>
        </p:txBody>
      </p:sp>
      <p:sp>
        <p:nvSpPr>
          <p:cNvPr id="4" name="Slide Number Placeholder 3"/>
          <p:cNvSpPr>
            <a:spLocks noGrp="1"/>
          </p:cNvSpPr>
          <p:nvPr>
            <p:ph type="sldNum" sz="quarter" idx="5"/>
          </p:nvPr>
        </p:nvSpPr>
        <p:spPr/>
        <p:txBody>
          <a:bodyPr/>
          <a:lstStyle/>
          <a:p>
            <a:fld id="{133FD916-006A-456B-8C8E-6C2FF60F8451}" type="slidenum">
              <a:rPr lang="en-US" altLang="zh-CN" smtClean="0"/>
              <a:pPr/>
              <a:t>41</a:t>
            </a:fld>
            <a:endParaRPr lang="en-US" altLang="zh-CN"/>
          </a:p>
        </p:txBody>
      </p:sp>
    </p:spTree>
    <p:extLst>
      <p:ext uri="{BB962C8B-B14F-4D97-AF65-F5344CB8AC3E}">
        <p14:creationId xmlns:p14="http://schemas.microsoft.com/office/powerpoint/2010/main" val="2677230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幻灯片图像占位符 1"/>
          <p:cNvSpPr>
            <a:spLocks noGrp="1" noRot="1" noChangeAspect="1" noTextEdit="1"/>
          </p:cNvSpPr>
          <p:nvPr>
            <p:ph type="sldImg"/>
          </p:nvPr>
        </p:nvSpPr>
        <p:spPr>
          <a:ln/>
        </p:spPr>
      </p:sp>
      <p:sp>
        <p:nvSpPr>
          <p:cNvPr id="1372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The course contains three major teaching components; they are lectures, labs OR research practice, and tests including assignments, quizzes, and exams;</a:t>
            </a:r>
            <a:endParaRPr lang="zh-CN" altLang="en-US">
              <a:latin typeface="Arial" panose="020B0604020202020204" pitchFamily="34" charset="0"/>
            </a:endParaRPr>
          </a:p>
        </p:txBody>
      </p:sp>
      <p:sp>
        <p:nvSpPr>
          <p:cNvPr id="1372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5D8CB0B-EC50-435E-BDCA-A1461D500B3A}" type="slidenum">
              <a:rPr lang="en-US" altLang="zh-CN"/>
              <a:pPr eaLnBrk="1" hangingPunct="1"/>
              <a:t>42</a:t>
            </a:fld>
            <a:endParaRPr lang="en-US" altLang="zh-CN"/>
          </a:p>
        </p:txBody>
      </p:sp>
    </p:spTree>
    <p:extLst>
      <p:ext uri="{BB962C8B-B14F-4D97-AF65-F5344CB8AC3E}">
        <p14:creationId xmlns:p14="http://schemas.microsoft.com/office/powerpoint/2010/main" val="1846347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幻灯片图像占位符 1"/>
          <p:cNvSpPr>
            <a:spLocks noGrp="1" noRot="1" noChangeAspect="1" noTextEdit="1"/>
          </p:cNvSpPr>
          <p:nvPr>
            <p:ph type="sldImg"/>
          </p:nvPr>
        </p:nvSpPr>
        <p:spPr>
          <a:ln/>
        </p:spPr>
      </p:sp>
      <p:sp>
        <p:nvSpPr>
          <p:cNvPr id="1382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Let’s start from walking through the key topics to be covered in lectures.</a:t>
            </a:r>
            <a:endParaRPr lang="zh-CN" altLang="en-US">
              <a:latin typeface="Arial" panose="020B0604020202020204" pitchFamily="34" charset="0"/>
            </a:endParaRPr>
          </a:p>
        </p:txBody>
      </p:sp>
      <p:sp>
        <p:nvSpPr>
          <p:cNvPr id="1382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5EA02BDD-4EF0-43DE-9B81-96A59A55D02F}" type="slidenum">
              <a:rPr lang="en-US" altLang="zh-CN"/>
              <a:pPr eaLnBrk="1" hangingPunct="1"/>
              <a:t>43</a:t>
            </a:fld>
            <a:endParaRPr lang="en-US" altLang="zh-CN"/>
          </a:p>
        </p:txBody>
      </p:sp>
    </p:spTree>
    <p:extLst>
      <p:ext uri="{BB962C8B-B14F-4D97-AF65-F5344CB8AC3E}">
        <p14:creationId xmlns:p14="http://schemas.microsoft.com/office/powerpoint/2010/main" val="15669074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a:ln/>
        </p:spPr>
      </p:sp>
      <p:sp>
        <p:nvSpPr>
          <p:cNvPr id="1392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This is where you left off in Computer Organization, computer hardware processes an instruction in a single clock cycle.</a:t>
            </a:r>
          </a:p>
          <a:p>
            <a:r>
              <a:rPr lang="en-US" altLang="zh-CN">
                <a:latin typeface="Arial" panose="020B0604020202020204" pitchFamily="34" charset="0"/>
              </a:rPr>
              <a:t>By single clock cycle, it means that within each clock cycle, only one instruction is being processed.</a:t>
            </a:r>
          </a:p>
          <a:p>
            <a:r>
              <a:rPr lang="en-US" altLang="zh-CN">
                <a:latin typeface="Arial" panose="020B0604020202020204" pitchFamily="34" charset="0"/>
              </a:rPr>
              <a:t>Limitation? (long clock cycles, other instructions have to wait even though some components are idle)</a:t>
            </a:r>
            <a:endParaRPr lang="zh-CN" altLang="en-US">
              <a:latin typeface="Arial" panose="020B0604020202020204" pitchFamily="34" charset="0"/>
            </a:endParaRPr>
          </a:p>
        </p:txBody>
      </p:sp>
      <p:sp>
        <p:nvSpPr>
          <p:cNvPr id="1392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71420FA-5923-4216-97C0-CE8457508B45}" type="slidenum">
              <a:rPr lang="en-US" altLang="zh-CN"/>
              <a:pPr eaLnBrk="1" hangingPunct="1"/>
              <a:t>44</a:t>
            </a:fld>
            <a:endParaRPr lang="en-US" altLang="zh-CN"/>
          </a:p>
        </p:txBody>
      </p:sp>
    </p:spTree>
    <p:extLst>
      <p:ext uri="{BB962C8B-B14F-4D97-AF65-F5344CB8AC3E}">
        <p14:creationId xmlns:p14="http://schemas.microsoft.com/office/powerpoint/2010/main" val="17640262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a:ln/>
        </p:spPr>
      </p:sp>
      <p:sp>
        <p:nvSpPr>
          <p:cNvPr id="1392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Arial" panose="020B0604020202020204" pitchFamily="34" charset="0"/>
              </a:rPr>
              <a:t>This is where you left off in Computer Organization, computer hardware processes an instruction in a single clock cycle.</a:t>
            </a:r>
          </a:p>
          <a:p>
            <a:r>
              <a:rPr lang="en-US" altLang="zh-CN" dirty="0">
                <a:latin typeface="Arial" panose="020B0604020202020204" pitchFamily="34" charset="0"/>
              </a:rPr>
              <a:t>By single clock cycle, it means that within each clock cycle, only one instruction is being processed.</a:t>
            </a:r>
          </a:p>
          <a:p>
            <a:r>
              <a:rPr lang="en-US" altLang="zh-CN" dirty="0">
                <a:latin typeface="Arial" panose="020B0604020202020204" pitchFamily="34" charset="0"/>
              </a:rPr>
              <a:t>Limitation? (long clock cycles, other instructions have to wait even though some components are idle)</a:t>
            </a:r>
          </a:p>
          <a:p>
            <a:endParaRPr lang="en-US" altLang="zh-CN" dirty="0">
              <a:latin typeface="Arial" panose="020B0604020202020204" pitchFamily="34" charset="0"/>
            </a:endParaRPr>
          </a:p>
          <a:p>
            <a:r>
              <a:rPr lang="en-US" altLang="zh-CN" dirty="0">
                <a:latin typeface="Arial" panose="020B0604020202020204" pitchFamily="34" charset="0"/>
              </a:rPr>
              <a:t>A long single</a:t>
            </a:r>
            <a:r>
              <a:rPr lang="en-US" altLang="zh-CN" baseline="0" dirty="0">
                <a:latin typeface="Arial" panose="020B0604020202020204" pitchFamily="34" charset="0"/>
              </a:rPr>
              <a:t> cycle</a:t>
            </a:r>
          </a:p>
          <a:p>
            <a:endParaRPr lang="en-US" altLang="zh-CN" baseline="0" dirty="0">
              <a:latin typeface="Arial" panose="020B0604020202020204" pitchFamily="34" charset="0"/>
            </a:endParaRPr>
          </a:p>
          <a:p>
            <a:r>
              <a:rPr lang="en-US" altLang="zh-CN" dirty="0"/>
              <a:t>Long single clock</a:t>
            </a:r>
          </a:p>
          <a:p>
            <a:r>
              <a:rPr lang="en-US" altLang="zh-CN" dirty="0"/>
              <a:t>Set clock frequency </a:t>
            </a:r>
          </a:p>
          <a:p>
            <a:r>
              <a:rPr lang="en-US" altLang="zh-CN" dirty="0"/>
              <a:t>To fit the longest instruction</a:t>
            </a:r>
          </a:p>
          <a:p>
            <a:endParaRPr lang="en-US" altLang="zh-CN" dirty="0"/>
          </a:p>
          <a:p>
            <a:r>
              <a:rPr lang="en-US" altLang="zh-CN" dirty="0"/>
              <a:t>The overall extra waiting time</a:t>
            </a:r>
          </a:p>
          <a:p>
            <a:r>
              <a:rPr lang="en-US" altLang="zh-CN" dirty="0"/>
              <a:t>For shorter instructions</a:t>
            </a:r>
          </a:p>
          <a:p>
            <a:endParaRPr lang="zh-CN" altLang="en-US" dirty="0">
              <a:latin typeface="Arial" panose="020B0604020202020204" pitchFamily="34" charset="0"/>
            </a:endParaRPr>
          </a:p>
        </p:txBody>
      </p:sp>
      <p:sp>
        <p:nvSpPr>
          <p:cNvPr id="1392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71420FA-5923-4216-97C0-CE8457508B45}" type="slidenum">
              <a:rPr lang="en-US" altLang="zh-CN"/>
              <a:pPr eaLnBrk="1" hangingPunct="1"/>
              <a:t>45</a:t>
            </a:fld>
            <a:endParaRPr lang="en-US" altLang="zh-CN"/>
          </a:p>
        </p:txBody>
      </p:sp>
    </p:spTree>
    <p:extLst>
      <p:ext uri="{BB962C8B-B14F-4D97-AF65-F5344CB8AC3E}">
        <p14:creationId xmlns:p14="http://schemas.microsoft.com/office/powerpoint/2010/main" val="790178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a:ln/>
        </p:spPr>
      </p:sp>
      <p:sp>
        <p:nvSpPr>
          <p:cNvPr id="1392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Arial" panose="020B0604020202020204" pitchFamily="34" charset="0"/>
              </a:rPr>
              <a:t>This is where you left off in Computer Organization, computer hardware processes an instruction in a single clock cycle.</a:t>
            </a:r>
          </a:p>
          <a:p>
            <a:r>
              <a:rPr lang="en-US" altLang="zh-CN" dirty="0">
                <a:latin typeface="Arial" panose="020B0604020202020204" pitchFamily="34" charset="0"/>
              </a:rPr>
              <a:t>By single clock cycle, it means that within each clock cycle, only one instruction is being processed.</a:t>
            </a:r>
          </a:p>
          <a:p>
            <a:r>
              <a:rPr lang="en-US" altLang="zh-CN" dirty="0">
                <a:latin typeface="Arial" panose="020B0604020202020204" pitchFamily="34" charset="0"/>
              </a:rPr>
              <a:t>Limitation? (long clock cycles, other instructions have to wait even though some components are idle)</a:t>
            </a:r>
          </a:p>
          <a:p>
            <a:endParaRPr lang="en-US" altLang="zh-CN" dirty="0">
              <a:latin typeface="Arial" panose="020B0604020202020204" pitchFamily="34" charset="0"/>
            </a:endParaRPr>
          </a:p>
          <a:p>
            <a:r>
              <a:rPr lang="en-US" altLang="zh-CN" dirty="0">
                <a:latin typeface="Arial" panose="020B0604020202020204" pitchFamily="34" charset="0"/>
              </a:rPr>
              <a:t>Or</a:t>
            </a:r>
            <a:r>
              <a:rPr lang="en-US" altLang="zh-CN" baseline="0" dirty="0">
                <a:latin typeface="Arial" panose="020B0604020202020204" pitchFamily="34" charset="0"/>
              </a:rPr>
              <a:t> a shorter cycle, yet taking multiple cycles for an instruction</a:t>
            </a:r>
            <a:r>
              <a:rPr lang="zh-CN" altLang="en-US" baseline="0" dirty="0">
                <a:latin typeface="Arial" panose="020B0604020202020204" pitchFamily="34" charset="0"/>
              </a:rPr>
              <a:t> </a:t>
            </a:r>
            <a:r>
              <a:rPr lang="en-US" altLang="zh-CN" baseline="0" dirty="0">
                <a:latin typeface="Arial" panose="020B0604020202020204" pitchFamily="34" charset="0"/>
              </a:rPr>
              <a:t>(instructions with varying cycles to complete)</a:t>
            </a:r>
          </a:p>
          <a:p>
            <a:endParaRPr lang="en-US" altLang="zh-CN" baseline="0" dirty="0">
              <a:latin typeface="Arial" panose="020B0604020202020204" pitchFamily="34" charset="0"/>
            </a:endParaRPr>
          </a:p>
          <a:p>
            <a:r>
              <a:rPr lang="en-US" altLang="zh-CN" dirty="0"/>
              <a:t>Discussions:</a:t>
            </a:r>
          </a:p>
          <a:p>
            <a:r>
              <a:rPr lang="en-US" altLang="zh-CN" dirty="0"/>
              <a:t>Pros and cons of multi-cycle </a:t>
            </a:r>
          </a:p>
          <a:p>
            <a:endParaRPr lang="en-US" altLang="zh-CN" dirty="0"/>
          </a:p>
          <a:p>
            <a:r>
              <a:rPr lang="en-US" altLang="zh-CN" dirty="0"/>
              <a:t>State diagram, diff instruction goes through different number of states</a:t>
            </a:r>
          </a:p>
          <a:p>
            <a:r>
              <a:rPr lang="en-US" altLang="zh-CN" dirty="0"/>
              <a:t>So, averagely, save extra waiting time?</a:t>
            </a:r>
          </a:p>
          <a:p>
            <a:endParaRPr lang="zh-CN" altLang="en-US" dirty="0">
              <a:latin typeface="Arial" panose="020B0604020202020204" pitchFamily="34" charset="0"/>
            </a:endParaRPr>
          </a:p>
        </p:txBody>
      </p:sp>
      <p:sp>
        <p:nvSpPr>
          <p:cNvPr id="1392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71420FA-5923-4216-97C0-CE8457508B45}" type="slidenum">
              <a:rPr lang="en-US" altLang="zh-CN"/>
              <a:pPr eaLnBrk="1" hangingPunct="1"/>
              <a:t>46</a:t>
            </a:fld>
            <a:endParaRPr lang="en-US" altLang="zh-CN"/>
          </a:p>
        </p:txBody>
      </p:sp>
    </p:spTree>
    <p:extLst>
      <p:ext uri="{BB962C8B-B14F-4D97-AF65-F5344CB8AC3E}">
        <p14:creationId xmlns:p14="http://schemas.microsoft.com/office/powerpoint/2010/main" val="14839883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076B6E33-54E5-49AB-98DE-CF915AE9F7D1}" type="slidenum">
              <a:rPr lang="en-US" altLang="zh-CN"/>
              <a:pPr eaLnBrk="1" hangingPunct="1"/>
              <a:t>55</a:t>
            </a:fld>
            <a:endParaRPr lang="en-US" altLang="zh-CN"/>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Here’s an example of structural hazard due to memory conflict.</a:t>
            </a:r>
          </a:p>
          <a:p>
            <a:pPr eaLnBrk="1" hangingPunct="1"/>
            <a:r>
              <a:rPr lang="en-US" altLang="zh-CN">
                <a:latin typeface="Arial" panose="020B0604020202020204" pitchFamily="34" charset="0"/>
              </a:rPr>
              <a:t>Assume the processor has only memory port.</a:t>
            </a:r>
          </a:p>
          <a:p>
            <a:pPr eaLnBrk="1" hangingPunct="1"/>
            <a:r>
              <a:rPr lang="en-US" altLang="zh-CN">
                <a:latin typeface="Arial" panose="020B0604020202020204" pitchFamily="34" charset="0"/>
              </a:rPr>
              <a:t>A structural hazard will arise in clock cycle 4 when the load instruction reads data from memory and instruction i plus 3 fetches instruction from memory. </a:t>
            </a:r>
          </a:p>
        </p:txBody>
      </p:sp>
    </p:spTree>
    <p:extLst>
      <p:ext uri="{BB962C8B-B14F-4D97-AF65-F5344CB8AC3E}">
        <p14:creationId xmlns:p14="http://schemas.microsoft.com/office/powerpoint/2010/main" val="24004578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7ED36149-F3E6-4484-8020-1A39C6A42B30}" type="slidenum">
              <a:rPr lang="en-US" altLang="zh-CN"/>
              <a:pPr eaLnBrk="1" hangingPunct="1"/>
              <a:t>56</a:t>
            </a:fld>
            <a:endParaRPr lang="en-US" altLang="zh-CN"/>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this example, the subtract and AND instructions need R1 before the add instruction prepares it. So R1 causes a data hazard that prevents normal pipelining of the subtract and AND instructions.</a:t>
            </a:r>
          </a:p>
          <a:p>
            <a:pPr eaLnBrk="1" hangingPunct="1"/>
            <a:r>
              <a:rPr lang="en-US" altLang="zh-CN">
                <a:latin typeface="Arial" panose="020B0604020202020204" pitchFamily="34" charset="0"/>
              </a:rPr>
              <a:t>Note that the OR instruction has no hazard because the add instruction prepares R1 in the first half of the clock cycle while the OR instruction needs R1 till the second half.</a:t>
            </a:r>
          </a:p>
        </p:txBody>
      </p:sp>
    </p:spTree>
    <p:extLst>
      <p:ext uri="{BB962C8B-B14F-4D97-AF65-F5344CB8AC3E}">
        <p14:creationId xmlns:p14="http://schemas.microsoft.com/office/powerpoint/2010/main" val="37636901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133FD916-006A-456B-8C8E-6C2FF60F8451}" type="slidenum">
              <a:rPr lang="en-US" altLang="zh-CN" smtClean="0"/>
              <a:pPr/>
              <a:t>58</a:t>
            </a:fld>
            <a:endParaRPr lang="en-US" altLang="zh-CN"/>
          </a:p>
        </p:txBody>
      </p:sp>
    </p:spTree>
    <p:extLst>
      <p:ext uri="{BB962C8B-B14F-4D97-AF65-F5344CB8AC3E}">
        <p14:creationId xmlns:p14="http://schemas.microsoft.com/office/powerpoint/2010/main" val="388395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a:ln/>
        </p:spPr>
      </p:sp>
      <p:sp>
        <p:nvSpPr>
          <p:cNvPr id="1044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latin typeface="Arial" panose="020B0604020202020204" pitchFamily="34" charset="0"/>
              </a:rPr>
              <a:t>So, operating system is a special program that manages other programs. </a:t>
            </a:r>
          </a:p>
          <a:p>
            <a:pPr eaLnBrk="1" hangingPunct="1"/>
            <a:endParaRPr lang="en-US" altLang="zh-CN" dirty="0">
              <a:latin typeface="Arial" panose="020B0604020202020204" pitchFamily="34" charset="0"/>
            </a:endParaRPr>
          </a:p>
          <a:p>
            <a:pPr eaLnBrk="1" hangingPunct="1"/>
            <a:r>
              <a:rPr lang="en-US" altLang="zh-CN" dirty="0">
                <a:latin typeface="Arial" panose="020B0604020202020204" pitchFamily="34" charset="0"/>
              </a:rPr>
              <a:t>First, an operating system provides necessary support for function implementation in Libraries. For example, the </a:t>
            </a:r>
            <a:r>
              <a:rPr lang="en-US" altLang="zh-CN" dirty="0" err="1">
                <a:latin typeface="Arial" panose="020B0604020202020204" pitchFamily="34" charset="0"/>
              </a:rPr>
              <a:t>OpenFile</a:t>
            </a:r>
            <a:r>
              <a:rPr lang="en-US" altLang="zh-CN" dirty="0">
                <a:latin typeface="Arial" panose="020B0604020202020204" pitchFamily="34" charset="0"/>
              </a:rPr>
              <a:t> function implementation in Library may further call a function defined in the code of the operating system.</a:t>
            </a:r>
          </a:p>
          <a:p>
            <a:pPr eaLnBrk="1" hangingPunct="1"/>
            <a:endParaRPr lang="en-US" altLang="zh-CN" dirty="0">
              <a:latin typeface="Arial" panose="020B0604020202020204" pitchFamily="34" charset="0"/>
            </a:endParaRPr>
          </a:p>
          <a:p>
            <a:pPr eaLnBrk="1" hangingPunct="1"/>
            <a:r>
              <a:rPr lang="en-US" altLang="zh-CN" dirty="0">
                <a:latin typeface="Arial" panose="020B0604020202020204" pitchFamily="34" charset="0"/>
              </a:rPr>
              <a:t>More importantly, an operating system manages </a:t>
            </a:r>
            <a:r>
              <a:rPr lang="en-US" altLang="zh-CN" dirty="0">
                <a:latin typeface="Arial" panose="020B0604020202020204" pitchFamily="34" charset="0"/>
                <a:hlinkClick r:id="rId3" tooltip="Computer hardware"/>
              </a:rPr>
              <a:t>computer hardware</a:t>
            </a:r>
            <a:r>
              <a:rPr lang="en-US" altLang="zh-CN" dirty="0">
                <a:latin typeface="Arial" panose="020B0604020202020204" pitchFamily="34" charset="0"/>
              </a:rPr>
              <a:t> and </a:t>
            </a:r>
            <a:r>
              <a:rPr lang="en-US" altLang="zh-CN" dirty="0">
                <a:latin typeface="Arial" panose="020B0604020202020204" pitchFamily="34" charset="0"/>
                <a:hlinkClick r:id="rId4" tooltip="Computer software"/>
              </a:rPr>
              <a:t>software</a:t>
            </a:r>
            <a:r>
              <a:rPr lang="en-US" altLang="zh-CN" dirty="0">
                <a:latin typeface="Arial" panose="020B0604020202020204" pitchFamily="34" charset="0"/>
              </a:rPr>
              <a:t> resources and provides common </a:t>
            </a:r>
            <a:r>
              <a:rPr lang="en-US" altLang="zh-CN" dirty="0">
                <a:latin typeface="Arial" panose="020B0604020202020204" pitchFamily="34" charset="0"/>
                <a:hlinkClick r:id="rId5" tooltip="Operating system services"/>
              </a:rPr>
              <a:t>services</a:t>
            </a:r>
            <a:r>
              <a:rPr lang="en-US" altLang="zh-CN" dirty="0">
                <a:latin typeface="Arial" panose="020B0604020202020204" pitchFamily="34" charset="0"/>
              </a:rPr>
              <a:t> for </a:t>
            </a:r>
            <a:r>
              <a:rPr lang="en-US" altLang="zh-CN" dirty="0">
                <a:latin typeface="Arial" panose="020B0604020202020204" pitchFamily="34" charset="0"/>
                <a:hlinkClick r:id="rId6" tooltip="Computer program"/>
              </a:rPr>
              <a:t>computer programs</a:t>
            </a:r>
            <a:r>
              <a:rPr lang="en-US" altLang="zh-CN" dirty="0">
                <a:latin typeface="Arial" panose="020B0604020202020204" pitchFamily="34" charset="0"/>
              </a:rPr>
              <a:t>. For example, many tasks may be running on our computers. It is the operating system that decides which task accesses which resources at which time instance.</a:t>
            </a:r>
          </a:p>
        </p:txBody>
      </p:sp>
      <p:sp>
        <p:nvSpPr>
          <p:cNvPr id="1044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9329B2F-51A8-43A4-A190-F8D0A2DA6E81}" type="slidenum">
              <a:rPr lang="en-US" altLang="zh-CN"/>
              <a:pPr eaLnBrk="1" hangingPunct="1"/>
              <a:t>5</a:t>
            </a:fld>
            <a:endParaRPr lang="en-US" altLang="zh-CN"/>
          </a:p>
        </p:txBody>
      </p:sp>
    </p:spTree>
    <p:extLst>
      <p:ext uri="{BB962C8B-B14F-4D97-AF65-F5344CB8AC3E}">
        <p14:creationId xmlns:p14="http://schemas.microsoft.com/office/powerpoint/2010/main" val="24830150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a:extLst>
              <a:ext uri="{FF2B5EF4-FFF2-40B4-BE49-F238E27FC236}">
                <a16:creationId xmlns:a16="http://schemas.microsoft.com/office/drawing/2014/main" id="{14D13112-BB64-274B-9CFB-D6E0853BDC23}"/>
              </a:ext>
            </a:extLst>
          </p:cNvPr>
          <p:cNvSpPr>
            <a:spLocks noGrp="1" noRot="1" noChangeAspect="1" noTextEdit="1"/>
          </p:cNvSpPr>
          <p:nvPr>
            <p:ph type="sldImg"/>
          </p:nvPr>
        </p:nvSpPr>
        <p:spPr>
          <a:ln/>
        </p:spPr>
      </p:sp>
      <p:sp>
        <p:nvSpPr>
          <p:cNvPr id="86019" name="备注占位符 2">
            <a:extLst>
              <a:ext uri="{FF2B5EF4-FFF2-40B4-BE49-F238E27FC236}">
                <a16:creationId xmlns:a16="http://schemas.microsoft.com/office/drawing/2014/main" id="{65855F2E-7BB2-4842-920F-B6939D4BFC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ea typeface="宋体" panose="02010600030101010101" pitchFamily="2" charset="-122"/>
              </a:rPr>
              <a:t>If we directly map process address space to physical memory address, we need to follow contiguous allocation like this.</a:t>
            </a:r>
          </a:p>
          <a:p>
            <a:r>
              <a:rPr lang="en-US" altLang="zh-CN">
                <a:latin typeface="Arial" panose="020B0604020202020204" pitchFamily="34" charset="0"/>
                <a:ea typeface="宋体" panose="02010600030101010101" pitchFamily="2" charset="-122"/>
              </a:rPr>
              <a:t>Then each process can use direct memory access using physical memory address.</a:t>
            </a:r>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p:txBody>
      </p:sp>
      <p:sp>
        <p:nvSpPr>
          <p:cNvPr id="86020" name="灯片编号占位符 3">
            <a:extLst>
              <a:ext uri="{FF2B5EF4-FFF2-40B4-BE49-F238E27FC236}">
                <a16:creationId xmlns:a16="http://schemas.microsoft.com/office/drawing/2014/main" id="{747ECB8D-FE86-C241-BCB7-D0D0686DD7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7E36E43-78A3-3442-B4FD-9F7B711E862B}" type="slidenum">
              <a:rPr lang="en-US" altLang="zh-CN"/>
              <a:pPr eaLnBrk="1" hangingPunct="1"/>
              <a:t>63</a:t>
            </a:fld>
            <a:endParaRPr lang="en-US" altLang="zh-CN"/>
          </a:p>
        </p:txBody>
      </p:sp>
    </p:spTree>
    <p:extLst>
      <p:ext uri="{BB962C8B-B14F-4D97-AF65-F5344CB8AC3E}">
        <p14:creationId xmlns:p14="http://schemas.microsoft.com/office/powerpoint/2010/main" val="14028966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a:extLst>
              <a:ext uri="{FF2B5EF4-FFF2-40B4-BE49-F238E27FC236}">
                <a16:creationId xmlns:a16="http://schemas.microsoft.com/office/drawing/2014/main" id="{06DB3082-702C-4749-A6F3-F4621AB17EA2}"/>
              </a:ext>
            </a:extLst>
          </p:cNvPr>
          <p:cNvSpPr>
            <a:spLocks noGrp="1" noRot="1" noChangeAspect="1" noTextEdit="1"/>
          </p:cNvSpPr>
          <p:nvPr>
            <p:ph type="sldImg"/>
          </p:nvPr>
        </p:nvSpPr>
        <p:spPr>
          <a:ln/>
        </p:spPr>
      </p:sp>
      <p:sp>
        <p:nvSpPr>
          <p:cNvPr id="87043" name="备注占位符 2">
            <a:extLst>
              <a:ext uri="{FF2B5EF4-FFF2-40B4-BE49-F238E27FC236}">
                <a16:creationId xmlns:a16="http://schemas.microsoft.com/office/drawing/2014/main" id="{068C68C7-712E-EC48-A506-D27F982ECD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Arial" panose="020B0604020202020204" pitchFamily="34" charset="0"/>
                <a:ea typeface="宋体" panose="02010600030101010101" pitchFamily="2" charset="-122"/>
              </a:rPr>
              <a:t>One possible limitation of such direct memory access is low memory efficiency.</a:t>
            </a:r>
          </a:p>
          <a:p>
            <a:r>
              <a:rPr lang="en-US" altLang="zh-CN" dirty="0">
                <a:latin typeface="Arial" panose="020B0604020202020204" pitchFamily="34" charset="0"/>
                <a:ea typeface="宋体" panose="02010600030101010101" pitchFamily="2" charset="-122"/>
              </a:rPr>
              <a:t>As we can see, at certain time instants, a process uses way less memory than it is allocated for.</a:t>
            </a:r>
            <a:endParaRPr lang="zh-CN" altLang="en-US" dirty="0">
              <a:latin typeface="Arial" panose="020B0604020202020204" pitchFamily="34" charset="0"/>
              <a:ea typeface="宋体" panose="02010600030101010101" pitchFamily="2" charset="-122"/>
            </a:endParaRPr>
          </a:p>
        </p:txBody>
      </p:sp>
      <p:sp>
        <p:nvSpPr>
          <p:cNvPr id="87044" name="灯片编号占位符 3">
            <a:extLst>
              <a:ext uri="{FF2B5EF4-FFF2-40B4-BE49-F238E27FC236}">
                <a16:creationId xmlns:a16="http://schemas.microsoft.com/office/drawing/2014/main" id="{37A2F2F0-17C1-2842-8C20-07C34A11C6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8D92C97F-E90E-F346-A381-24DA59F7DB8B}" type="slidenum">
              <a:rPr lang="en-US" altLang="zh-CN"/>
              <a:pPr eaLnBrk="1" hangingPunct="1"/>
              <a:t>64</a:t>
            </a:fld>
            <a:endParaRPr lang="en-US" altLang="zh-CN"/>
          </a:p>
        </p:txBody>
      </p:sp>
    </p:spTree>
    <p:extLst>
      <p:ext uri="{BB962C8B-B14F-4D97-AF65-F5344CB8AC3E}">
        <p14:creationId xmlns:p14="http://schemas.microsoft.com/office/powerpoint/2010/main" val="660445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a:extLst>
              <a:ext uri="{FF2B5EF4-FFF2-40B4-BE49-F238E27FC236}">
                <a16:creationId xmlns:a16="http://schemas.microsoft.com/office/drawing/2014/main" id="{1D386307-811B-A041-9566-C2C6EDED2A4C}"/>
              </a:ext>
            </a:extLst>
          </p:cNvPr>
          <p:cNvSpPr>
            <a:spLocks noGrp="1" noRot="1" noChangeAspect="1" noTextEdit="1"/>
          </p:cNvSpPr>
          <p:nvPr>
            <p:ph type="sldImg"/>
          </p:nvPr>
        </p:nvSpPr>
        <p:spPr>
          <a:ln/>
        </p:spPr>
      </p:sp>
      <p:sp>
        <p:nvSpPr>
          <p:cNvPr id="88067" name="备注占位符 2">
            <a:extLst>
              <a:ext uri="{FF2B5EF4-FFF2-40B4-BE49-F238E27FC236}">
                <a16:creationId xmlns:a16="http://schemas.microsoft.com/office/drawing/2014/main" id="{A9754A12-8B4B-2C42-AD7F-D785DA1D98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ea typeface="宋体" panose="02010600030101010101" pitchFamily="2" charset="-122"/>
              </a:rPr>
              <a:t>Another limitation is lack of memory protection to prevent a process from accessing memory allocated for other processes.</a:t>
            </a:r>
            <a:endParaRPr lang="zh-CN" altLang="en-US">
              <a:latin typeface="Arial" panose="020B0604020202020204" pitchFamily="34" charset="0"/>
              <a:ea typeface="宋体" panose="02010600030101010101" pitchFamily="2" charset="-122"/>
            </a:endParaRPr>
          </a:p>
        </p:txBody>
      </p:sp>
      <p:sp>
        <p:nvSpPr>
          <p:cNvPr id="88068" name="灯片编号占位符 3">
            <a:extLst>
              <a:ext uri="{FF2B5EF4-FFF2-40B4-BE49-F238E27FC236}">
                <a16:creationId xmlns:a16="http://schemas.microsoft.com/office/drawing/2014/main" id="{6DBE7675-2590-204E-BA64-419AA29805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F5B6FCB7-A9A5-674D-AC01-6755AC2879AA}" type="slidenum">
              <a:rPr lang="en-US" altLang="zh-CN"/>
              <a:pPr eaLnBrk="1" hangingPunct="1"/>
              <a:t>65</a:t>
            </a:fld>
            <a:endParaRPr lang="en-US" altLang="zh-CN"/>
          </a:p>
        </p:txBody>
      </p:sp>
    </p:spTree>
    <p:extLst>
      <p:ext uri="{BB962C8B-B14F-4D97-AF65-F5344CB8AC3E}">
        <p14:creationId xmlns:p14="http://schemas.microsoft.com/office/powerpoint/2010/main" val="8753580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a:extLst>
              <a:ext uri="{FF2B5EF4-FFF2-40B4-BE49-F238E27FC236}">
                <a16:creationId xmlns:a16="http://schemas.microsoft.com/office/drawing/2014/main" id="{F90D6A6D-06A2-6A4E-8D2C-2CAEAC27B407}"/>
              </a:ext>
            </a:extLst>
          </p:cNvPr>
          <p:cNvSpPr>
            <a:spLocks noGrp="1" noRot="1" noChangeAspect="1" noTextEdit="1"/>
          </p:cNvSpPr>
          <p:nvPr>
            <p:ph type="sldImg"/>
          </p:nvPr>
        </p:nvSpPr>
        <p:spPr>
          <a:ln/>
        </p:spPr>
      </p:sp>
      <p:sp>
        <p:nvSpPr>
          <p:cNvPr id="89091" name="备注占位符 2">
            <a:extLst>
              <a:ext uri="{FF2B5EF4-FFF2-40B4-BE49-F238E27FC236}">
                <a16:creationId xmlns:a16="http://schemas.microsoft.com/office/drawing/2014/main" id="{CF227E95-1047-9743-B83D-1460068D0A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ea typeface="宋体" panose="02010600030101010101" pitchFamily="2" charset="-122"/>
              </a:rPr>
              <a:t>To address the above limitations, virtual memory introduces an indirect mapping from the memory address processes use to the physical memory address where data actually locates.</a:t>
            </a:r>
          </a:p>
          <a:p>
            <a:endParaRPr lang="zh-CN" altLang="en-US">
              <a:latin typeface="Arial" panose="020B0604020202020204" pitchFamily="34" charset="0"/>
              <a:ea typeface="宋体" panose="02010600030101010101" pitchFamily="2" charset="-122"/>
            </a:endParaRPr>
          </a:p>
        </p:txBody>
      </p:sp>
      <p:sp>
        <p:nvSpPr>
          <p:cNvPr id="89092" name="灯片编号占位符 3">
            <a:extLst>
              <a:ext uri="{FF2B5EF4-FFF2-40B4-BE49-F238E27FC236}">
                <a16:creationId xmlns:a16="http://schemas.microsoft.com/office/drawing/2014/main" id="{2F8CED1E-088C-724C-AC49-3E5F690414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055DEC47-87C4-5542-A488-332AA86818F6}" type="slidenum">
              <a:rPr lang="en-US" altLang="zh-CN"/>
              <a:pPr eaLnBrk="1" hangingPunct="1"/>
              <a:t>66</a:t>
            </a:fld>
            <a:endParaRPr lang="en-US" altLang="zh-CN"/>
          </a:p>
        </p:txBody>
      </p:sp>
    </p:spTree>
    <p:extLst>
      <p:ext uri="{BB962C8B-B14F-4D97-AF65-F5344CB8AC3E}">
        <p14:creationId xmlns:p14="http://schemas.microsoft.com/office/powerpoint/2010/main" val="21602639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a:extLst>
              <a:ext uri="{FF2B5EF4-FFF2-40B4-BE49-F238E27FC236}">
                <a16:creationId xmlns:a16="http://schemas.microsoft.com/office/drawing/2014/main" id="{BFA0631F-7403-584F-9DE5-18422CC85A87}"/>
              </a:ext>
            </a:extLst>
          </p:cNvPr>
          <p:cNvSpPr>
            <a:spLocks noGrp="1" noRot="1" noChangeAspect="1" noTextEdit="1"/>
          </p:cNvSpPr>
          <p:nvPr>
            <p:ph type="sldImg"/>
          </p:nvPr>
        </p:nvSpPr>
        <p:spPr>
          <a:ln/>
        </p:spPr>
      </p:sp>
      <p:sp>
        <p:nvSpPr>
          <p:cNvPr id="90115" name="备注占位符 2">
            <a:extLst>
              <a:ext uri="{FF2B5EF4-FFF2-40B4-BE49-F238E27FC236}">
                <a16:creationId xmlns:a16="http://schemas.microsoft.com/office/drawing/2014/main" id="{2B083EF7-BC74-3046-A612-8B266EF350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ea typeface="宋体" panose="02010600030101010101" pitchFamily="2" charset="-122"/>
              </a:rPr>
              <a:t>Each process still thinks that the same amount of memory space is allocated for it;</a:t>
            </a:r>
          </a:p>
          <a:p>
            <a:r>
              <a:rPr lang="en-US" altLang="zh-CN">
                <a:latin typeface="Arial" panose="020B0604020202020204" pitchFamily="34" charset="0"/>
                <a:ea typeface="宋体" panose="02010600030101010101" pitchFamily="2" charset="-122"/>
              </a:rPr>
              <a:t>But in practical, not all data need to be pre-loaded into memory and processed data could be evicted from memory.</a:t>
            </a:r>
          </a:p>
          <a:p>
            <a:r>
              <a:rPr lang="en-US" altLang="zh-CN">
                <a:latin typeface="Arial" panose="020B0604020202020204" pitchFamily="34" charset="0"/>
                <a:ea typeface="宋体" panose="02010600030101010101" pitchFamily="2" charset="-122"/>
              </a:rPr>
              <a:t>This way, a smaller physical memory can support more processes.</a:t>
            </a:r>
          </a:p>
          <a:p>
            <a:r>
              <a:rPr lang="en-US" altLang="zh-CN">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
        <p:nvSpPr>
          <p:cNvPr id="90116" name="灯片编号占位符 3">
            <a:extLst>
              <a:ext uri="{FF2B5EF4-FFF2-40B4-BE49-F238E27FC236}">
                <a16:creationId xmlns:a16="http://schemas.microsoft.com/office/drawing/2014/main" id="{D8E224AD-008C-904D-9E71-422F83094F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A2FEECD-4FE5-154E-B0BE-ED5B1D3DAB24}" type="slidenum">
              <a:rPr lang="en-US" altLang="zh-CN"/>
              <a:pPr eaLnBrk="1" hangingPunct="1"/>
              <a:t>67</a:t>
            </a:fld>
            <a:endParaRPr lang="en-US" altLang="zh-CN"/>
          </a:p>
        </p:txBody>
      </p:sp>
    </p:spTree>
    <p:extLst>
      <p:ext uri="{BB962C8B-B14F-4D97-AF65-F5344CB8AC3E}">
        <p14:creationId xmlns:p14="http://schemas.microsoft.com/office/powerpoint/2010/main" val="29880141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a:extLst>
              <a:ext uri="{FF2B5EF4-FFF2-40B4-BE49-F238E27FC236}">
                <a16:creationId xmlns:a16="http://schemas.microsoft.com/office/drawing/2014/main" id="{F582F55D-E8C7-0C4D-A343-8637F4AECB71}"/>
              </a:ext>
            </a:extLst>
          </p:cNvPr>
          <p:cNvSpPr>
            <a:spLocks noGrp="1" noRot="1" noChangeAspect="1" noTextEdit="1"/>
          </p:cNvSpPr>
          <p:nvPr>
            <p:ph type="sldImg"/>
          </p:nvPr>
        </p:nvSpPr>
        <p:spPr>
          <a:ln/>
        </p:spPr>
      </p:sp>
      <p:sp>
        <p:nvSpPr>
          <p:cNvPr id="91139" name="备注占位符 2">
            <a:extLst>
              <a:ext uri="{FF2B5EF4-FFF2-40B4-BE49-F238E27FC236}">
                <a16:creationId xmlns:a16="http://schemas.microsoft.com/office/drawing/2014/main" id="{D86B49EE-E82C-4A45-A698-FBAFBD7A60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ea typeface="宋体" panose="02010600030101010101" pitchFamily="2" charset="-122"/>
              </a:rPr>
              <a:t>Besides, memory allocations no longer need to be contiguous,</a:t>
            </a:r>
          </a:p>
          <a:p>
            <a:r>
              <a:rPr lang="en-US" altLang="zh-CN">
                <a:latin typeface="Arial" panose="020B0604020202020204" pitchFamily="34" charset="0"/>
                <a:ea typeface="宋体" panose="02010600030101010101" pitchFamily="2" charset="-122"/>
              </a:rPr>
              <a:t>Virtual address can point to any physical address.</a:t>
            </a:r>
            <a:endParaRPr lang="zh-CN" altLang="en-US">
              <a:latin typeface="Arial" panose="020B0604020202020204" pitchFamily="34" charset="0"/>
              <a:ea typeface="宋体" panose="02010600030101010101" pitchFamily="2" charset="-122"/>
            </a:endParaRPr>
          </a:p>
        </p:txBody>
      </p:sp>
      <p:sp>
        <p:nvSpPr>
          <p:cNvPr id="91140" name="灯片编号占位符 3">
            <a:extLst>
              <a:ext uri="{FF2B5EF4-FFF2-40B4-BE49-F238E27FC236}">
                <a16:creationId xmlns:a16="http://schemas.microsoft.com/office/drawing/2014/main" id="{8D200EF4-C3AD-F248-BB9C-024417521F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D624549-EB8B-1648-A65B-E4DAF5722AAA}" type="slidenum">
              <a:rPr lang="en-US" altLang="zh-CN"/>
              <a:pPr eaLnBrk="1" hangingPunct="1"/>
              <a:t>68</a:t>
            </a:fld>
            <a:endParaRPr lang="en-US" altLang="zh-CN"/>
          </a:p>
        </p:txBody>
      </p:sp>
    </p:spTree>
    <p:extLst>
      <p:ext uri="{BB962C8B-B14F-4D97-AF65-F5344CB8AC3E}">
        <p14:creationId xmlns:p14="http://schemas.microsoft.com/office/powerpoint/2010/main" val="11067869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a:extLst>
              <a:ext uri="{FF2B5EF4-FFF2-40B4-BE49-F238E27FC236}">
                <a16:creationId xmlns:a16="http://schemas.microsoft.com/office/drawing/2014/main" id="{6F736FA8-FAD6-FE4A-86C7-A608762F3104}"/>
              </a:ext>
            </a:extLst>
          </p:cNvPr>
          <p:cNvSpPr>
            <a:spLocks noGrp="1" noRot="1" noChangeAspect="1" noTextEdit="1"/>
          </p:cNvSpPr>
          <p:nvPr>
            <p:ph type="sldImg"/>
          </p:nvPr>
        </p:nvSpPr>
        <p:spPr>
          <a:ln/>
        </p:spPr>
      </p:sp>
      <p:sp>
        <p:nvSpPr>
          <p:cNvPr id="92163" name="备注占位符 2">
            <a:extLst>
              <a:ext uri="{FF2B5EF4-FFF2-40B4-BE49-F238E27FC236}">
                <a16:creationId xmlns:a16="http://schemas.microsoft.com/office/drawing/2014/main" id="{E278D335-B681-D444-948E-3453941E10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ea typeface="宋体" panose="02010600030101010101" pitchFamily="2" charset="-122"/>
              </a:rPr>
              <a:t>As now processes access memory through virtual address instead of physical address, </a:t>
            </a:r>
          </a:p>
          <a:p>
            <a:r>
              <a:rPr lang="en-US" altLang="zh-CN">
                <a:latin typeface="Arial" panose="020B0604020202020204" pitchFamily="34" charset="0"/>
                <a:ea typeface="宋体" panose="02010600030101010101" pitchFamily="2" charset="-122"/>
              </a:rPr>
              <a:t>with well designed address mapping, </a:t>
            </a:r>
          </a:p>
          <a:p>
            <a:r>
              <a:rPr lang="en-US" altLang="zh-CN">
                <a:latin typeface="Arial" panose="020B0604020202020204" pitchFamily="34" charset="0"/>
                <a:ea typeface="宋体" panose="02010600030101010101" pitchFamily="2" charset="-122"/>
              </a:rPr>
              <a:t>we can make sure that a process cannot access memory allocated for other processes.</a:t>
            </a:r>
          </a:p>
        </p:txBody>
      </p:sp>
      <p:sp>
        <p:nvSpPr>
          <p:cNvPr id="92164" name="灯片编号占位符 3">
            <a:extLst>
              <a:ext uri="{FF2B5EF4-FFF2-40B4-BE49-F238E27FC236}">
                <a16:creationId xmlns:a16="http://schemas.microsoft.com/office/drawing/2014/main" id="{48FAD125-BEE4-FB4F-A6D1-104809FF8D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7E08E69-2B06-4B48-902B-E474D59CA43A}" type="slidenum">
              <a:rPr lang="en-US" altLang="zh-CN"/>
              <a:pPr eaLnBrk="1" hangingPunct="1"/>
              <a:t>69</a:t>
            </a:fld>
            <a:endParaRPr lang="en-US" altLang="zh-CN"/>
          </a:p>
        </p:txBody>
      </p:sp>
    </p:spTree>
    <p:extLst>
      <p:ext uri="{BB962C8B-B14F-4D97-AF65-F5344CB8AC3E}">
        <p14:creationId xmlns:p14="http://schemas.microsoft.com/office/powerpoint/2010/main" val="39166117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a:extLst>
              <a:ext uri="{FF2B5EF4-FFF2-40B4-BE49-F238E27FC236}">
                <a16:creationId xmlns:a16="http://schemas.microsoft.com/office/drawing/2014/main" id="{12A2A108-A086-144C-ABF5-290DD1F38BD2}"/>
              </a:ext>
            </a:extLst>
          </p:cNvPr>
          <p:cNvSpPr>
            <a:spLocks noGrp="1" noRot="1" noChangeAspect="1" noTextEdit="1"/>
          </p:cNvSpPr>
          <p:nvPr>
            <p:ph type="sldImg"/>
          </p:nvPr>
        </p:nvSpPr>
        <p:spPr>
          <a:ln/>
        </p:spPr>
      </p:sp>
      <p:sp>
        <p:nvSpPr>
          <p:cNvPr id="93187" name="备注占位符 2">
            <a:extLst>
              <a:ext uri="{FF2B5EF4-FFF2-40B4-BE49-F238E27FC236}">
                <a16:creationId xmlns:a16="http://schemas.microsoft.com/office/drawing/2014/main" id="{7D5B47D6-C32B-9C42-A922-7C49584FC5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ea typeface="宋体" panose="02010600030101010101" pitchFamily="2" charset="-122"/>
              </a:rPr>
              <a:t>To support larger virtual memory space, data blocks corresponding to virtual addresses can also be temporarily stored in secondary storage like disk and swapped to memory when needed.</a:t>
            </a:r>
          </a:p>
          <a:p>
            <a:r>
              <a:rPr lang="en-US" altLang="zh-CN">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
        <p:nvSpPr>
          <p:cNvPr id="93188" name="灯片编号占位符 3">
            <a:extLst>
              <a:ext uri="{FF2B5EF4-FFF2-40B4-BE49-F238E27FC236}">
                <a16:creationId xmlns:a16="http://schemas.microsoft.com/office/drawing/2014/main" id="{44163715-CC73-5447-9A8B-8B612A2F4D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286F5DE-8BE9-6948-BC26-8632C0220CB6}" type="slidenum">
              <a:rPr lang="en-US" altLang="zh-CN"/>
              <a:pPr eaLnBrk="1" hangingPunct="1"/>
              <a:t>70</a:t>
            </a:fld>
            <a:endParaRPr lang="en-US" altLang="zh-CN"/>
          </a:p>
        </p:txBody>
      </p:sp>
    </p:spTree>
    <p:extLst>
      <p:ext uri="{BB962C8B-B14F-4D97-AF65-F5344CB8AC3E}">
        <p14:creationId xmlns:p14="http://schemas.microsoft.com/office/powerpoint/2010/main" val="28961924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a:extLst>
              <a:ext uri="{FF2B5EF4-FFF2-40B4-BE49-F238E27FC236}">
                <a16:creationId xmlns:a16="http://schemas.microsoft.com/office/drawing/2014/main" id="{AF6E766B-DAE9-6945-B146-0089BB66C3FD}"/>
              </a:ext>
            </a:extLst>
          </p:cNvPr>
          <p:cNvSpPr>
            <a:spLocks noGrp="1" noRot="1" noChangeAspect="1" noTextEdit="1"/>
          </p:cNvSpPr>
          <p:nvPr>
            <p:ph type="sldImg"/>
          </p:nvPr>
        </p:nvSpPr>
        <p:spPr>
          <a:ln/>
        </p:spPr>
      </p:sp>
      <p:sp>
        <p:nvSpPr>
          <p:cNvPr id="113667" name="备注占位符 2">
            <a:extLst>
              <a:ext uri="{FF2B5EF4-FFF2-40B4-BE49-F238E27FC236}">
                <a16:creationId xmlns:a16="http://schemas.microsoft.com/office/drawing/2014/main" id="{C93E1452-176B-2744-A3CC-CFEE3FFCEC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ea typeface="宋体" panose="02010600030101010101" pitchFamily="2" charset="-122"/>
              </a:rPr>
              <a:t>Here’s an example of how TLB works for address translation.</a:t>
            </a:r>
          </a:p>
          <a:p>
            <a:r>
              <a:rPr lang="en-US" altLang="zh-CN">
                <a:latin typeface="Arial" panose="020B0604020202020204" pitchFamily="34" charset="0"/>
                <a:ea typeface="宋体" panose="02010600030101010101" pitchFamily="2" charset="-122"/>
              </a:rPr>
              <a:t>First, the virtual page number is sent to compare with all tags;</a:t>
            </a:r>
          </a:p>
          <a:p>
            <a:endParaRPr lang="en-US" altLang="zh-CN">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p:txBody>
      </p:sp>
      <p:sp>
        <p:nvSpPr>
          <p:cNvPr id="113668" name="灯片编号占位符 3">
            <a:extLst>
              <a:ext uri="{FF2B5EF4-FFF2-40B4-BE49-F238E27FC236}">
                <a16:creationId xmlns:a16="http://schemas.microsoft.com/office/drawing/2014/main" id="{12C3E724-3230-6749-9DF6-7649190DF3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576B2A0-D0C3-874A-BCAC-FD91632650E2}" type="slidenum">
              <a:rPr lang="en-US" altLang="zh-CN"/>
              <a:pPr eaLnBrk="1" hangingPunct="1"/>
              <a:t>73</a:t>
            </a:fld>
            <a:endParaRPr lang="en-US" altLang="zh-CN"/>
          </a:p>
        </p:txBody>
      </p:sp>
    </p:spTree>
    <p:extLst>
      <p:ext uri="{BB962C8B-B14F-4D97-AF65-F5344CB8AC3E}">
        <p14:creationId xmlns:p14="http://schemas.microsoft.com/office/powerpoint/2010/main" val="22022180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幻灯片图像占位符 1">
            <a:extLst>
              <a:ext uri="{FF2B5EF4-FFF2-40B4-BE49-F238E27FC236}">
                <a16:creationId xmlns:a16="http://schemas.microsoft.com/office/drawing/2014/main" id="{C02BF636-CFE7-6242-B8F4-2203946E5ECE}"/>
              </a:ext>
            </a:extLst>
          </p:cNvPr>
          <p:cNvSpPr>
            <a:spLocks noGrp="1" noRot="1" noChangeAspect="1" noTextEdit="1"/>
          </p:cNvSpPr>
          <p:nvPr>
            <p:ph type="sldImg"/>
          </p:nvPr>
        </p:nvSpPr>
        <p:spPr>
          <a:ln/>
        </p:spPr>
      </p:sp>
      <p:sp>
        <p:nvSpPr>
          <p:cNvPr id="114691" name="备注占位符 2">
            <a:extLst>
              <a:ext uri="{FF2B5EF4-FFF2-40B4-BE49-F238E27FC236}">
                <a16:creationId xmlns:a16="http://schemas.microsoft.com/office/drawing/2014/main" id="{0BD71ADA-85F8-0241-972D-93DA3E9B8F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ea typeface="宋体" panose="02010600030101010101" pitchFamily="2" charset="-122"/>
              </a:rPr>
              <a:t>The matching tag returns its physical page number through multiplexor;</a:t>
            </a:r>
            <a:endParaRPr lang="zh-CN" altLang="en-US">
              <a:latin typeface="Arial" panose="020B0604020202020204" pitchFamily="34" charset="0"/>
              <a:ea typeface="宋体" panose="02010600030101010101" pitchFamily="2" charset="-122"/>
            </a:endParaRPr>
          </a:p>
        </p:txBody>
      </p:sp>
      <p:sp>
        <p:nvSpPr>
          <p:cNvPr id="114692" name="灯片编号占位符 3">
            <a:extLst>
              <a:ext uri="{FF2B5EF4-FFF2-40B4-BE49-F238E27FC236}">
                <a16:creationId xmlns:a16="http://schemas.microsoft.com/office/drawing/2014/main" id="{0536726A-5999-F940-9FCC-6C649981AA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5D17FF8A-844D-3B4D-884B-B18627FDF761}" type="slidenum">
              <a:rPr lang="en-US" altLang="zh-CN"/>
              <a:pPr eaLnBrk="1" hangingPunct="1"/>
              <a:t>74</a:t>
            </a:fld>
            <a:endParaRPr lang="en-US" altLang="zh-CN"/>
          </a:p>
        </p:txBody>
      </p:sp>
    </p:spTree>
    <p:extLst>
      <p:ext uri="{BB962C8B-B14F-4D97-AF65-F5344CB8AC3E}">
        <p14:creationId xmlns:p14="http://schemas.microsoft.com/office/powerpoint/2010/main" val="92606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幻灯片图像占位符 1"/>
          <p:cNvSpPr>
            <a:spLocks noGrp="1" noRot="1" noChangeAspect="1" noTextEdit="1"/>
          </p:cNvSpPr>
          <p:nvPr>
            <p:ph type="sldImg"/>
          </p:nvPr>
        </p:nvSpPr>
        <p:spPr>
          <a:ln/>
        </p:spPr>
      </p:sp>
      <p:sp>
        <p:nvSpPr>
          <p:cNvPr id="10547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When you study the hardware courses, you followed a bottom up approach.</a:t>
            </a:r>
          </a:p>
          <a:p>
            <a:pPr eaLnBrk="1" hangingPunct="1"/>
            <a:r>
              <a:rPr lang="en-US" altLang="zh-CN">
                <a:latin typeface="Arial" panose="020B0604020202020204" pitchFamily="34" charset="0"/>
              </a:rPr>
              <a:t>You probably started with Digital Logic, which models computer computation at a very low level.</a:t>
            </a:r>
          </a:p>
          <a:p>
            <a:pPr eaLnBrk="1" hangingPunct="1"/>
            <a:r>
              <a:rPr lang="en-US" altLang="zh-CN">
                <a:latin typeface="Arial" panose="020B0604020202020204" pitchFamily="34" charset="0"/>
              </a:rPr>
              <a:t>For example, how information is modeled by signals in a binary fashion, how a single transistor represents a bit, how a gate achieves simple operations over a combination of transistors;</a:t>
            </a:r>
          </a:p>
          <a:p>
            <a:pPr eaLnBrk="1" hangingPunct="1"/>
            <a:endParaRPr lang="en-US" altLang="zh-CN">
              <a:latin typeface="Arial" panose="020B0604020202020204" pitchFamily="34" charset="0"/>
            </a:endParaRPr>
          </a:p>
        </p:txBody>
      </p:sp>
      <p:sp>
        <p:nvSpPr>
          <p:cNvPr id="10547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F81B62AA-998B-4FE5-8AE5-824439ACEF60}" type="slidenum">
              <a:rPr lang="en-US" altLang="zh-CN"/>
              <a:pPr eaLnBrk="1" hangingPunct="1"/>
              <a:t>6</a:t>
            </a:fld>
            <a:endParaRPr lang="en-US" altLang="zh-CN"/>
          </a:p>
        </p:txBody>
      </p:sp>
    </p:spTree>
    <p:extLst>
      <p:ext uri="{BB962C8B-B14F-4D97-AF65-F5344CB8AC3E}">
        <p14:creationId xmlns:p14="http://schemas.microsoft.com/office/powerpoint/2010/main" val="37032255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a:extLst>
              <a:ext uri="{FF2B5EF4-FFF2-40B4-BE49-F238E27FC236}">
                <a16:creationId xmlns:a16="http://schemas.microsoft.com/office/drawing/2014/main" id="{811BD933-B111-7F41-A150-584CBE96E9D3}"/>
              </a:ext>
            </a:extLst>
          </p:cNvPr>
          <p:cNvSpPr>
            <a:spLocks noGrp="1" noRot="1" noChangeAspect="1" noTextEdit="1"/>
          </p:cNvSpPr>
          <p:nvPr>
            <p:ph type="sldImg"/>
          </p:nvPr>
        </p:nvSpPr>
        <p:spPr>
          <a:ln/>
        </p:spPr>
      </p:sp>
      <p:sp>
        <p:nvSpPr>
          <p:cNvPr id="115715" name="备注占位符 2">
            <a:extLst>
              <a:ext uri="{FF2B5EF4-FFF2-40B4-BE49-F238E27FC236}">
                <a16:creationId xmlns:a16="http://schemas.microsoft.com/office/drawing/2014/main" id="{8082924A-86F4-254B-A4CB-ABDCE06181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ea typeface="宋体" panose="02010600030101010101" pitchFamily="2" charset="-122"/>
              </a:rPr>
              <a:t>Then the physical page number is combined with page offset to form the physical address.</a:t>
            </a:r>
            <a:endParaRPr lang="zh-CN" altLang="en-US">
              <a:latin typeface="Arial" panose="020B0604020202020204" pitchFamily="34" charset="0"/>
              <a:ea typeface="宋体" panose="02010600030101010101" pitchFamily="2" charset="-122"/>
            </a:endParaRPr>
          </a:p>
        </p:txBody>
      </p:sp>
      <p:sp>
        <p:nvSpPr>
          <p:cNvPr id="115716" name="灯片编号占位符 3">
            <a:extLst>
              <a:ext uri="{FF2B5EF4-FFF2-40B4-BE49-F238E27FC236}">
                <a16:creationId xmlns:a16="http://schemas.microsoft.com/office/drawing/2014/main" id="{C120A0B6-CF73-C545-BAF3-D41A87FBCE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346F358-9CDA-3F45-B3D5-8BAF58C9BE5D}" type="slidenum">
              <a:rPr lang="en-US" altLang="zh-CN"/>
              <a:pPr eaLnBrk="1" hangingPunct="1"/>
              <a:t>75</a:t>
            </a:fld>
            <a:endParaRPr lang="en-US" altLang="zh-CN"/>
          </a:p>
        </p:txBody>
      </p:sp>
    </p:spTree>
    <p:extLst>
      <p:ext uri="{BB962C8B-B14F-4D97-AF65-F5344CB8AC3E}">
        <p14:creationId xmlns:p14="http://schemas.microsoft.com/office/powerpoint/2010/main" val="22627591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id="{DF6DD604-C2A9-9F4D-AB11-0369AA49AE68}"/>
              </a:ext>
            </a:extLst>
          </p:cNvPr>
          <p:cNvSpPr>
            <a:spLocks noGrp="1" noRot="1" noChangeAspect="1" noTextEdit="1"/>
          </p:cNvSpPr>
          <p:nvPr>
            <p:ph type="sldImg"/>
          </p:nvPr>
        </p:nvSpPr>
        <p:spPr>
          <a:ln/>
        </p:spPr>
      </p:sp>
      <p:sp>
        <p:nvSpPr>
          <p:cNvPr id="111619" name="备注占位符 2">
            <a:extLst>
              <a:ext uri="{FF2B5EF4-FFF2-40B4-BE49-F238E27FC236}">
                <a16:creationId xmlns:a16="http://schemas.microsoft.com/office/drawing/2014/main" id="{866CEB01-636D-7B45-BB99-2AE854149E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Each bit of data word is written to a data disk drive, accompanied with the word’s ECC spread over the ECC disks</a:t>
            </a:r>
          </a:p>
          <a:p>
            <a:endParaRPr lang="zh-CN" altLang="en-US">
              <a:latin typeface="Arial" panose="020B0604020202020204" pitchFamily="34" charset="0"/>
            </a:endParaRPr>
          </a:p>
        </p:txBody>
      </p:sp>
      <p:sp>
        <p:nvSpPr>
          <p:cNvPr id="111620" name="灯片编号占位符 3">
            <a:extLst>
              <a:ext uri="{FF2B5EF4-FFF2-40B4-BE49-F238E27FC236}">
                <a16:creationId xmlns:a16="http://schemas.microsoft.com/office/drawing/2014/main" id="{971D1566-1B94-FF4F-963A-DE01FCE779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CA89AA3-0386-EB48-BB8F-F85496D82C0D}" type="slidenum">
              <a:rPr lang="en-US" altLang="zh-CN"/>
              <a:pPr eaLnBrk="1" hangingPunct="1"/>
              <a:t>83</a:t>
            </a:fld>
            <a:endParaRPr lang="en-US" altLang="zh-CN"/>
          </a:p>
        </p:txBody>
      </p:sp>
    </p:spTree>
    <p:extLst>
      <p:ext uri="{BB962C8B-B14F-4D97-AF65-F5344CB8AC3E}">
        <p14:creationId xmlns:p14="http://schemas.microsoft.com/office/powerpoint/2010/main" val="24154973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a:extLst>
              <a:ext uri="{FF2B5EF4-FFF2-40B4-BE49-F238E27FC236}">
                <a16:creationId xmlns:a16="http://schemas.microsoft.com/office/drawing/2014/main" id="{2FC5A9FF-A907-734F-9A6A-EB4B3AC12927}"/>
              </a:ext>
            </a:extLst>
          </p:cNvPr>
          <p:cNvSpPr>
            <a:spLocks noGrp="1" noRot="1" noChangeAspect="1" noTextEdit="1"/>
          </p:cNvSpPr>
          <p:nvPr>
            <p:ph type="sldImg"/>
          </p:nvPr>
        </p:nvSpPr>
        <p:spPr>
          <a:ln/>
        </p:spPr>
      </p:sp>
      <p:sp>
        <p:nvSpPr>
          <p:cNvPr id="108547" name="备注占位符 2">
            <a:extLst>
              <a:ext uri="{FF2B5EF4-FFF2-40B4-BE49-F238E27FC236}">
                <a16:creationId xmlns:a16="http://schemas.microsoft.com/office/drawing/2014/main" id="{E0A97EDA-0A5C-7844-856A-FC22C22B59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The problem concerning whether the value of shared data is identical in different caches is called cache coherence problem.</a:t>
            </a:r>
            <a:endParaRPr lang="zh-CN" altLang="en-US">
              <a:latin typeface="Arial" panose="020B0604020202020204" pitchFamily="34" charset="0"/>
            </a:endParaRPr>
          </a:p>
        </p:txBody>
      </p:sp>
      <p:sp>
        <p:nvSpPr>
          <p:cNvPr id="108548" name="灯片编号占位符 3">
            <a:extLst>
              <a:ext uri="{FF2B5EF4-FFF2-40B4-BE49-F238E27FC236}">
                <a16:creationId xmlns:a16="http://schemas.microsoft.com/office/drawing/2014/main" id="{249E7E3D-883A-EF41-9837-25DAD4873B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2A995BEB-73A6-BF44-92BC-7F10D57C5E9E}" type="slidenum">
              <a:rPr lang="en-US" altLang="zh-CN"/>
              <a:pPr eaLnBrk="1" hangingPunct="1"/>
              <a:t>115</a:t>
            </a:fld>
            <a:endParaRPr lang="en-US" altLang="zh-CN"/>
          </a:p>
        </p:txBody>
      </p:sp>
    </p:spTree>
    <p:extLst>
      <p:ext uri="{BB962C8B-B14F-4D97-AF65-F5344CB8AC3E}">
        <p14:creationId xmlns:p14="http://schemas.microsoft.com/office/powerpoint/2010/main" val="19116245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幻灯片图像占位符 1"/>
          <p:cNvSpPr>
            <a:spLocks noGrp="1" noRot="1" noChangeAspect="1" noTextEdit="1"/>
          </p:cNvSpPr>
          <p:nvPr>
            <p:ph type="sldImg"/>
          </p:nvPr>
        </p:nvSpPr>
        <p:spPr>
          <a:ln/>
        </p:spPr>
      </p:sp>
      <p:sp>
        <p:nvSpPr>
          <p:cNvPr id="1423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Together with lecture sessions, we also have tight lab schedules to practice what we learn.</a:t>
            </a:r>
          </a:p>
        </p:txBody>
      </p:sp>
      <p:sp>
        <p:nvSpPr>
          <p:cNvPr id="14234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82FDB148-BAFB-4B85-9B6D-B3A642E8622C}" type="slidenum">
              <a:rPr lang="en-US" altLang="zh-CN"/>
              <a:pPr eaLnBrk="1" hangingPunct="1"/>
              <a:t>117</a:t>
            </a:fld>
            <a:endParaRPr lang="en-US" altLang="zh-CN"/>
          </a:p>
        </p:txBody>
      </p:sp>
    </p:spTree>
    <p:extLst>
      <p:ext uri="{BB962C8B-B14F-4D97-AF65-F5344CB8AC3E}">
        <p14:creationId xmlns:p14="http://schemas.microsoft.com/office/powerpoint/2010/main" val="39534013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a:ln/>
        </p:spPr>
      </p:sp>
      <p:sp>
        <p:nvSpPr>
          <p:cNvPr id="14336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In particular, through 6 lab assignments, we aim to implement pipeline and cache.</a:t>
            </a:r>
            <a:endParaRPr lang="zh-CN" altLang="en-US">
              <a:latin typeface="Arial" panose="020B0604020202020204" pitchFamily="34" charset="0"/>
            </a:endParaRPr>
          </a:p>
        </p:txBody>
      </p:sp>
      <p:sp>
        <p:nvSpPr>
          <p:cNvPr id="14336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8531A3C8-4D72-4CEE-BB23-8ABA46200E9D}" type="slidenum">
              <a:rPr lang="en-US" altLang="zh-CN"/>
              <a:pPr eaLnBrk="1" hangingPunct="1"/>
              <a:t>118</a:t>
            </a:fld>
            <a:endParaRPr lang="en-US" altLang="zh-CN"/>
          </a:p>
        </p:txBody>
      </p:sp>
    </p:spTree>
    <p:extLst>
      <p:ext uri="{BB962C8B-B14F-4D97-AF65-F5344CB8AC3E}">
        <p14:creationId xmlns:p14="http://schemas.microsoft.com/office/powerpoint/2010/main" val="60498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幻灯片图像占位符 1"/>
          <p:cNvSpPr>
            <a:spLocks noGrp="1" noRot="1" noChangeAspect="1" noTextEdit="1"/>
          </p:cNvSpPr>
          <p:nvPr>
            <p:ph type="sldImg"/>
          </p:nvPr>
        </p:nvSpPr>
        <p:spPr>
          <a:ln/>
        </p:spPr>
      </p:sp>
      <p:sp>
        <p:nvSpPr>
          <p:cNvPr id="1443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In the first lab session, we start from warming up the experiment environment.</a:t>
            </a:r>
          </a:p>
          <a:p>
            <a:r>
              <a:rPr lang="en-US" altLang="zh-CN">
                <a:latin typeface="Arial" panose="020B0604020202020204" pitchFamily="34" charset="0"/>
              </a:rPr>
              <a:t>Here are some reference codes you might use to get experiment tools work.</a:t>
            </a:r>
            <a:endParaRPr lang="zh-CN" altLang="en-US">
              <a:latin typeface="Arial" panose="020B0604020202020204" pitchFamily="34" charset="0"/>
            </a:endParaRPr>
          </a:p>
        </p:txBody>
      </p:sp>
      <p:sp>
        <p:nvSpPr>
          <p:cNvPr id="1443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DBBD116-6928-4C99-BD38-DB79E6D12F51}" type="slidenum">
              <a:rPr lang="en-US" altLang="zh-CN"/>
              <a:pPr eaLnBrk="1" hangingPunct="1"/>
              <a:t>119</a:t>
            </a:fld>
            <a:endParaRPr lang="en-US" altLang="zh-CN"/>
          </a:p>
        </p:txBody>
      </p:sp>
    </p:spTree>
    <p:extLst>
      <p:ext uri="{BB962C8B-B14F-4D97-AF65-F5344CB8AC3E}">
        <p14:creationId xmlns:p14="http://schemas.microsoft.com/office/powerpoint/2010/main" val="4290889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幻灯片图像占位符 1"/>
          <p:cNvSpPr>
            <a:spLocks noGrp="1" noRot="1" noChangeAspect="1" noTextEdit="1"/>
          </p:cNvSpPr>
          <p:nvPr>
            <p:ph type="sldImg"/>
          </p:nvPr>
        </p:nvSpPr>
        <p:spPr>
          <a:ln/>
        </p:spPr>
      </p:sp>
      <p:sp>
        <p:nvSpPr>
          <p:cNvPr id="1454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Labs 2 through 5 are dedicated to pipeline implementation while lab 6 is for cache implementation.</a:t>
            </a:r>
            <a:endParaRPr lang="zh-CN" altLang="en-US">
              <a:latin typeface="Arial" panose="020B0604020202020204" pitchFamily="34" charset="0"/>
            </a:endParaRPr>
          </a:p>
        </p:txBody>
      </p:sp>
      <p:sp>
        <p:nvSpPr>
          <p:cNvPr id="1454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37B062BB-1775-441E-8A7C-1E73182CB35B}" type="slidenum">
              <a:rPr lang="en-US" altLang="zh-CN"/>
              <a:pPr eaLnBrk="1" hangingPunct="1"/>
              <a:t>120</a:t>
            </a:fld>
            <a:endParaRPr lang="en-US" altLang="zh-CN"/>
          </a:p>
        </p:txBody>
      </p:sp>
    </p:spTree>
    <p:extLst>
      <p:ext uri="{BB962C8B-B14F-4D97-AF65-F5344CB8AC3E}">
        <p14:creationId xmlns:p14="http://schemas.microsoft.com/office/powerpoint/2010/main" val="5173246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幻灯片图像占位符 1"/>
          <p:cNvSpPr>
            <a:spLocks noGrp="1" noRot="1" noChangeAspect="1" noTextEdit="1"/>
          </p:cNvSpPr>
          <p:nvPr>
            <p:ph type="sldImg"/>
          </p:nvPr>
        </p:nvSpPr>
        <p:spPr>
          <a:ln/>
        </p:spPr>
      </p:sp>
      <p:sp>
        <p:nvSpPr>
          <p:cNvPr id="1464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For students who are familiar with lab experiments, you are strongly encouraged to join me as lab assistants.</a:t>
            </a:r>
          </a:p>
          <a:p>
            <a:r>
              <a:rPr lang="en-US" altLang="zh-CN">
                <a:latin typeface="Arial" panose="020B0604020202020204" pitchFamily="34" charset="0"/>
              </a:rPr>
              <a:t>As a lab assistant, you are expected to help tutor students and check demos.</a:t>
            </a:r>
          </a:p>
          <a:p>
            <a:r>
              <a:rPr lang="en-US" altLang="zh-CN">
                <a:latin typeface="Arial" panose="020B0604020202020204" pitchFamily="34" charset="0"/>
              </a:rPr>
              <a:t>Then, of course, you can get bonus credit as reward.</a:t>
            </a:r>
            <a:endParaRPr lang="zh-CN" altLang="en-US">
              <a:latin typeface="Arial" panose="020B0604020202020204" pitchFamily="34" charset="0"/>
            </a:endParaRPr>
          </a:p>
        </p:txBody>
      </p:sp>
      <p:sp>
        <p:nvSpPr>
          <p:cNvPr id="1464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DAED7BC-3F7F-41D6-BEF9-E4B5DD945BE1}" type="slidenum">
              <a:rPr lang="en-US" altLang="zh-CN"/>
              <a:pPr eaLnBrk="1" hangingPunct="1"/>
              <a:t>121</a:t>
            </a:fld>
            <a:endParaRPr lang="en-US" altLang="zh-CN"/>
          </a:p>
        </p:txBody>
      </p:sp>
    </p:spTree>
    <p:extLst>
      <p:ext uri="{BB962C8B-B14F-4D97-AF65-F5344CB8AC3E}">
        <p14:creationId xmlns:p14="http://schemas.microsoft.com/office/powerpoint/2010/main" val="5060654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幻灯片图像占位符 1"/>
          <p:cNvSpPr>
            <a:spLocks noGrp="1" noRot="1" noChangeAspect="1" noTextEdit="1"/>
          </p:cNvSpPr>
          <p:nvPr>
            <p:ph type="sldImg"/>
          </p:nvPr>
        </p:nvSpPr>
        <p:spPr>
          <a:ln/>
        </p:spPr>
      </p:sp>
      <p:sp>
        <p:nvSpPr>
          <p:cNvPr id="14745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Together with lecture sessions, we also have tight lab schedules to practice what we learn.</a:t>
            </a:r>
          </a:p>
        </p:txBody>
      </p:sp>
      <p:sp>
        <p:nvSpPr>
          <p:cNvPr id="14746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38B243F-B178-4952-8E7F-4D42C740D237}" type="slidenum">
              <a:rPr lang="en-US" altLang="zh-CN"/>
              <a:pPr eaLnBrk="1" hangingPunct="1"/>
              <a:t>122</a:t>
            </a:fld>
            <a:endParaRPr lang="en-US" altLang="zh-CN"/>
          </a:p>
        </p:txBody>
      </p:sp>
    </p:spTree>
    <p:extLst>
      <p:ext uri="{BB962C8B-B14F-4D97-AF65-F5344CB8AC3E}">
        <p14:creationId xmlns:p14="http://schemas.microsoft.com/office/powerpoint/2010/main" val="42131853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幻灯片图像占位符 1"/>
          <p:cNvSpPr>
            <a:spLocks noGrp="1" noRot="1" noChangeAspect="1" noTextEdit="1"/>
          </p:cNvSpPr>
          <p:nvPr>
            <p:ph type="sldImg"/>
          </p:nvPr>
        </p:nvSpPr>
        <p:spPr>
          <a:ln/>
        </p:spPr>
      </p:sp>
      <p:sp>
        <p:nvSpPr>
          <p:cNvPr id="1484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So why do u care about the research part?</a:t>
            </a:r>
            <a:endParaRPr lang="zh-CN" altLang="en-US">
              <a:latin typeface="Arial" panose="020B0604020202020204" pitchFamily="34" charset="0"/>
            </a:endParaRPr>
          </a:p>
        </p:txBody>
      </p:sp>
      <p:sp>
        <p:nvSpPr>
          <p:cNvPr id="1484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37891EF6-CC90-4826-83AF-79376970884F}" type="slidenum">
              <a:rPr lang="en-US" altLang="zh-CN"/>
              <a:pPr eaLnBrk="1" hangingPunct="1"/>
              <a:t>124</a:t>
            </a:fld>
            <a:endParaRPr lang="en-US" altLang="zh-CN"/>
          </a:p>
        </p:txBody>
      </p:sp>
    </p:spTree>
    <p:extLst>
      <p:ext uri="{BB962C8B-B14F-4D97-AF65-F5344CB8AC3E}">
        <p14:creationId xmlns:p14="http://schemas.microsoft.com/office/powerpoint/2010/main" val="204818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a:ln/>
        </p:spPr>
      </p:sp>
      <p:sp>
        <p:nvSpPr>
          <p:cNvPr id="1064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apparently, it is challenging to always break up a complex computation into sub-computations supported by digital logic</a:t>
            </a:r>
          </a:p>
          <a:p>
            <a:pPr eaLnBrk="1" hangingPunct="1"/>
            <a:r>
              <a:rPr lang="en-US" altLang="zh-CN">
                <a:latin typeface="Arial" panose="020B0604020202020204" pitchFamily="34" charset="0"/>
              </a:rPr>
              <a:t>That’s why you get to know more computation units in the course of computer organization. </a:t>
            </a:r>
          </a:p>
          <a:p>
            <a:pPr eaLnBrk="1" hangingPunct="1"/>
            <a:r>
              <a:rPr lang="en-US" altLang="zh-CN">
                <a:latin typeface="Arial" panose="020B0604020202020204" pitchFamily="34" charset="0"/>
              </a:rPr>
              <a:t>In computer organization, you also learned other components like CPU, memory, and I/O, that are indispensible for computation.</a:t>
            </a:r>
          </a:p>
          <a:p>
            <a:pPr eaLnBrk="1" hangingPunct="1"/>
            <a:endParaRPr lang="en-US" altLang="zh-CN">
              <a:latin typeface="Arial" panose="020B0604020202020204" pitchFamily="34" charset="0"/>
            </a:endParaRPr>
          </a:p>
          <a:p>
            <a:pPr eaLnBrk="1" hangingPunct="1"/>
            <a:r>
              <a:rPr lang="en-US" altLang="zh-CN">
                <a:latin typeface="Arial" panose="020B0604020202020204" pitchFamily="34" charset="0"/>
              </a:rPr>
              <a:t>So far, there is still one major question left unresolved: how exactly do these computer components cooperate to complete a computation?</a:t>
            </a:r>
          </a:p>
        </p:txBody>
      </p:sp>
      <p:sp>
        <p:nvSpPr>
          <p:cNvPr id="10650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36A57683-C322-4275-B660-5FAE1CB8BB81}" type="slidenum">
              <a:rPr lang="en-US" altLang="zh-CN"/>
              <a:pPr eaLnBrk="1" hangingPunct="1"/>
              <a:t>7</a:t>
            </a:fld>
            <a:endParaRPr lang="en-US" altLang="zh-CN"/>
          </a:p>
        </p:txBody>
      </p:sp>
    </p:spTree>
    <p:extLst>
      <p:ext uri="{BB962C8B-B14F-4D97-AF65-F5344CB8AC3E}">
        <p14:creationId xmlns:p14="http://schemas.microsoft.com/office/powerpoint/2010/main" val="19399132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幻灯片图像占位符 1"/>
          <p:cNvSpPr>
            <a:spLocks noGrp="1" noRot="1" noChangeAspect="1" noTextEdit="1"/>
          </p:cNvSpPr>
          <p:nvPr>
            <p:ph type="sldImg"/>
          </p:nvPr>
        </p:nvSpPr>
        <p:spPr>
          <a:ln/>
        </p:spPr>
      </p:sp>
      <p:sp>
        <p:nvSpPr>
          <p:cNvPr id="14950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So why do u care about the research part?</a:t>
            </a:r>
            <a:endParaRPr lang="zh-CN" altLang="en-US">
              <a:latin typeface="Arial" panose="020B0604020202020204" pitchFamily="34" charset="0"/>
            </a:endParaRPr>
          </a:p>
        </p:txBody>
      </p:sp>
      <p:sp>
        <p:nvSpPr>
          <p:cNvPr id="14950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C4119C4-9F4D-45D4-B268-4E7E1069030F}" type="slidenum">
              <a:rPr lang="en-US" altLang="zh-CN"/>
              <a:pPr eaLnBrk="1" hangingPunct="1"/>
              <a:t>125</a:t>
            </a:fld>
            <a:endParaRPr lang="en-US" altLang="zh-CN"/>
          </a:p>
        </p:txBody>
      </p:sp>
    </p:spTree>
    <p:extLst>
      <p:ext uri="{BB962C8B-B14F-4D97-AF65-F5344CB8AC3E}">
        <p14:creationId xmlns:p14="http://schemas.microsoft.com/office/powerpoint/2010/main" val="39374708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幻灯片图像占位符 1"/>
          <p:cNvSpPr>
            <a:spLocks noGrp="1" noRot="1" noChangeAspect="1" noTextEdit="1"/>
          </p:cNvSpPr>
          <p:nvPr>
            <p:ph type="sldImg"/>
          </p:nvPr>
        </p:nvSpPr>
        <p:spPr>
          <a:ln/>
        </p:spPr>
      </p:sp>
      <p:sp>
        <p:nvSpPr>
          <p:cNvPr id="1525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525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0D4717C-61E0-4CAF-BCBD-9692FB9C36E7}" type="slidenum">
              <a:rPr lang="en-US" altLang="zh-CN"/>
              <a:pPr eaLnBrk="1" hangingPunct="1"/>
              <a:t>126</a:t>
            </a:fld>
            <a:endParaRPr lang="en-US" altLang="zh-CN"/>
          </a:p>
        </p:txBody>
      </p:sp>
    </p:spTree>
    <p:extLst>
      <p:ext uri="{BB962C8B-B14F-4D97-AF65-F5344CB8AC3E}">
        <p14:creationId xmlns:p14="http://schemas.microsoft.com/office/powerpoint/2010/main" val="25133180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幻灯片图像占位符 1"/>
          <p:cNvSpPr>
            <a:spLocks noGrp="1" noRot="1" noChangeAspect="1" noTextEdit="1"/>
          </p:cNvSpPr>
          <p:nvPr>
            <p:ph type="sldImg"/>
          </p:nvPr>
        </p:nvSpPr>
        <p:spPr>
          <a:ln/>
        </p:spPr>
      </p:sp>
      <p:sp>
        <p:nvSpPr>
          <p:cNvPr id="15053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But what’s more than that is if you really go deep into the research practice, </a:t>
            </a:r>
            <a:endParaRPr lang="zh-CN" altLang="en-US">
              <a:latin typeface="Arial" panose="020B0604020202020204" pitchFamily="34" charset="0"/>
            </a:endParaRPr>
          </a:p>
        </p:txBody>
      </p:sp>
      <p:sp>
        <p:nvSpPr>
          <p:cNvPr id="15053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F0783805-E62F-43AF-ABFE-B8AE186EF645}" type="slidenum">
              <a:rPr lang="en-US" altLang="zh-CN"/>
              <a:pPr eaLnBrk="1" hangingPunct="1"/>
              <a:t>129</a:t>
            </a:fld>
            <a:endParaRPr lang="en-US" altLang="zh-CN"/>
          </a:p>
        </p:txBody>
      </p:sp>
    </p:spTree>
    <p:extLst>
      <p:ext uri="{BB962C8B-B14F-4D97-AF65-F5344CB8AC3E}">
        <p14:creationId xmlns:p14="http://schemas.microsoft.com/office/powerpoint/2010/main" val="36349393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幻灯片图像占位符 1"/>
          <p:cNvSpPr>
            <a:spLocks noGrp="1" noRot="1" noChangeAspect="1" noTextEdit="1"/>
          </p:cNvSpPr>
          <p:nvPr>
            <p:ph type="sldImg"/>
          </p:nvPr>
        </p:nvSpPr>
        <p:spPr>
          <a:ln/>
        </p:spPr>
      </p:sp>
      <p:sp>
        <p:nvSpPr>
          <p:cNvPr id="15155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You’ll learn to learn things differently</a:t>
            </a:r>
            <a:endParaRPr lang="zh-CN" altLang="en-US">
              <a:latin typeface="Arial" panose="020B0604020202020204" pitchFamily="34" charset="0"/>
            </a:endParaRPr>
          </a:p>
        </p:txBody>
      </p:sp>
      <p:sp>
        <p:nvSpPr>
          <p:cNvPr id="15155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52DED83B-ED4A-4D44-B118-4FAABB8F6CAE}" type="slidenum">
              <a:rPr lang="en-US" altLang="zh-CN"/>
              <a:pPr eaLnBrk="1" hangingPunct="1"/>
              <a:t>130</a:t>
            </a:fld>
            <a:endParaRPr lang="en-US" altLang="zh-CN"/>
          </a:p>
        </p:txBody>
      </p:sp>
    </p:spTree>
    <p:extLst>
      <p:ext uri="{BB962C8B-B14F-4D97-AF65-F5344CB8AC3E}">
        <p14:creationId xmlns:p14="http://schemas.microsoft.com/office/powerpoint/2010/main" val="39732044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幻灯片图像占位符 1"/>
          <p:cNvSpPr>
            <a:spLocks noGrp="1" noRot="1" noChangeAspect="1" noTextEdit="1"/>
          </p:cNvSpPr>
          <p:nvPr>
            <p:ph type="sldImg"/>
          </p:nvPr>
        </p:nvSpPr>
        <p:spPr>
          <a:ln/>
        </p:spPr>
      </p:sp>
      <p:sp>
        <p:nvSpPr>
          <p:cNvPr id="1525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You’ll start paying attention to not only how something works but also why it works in that way.</a:t>
            </a:r>
          </a:p>
          <a:p>
            <a:r>
              <a:rPr lang="en-US" altLang="zh-CN">
                <a:latin typeface="Arial" panose="020B0604020202020204" pitchFamily="34" charset="0"/>
              </a:rPr>
              <a:t>You may also start wondering why it doesn’t work in some other ways.</a:t>
            </a:r>
            <a:endParaRPr lang="zh-CN" altLang="en-US">
              <a:latin typeface="Arial" panose="020B0604020202020204" pitchFamily="34" charset="0"/>
            </a:endParaRPr>
          </a:p>
        </p:txBody>
      </p:sp>
      <p:sp>
        <p:nvSpPr>
          <p:cNvPr id="1525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0D4717C-61E0-4CAF-BCBD-9692FB9C36E7}" type="slidenum">
              <a:rPr lang="en-US" altLang="zh-CN"/>
              <a:pPr eaLnBrk="1" hangingPunct="1"/>
              <a:t>131</a:t>
            </a:fld>
            <a:endParaRPr lang="en-US" altLang="zh-CN"/>
          </a:p>
        </p:txBody>
      </p:sp>
    </p:spTree>
    <p:extLst>
      <p:ext uri="{BB962C8B-B14F-4D97-AF65-F5344CB8AC3E}">
        <p14:creationId xmlns:p14="http://schemas.microsoft.com/office/powerpoint/2010/main" val="10792129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幻灯片图像占位符 1"/>
          <p:cNvSpPr>
            <a:spLocks noGrp="1" noRot="1" noChangeAspect="1" noTextEdit="1"/>
          </p:cNvSpPr>
          <p:nvPr>
            <p:ph type="sldImg"/>
          </p:nvPr>
        </p:nvSpPr>
        <p:spPr>
          <a:ln/>
        </p:spPr>
      </p:sp>
      <p:sp>
        <p:nvSpPr>
          <p:cNvPr id="1536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Again, I’m recommending the book Operating Systems: three easy pieces;</a:t>
            </a:r>
          </a:p>
          <a:p>
            <a:r>
              <a:rPr lang="en-US" altLang="zh-CN">
                <a:latin typeface="Arial" panose="020B0604020202020204" pitchFamily="34" charset="0"/>
              </a:rPr>
              <a:t>It’ll help to shape your research mind as well as build background knowledge for computer architecture.</a:t>
            </a:r>
            <a:endParaRPr lang="zh-CN" altLang="en-US">
              <a:latin typeface="Arial" panose="020B0604020202020204" pitchFamily="34" charset="0"/>
            </a:endParaRPr>
          </a:p>
        </p:txBody>
      </p:sp>
      <p:sp>
        <p:nvSpPr>
          <p:cNvPr id="1536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0B11D50-5316-43EB-B60E-9A01DCDC17E3}" type="slidenum">
              <a:rPr lang="en-US" altLang="zh-CN"/>
              <a:pPr eaLnBrk="1" hangingPunct="1"/>
              <a:t>132</a:t>
            </a:fld>
            <a:endParaRPr lang="en-US" altLang="zh-CN"/>
          </a:p>
        </p:txBody>
      </p:sp>
    </p:spTree>
    <p:extLst>
      <p:ext uri="{BB962C8B-B14F-4D97-AF65-F5344CB8AC3E}">
        <p14:creationId xmlns:p14="http://schemas.microsoft.com/office/powerpoint/2010/main" val="37078508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4FB33AF-9975-47DD-BB24-BC28401ED2BB}" type="slidenum">
              <a:rPr lang="en-US" altLang="zh-CN"/>
              <a:pPr eaLnBrk="1" hangingPunct="1"/>
              <a:t>133</a:t>
            </a:fld>
            <a:endParaRPr lang="en-US" altLang="zh-CN"/>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Finally, the part you care the most, </a:t>
            </a:r>
          </a:p>
        </p:txBody>
      </p:sp>
    </p:spTree>
    <p:extLst>
      <p:ext uri="{BB962C8B-B14F-4D97-AF65-F5344CB8AC3E}">
        <p14:creationId xmlns:p14="http://schemas.microsoft.com/office/powerpoint/2010/main" val="34418656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3E0CCF24-987F-4D49-AF2E-A656ACBDED16}" type="slidenum">
              <a:rPr lang="en-US" altLang="zh-CN"/>
              <a:pPr eaLnBrk="1" hangingPunct="1"/>
              <a:t>134</a:t>
            </a:fld>
            <a:endParaRPr lang="en-US" altLang="zh-CN"/>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Grading policy</a:t>
            </a:r>
          </a:p>
          <a:p>
            <a:pPr eaLnBrk="1" hangingPunct="1"/>
            <a:r>
              <a:rPr lang="en-US" altLang="zh-CN">
                <a:latin typeface="Arial" panose="020B0604020202020204" pitchFamily="34" charset="0"/>
              </a:rPr>
              <a:t>Now we’ve talked about several components this course requires, here’s how they contribute to the final grade.</a:t>
            </a:r>
          </a:p>
        </p:txBody>
      </p:sp>
    </p:spTree>
    <p:extLst>
      <p:ext uri="{BB962C8B-B14F-4D97-AF65-F5344CB8AC3E}">
        <p14:creationId xmlns:p14="http://schemas.microsoft.com/office/powerpoint/2010/main" val="11005891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幻灯片图像占位符 1"/>
          <p:cNvSpPr>
            <a:spLocks noGrp="1" noRot="1" noChangeAspect="1" noTextEdit="1"/>
          </p:cNvSpPr>
          <p:nvPr>
            <p:ph type="sldImg"/>
          </p:nvPr>
        </p:nvSpPr>
        <p:spPr>
          <a:ln/>
        </p:spPr>
      </p:sp>
      <p:sp>
        <p:nvSpPr>
          <p:cNvPr id="15667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Then, how will I teach?</a:t>
            </a:r>
            <a:endParaRPr lang="zh-CN" altLang="en-US">
              <a:latin typeface="Arial" panose="020B0604020202020204" pitchFamily="34" charset="0"/>
            </a:endParaRPr>
          </a:p>
        </p:txBody>
      </p:sp>
      <p:sp>
        <p:nvSpPr>
          <p:cNvPr id="15667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FF5DAB94-678C-49A5-BC50-AEC93757C3C4}" type="slidenum">
              <a:rPr lang="en-US" altLang="zh-CN"/>
              <a:pPr eaLnBrk="1" hangingPunct="1"/>
              <a:t>135</a:t>
            </a:fld>
            <a:endParaRPr lang="en-US" altLang="zh-CN"/>
          </a:p>
        </p:txBody>
      </p:sp>
    </p:spTree>
    <p:extLst>
      <p:ext uri="{BB962C8B-B14F-4D97-AF65-F5344CB8AC3E}">
        <p14:creationId xmlns:p14="http://schemas.microsoft.com/office/powerpoint/2010/main" val="11599324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幻灯片图像占位符 1"/>
          <p:cNvSpPr>
            <a:spLocks noGrp="1" noRot="1" noChangeAspect="1" noTextEdit="1"/>
          </p:cNvSpPr>
          <p:nvPr>
            <p:ph type="sldImg"/>
          </p:nvPr>
        </p:nvSpPr>
        <p:spPr>
          <a:ln/>
        </p:spPr>
      </p:sp>
      <p:sp>
        <p:nvSpPr>
          <p:cNvPr id="157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For most of us, an ideal teacher should be fun and humorous, meanwhile, he or she should be an expert for what is taught.</a:t>
            </a:r>
          </a:p>
          <a:p>
            <a:r>
              <a:rPr lang="en-US" altLang="zh-CN">
                <a:latin typeface="Arial" panose="020B0604020202020204" pitchFamily="34" charset="0"/>
              </a:rPr>
              <a:t>More important, exams should be easy and grades should be high.</a:t>
            </a:r>
            <a:endParaRPr lang="zh-CN" altLang="en-US">
              <a:latin typeface="Arial" panose="020B0604020202020204" pitchFamily="34" charset="0"/>
            </a:endParaRPr>
          </a:p>
        </p:txBody>
      </p:sp>
      <p:sp>
        <p:nvSpPr>
          <p:cNvPr id="15770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41D5592-06BF-470B-9C8D-37BE921CA033}" type="slidenum">
              <a:rPr lang="en-US" altLang="zh-CN"/>
              <a:pPr eaLnBrk="1" hangingPunct="1"/>
              <a:t>136</a:t>
            </a:fld>
            <a:endParaRPr lang="en-US" altLang="zh-CN"/>
          </a:p>
        </p:txBody>
      </p:sp>
    </p:spTree>
    <p:extLst>
      <p:ext uri="{BB962C8B-B14F-4D97-AF65-F5344CB8AC3E}">
        <p14:creationId xmlns:p14="http://schemas.microsoft.com/office/powerpoint/2010/main" val="1217182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幻灯片图像占位符 1"/>
          <p:cNvSpPr>
            <a:spLocks noGrp="1" noRot="1" noChangeAspect="1" noTextEdit="1"/>
          </p:cNvSpPr>
          <p:nvPr>
            <p:ph type="sldImg"/>
          </p:nvPr>
        </p:nvSpPr>
        <p:spPr>
          <a:ln/>
        </p:spPr>
      </p:sp>
      <p:sp>
        <p:nvSpPr>
          <p:cNvPr id="1075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latin typeface="Arial" panose="020B0604020202020204" pitchFamily="34" charset="0"/>
              </a:rPr>
              <a:t>In the course of Computer Architecture, you will reveal this missing piece.</a:t>
            </a:r>
          </a:p>
          <a:p>
            <a:pPr eaLnBrk="1" hangingPunct="1"/>
            <a:endParaRPr lang="en-US" altLang="zh-CN" dirty="0">
              <a:latin typeface="Arial" panose="020B0604020202020204" pitchFamily="34" charset="0"/>
            </a:endParaRPr>
          </a:p>
          <a:p>
            <a:pPr eaLnBrk="1" hangingPunct="1"/>
            <a:r>
              <a:rPr lang="en-US" altLang="zh-CN" dirty="0">
                <a:latin typeface="Arial" panose="020B0604020202020204" pitchFamily="34" charset="0"/>
              </a:rPr>
              <a:t>As shown in the slide, computer architecture is a layer between software and hardware</a:t>
            </a:r>
          </a:p>
          <a:p>
            <a:pPr eaLnBrk="1" hangingPunct="1"/>
            <a:endParaRPr lang="en-US" altLang="zh-CN" dirty="0">
              <a:latin typeface="Arial" panose="020B0604020202020204" pitchFamily="34" charset="0"/>
            </a:endParaRPr>
          </a:p>
          <a:p>
            <a:pPr eaLnBrk="1" hangingPunct="1"/>
            <a:r>
              <a:rPr lang="en-US" altLang="zh-CN" dirty="0">
                <a:latin typeface="Arial" panose="020B0604020202020204" pitchFamily="34" charset="0"/>
              </a:rPr>
              <a:t>It is an Architect/</a:t>
            </a:r>
            <a:r>
              <a:rPr lang="en-US" altLang="zh-CN" dirty="0" err="1">
                <a:latin typeface="Arial" panose="020B0604020202020204" pitchFamily="34" charset="0"/>
              </a:rPr>
              <a:t>microarchitect’s</a:t>
            </a:r>
            <a:r>
              <a:rPr lang="en-US" altLang="zh-CN" dirty="0">
                <a:latin typeface="Arial" panose="020B0604020202020204" pitchFamily="34" charset="0"/>
              </a:rPr>
              <a:t> view of how to design a computer that meets system design goals;</a:t>
            </a:r>
          </a:p>
          <a:p>
            <a:pPr eaLnBrk="1" hangingPunct="1"/>
            <a:r>
              <a:rPr lang="en-US" altLang="zh-CN" dirty="0">
                <a:latin typeface="Arial" panose="020B0604020202020204" pitchFamily="34" charset="0"/>
              </a:rPr>
              <a:t>Design choices critically affect both the software programmer and the hardware designer.</a:t>
            </a:r>
          </a:p>
          <a:p>
            <a:pPr eaLnBrk="1" hangingPunct="1"/>
            <a:endParaRPr lang="en-US" altLang="zh-CN" dirty="0">
              <a:latin typeface="Arial" panose="020B0604020202020204" pitchFamily="34" charset="0"/>
            </a:endParaRPr>
          </a:p>
          <a:p>
            <a:pPr eaLnBrk="1" hangingPunct="1"/>
            <a:r>
              <a:rPr lang="en-US" altLang="zh-CN" dirty="0">
                <a:latin typeface="Arial" panose="020B0604020202020204" pitchFamily="34" charset="0"/>
              </a:rPr>
              <a:t>So far, any questions?</a:t>
            </a:r>
          </a:p>
          <a:p>
            <a:pPr eaLnBrk="1" hangingPunct="1"/>
            <a:endParaRPr lang="zh-CN" altLang="en-US" dirty="0">
              <a:latin typeface="Arial" panose="020B0604020202020204" pitchFamily="34" charset="0"/>
            </a:endParaRPr>
          </a:p>
        </p:txBody>
      </p:sp>
      <p:sp>
        <p:nvSpPr>
          <p:cNvPr id="1075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03E230BA-EA19-4D8B-A809-42F5CBC3B4AF}" type="slidenum">
              <a:rPr lang="en-US" altLang="zh-CN"/>
              <a:pPr eaLnBrk="1" hangingPunct="1"/>
              <a:t>8</a:t>
            </a:fld>
            <a:endParaRPr lang="en-US" altLang="zh-CN"/>
          </a:p>
        </p:txBody>
      </p:sp>
    </p:spTree>
    <p:extLst>
      <p:ext uri="{BB962C8B-B14F-4D97-AF65-F5344CB8AC3E}">
        <p14:creationId xmlns:p14="http://schemas.microsoft.com/office/powerpoint/2010/main" val="8766402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幻灯片图像占位符 1"/>
          <p:cNvSpPr>
            <a:spLocks noGrp="1" noRot="1" noChangeAspect="1" noTextEdit="1"/>
          </p:cNvSpPr>
          <p:nvPr>
            <p:ph type="sldImg"/>
          </p:nvPr>
        </p:nvSpPr>
        <p:spPr>
          <a:ln/>
        </p:spPr>
      </p:sp>
      <p:sp>
        <p:nvSpPr>
          <p:cNvPr id="1587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Well, you can’t always get what u want, right?</a:t>
            </a:r>
          </a:p>
        </p:txBody>
      </p:sp>
      <p:sp>
        <p:nvSpPr>
          <p:cNvPr id="1587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2D2C61C1-5FC7-44A7-AD59-632946D9981F}" type="slidenum">
              <a:rPr lang="en-US" altLang="zh-CN"/>
              <a:pPr eaLnBrk="1" hangingPunct="1"/>
              <a:t>137</a:t>
            </a:fld>
            <a:endParaRPr lang="en-US" altLang="zh-CN"/>
          </a:p>
        </p:txBody>
      </p:sp>
    </p:spTree>
    <p:extLst>
      <p:ext uri="{BB962C8B-B14F-4D97-AF65-F5344CB8AC3E}">
        <p14:creationId xmlns:p14="http://schemas.microsoft.com/office/powerpoint/2010/main" val="5845482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幻灯片图像占位符 1"/>
          <p:cNvSpPr>
            <a:spLocks noGrp="1" noRot="1" noChangeAspect="1" noTextEdit="1"/>
          </p:cNvSpPr>
          <p:nvPr>
            <p:ph type="sldImg"/>
          </p:nvPr>
        </p:nvSpPr>
        <p:spPr>
          <a:ln/>
        </p:spPr>
      </p:sp>
      <p:sp>
        <p:nvSpPr>
          <p:cNvPr id="15974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So here’s how I teach.</a:t>
            </a:r>
          </a:p>
          <a:p>
            <a:r>
              <a:rPr lang="en-US" altLang="zh-CN">
                <a:latin typeface="Arial" panose="020B0604020202020204" pitchFamily="34" charset="0"/>
              </a:rPr>
              <a:t>As a junior faculty member, I’m gradually getting familiar with what I teach as well.</a:t>
            </a:r>
          </a:p>
          <a:p>
            <a:r>
              <a:rPr lang="en-US" altLang="zh-CN">
                <a:latin typeface="Arial" panose="020B0604020202020204" pitchFamily="34" charset="0"/>
              </a:rPr>
              <a:t>For every teaching component, I’ll try to keep it simple and focus on the core concepts. The ultimate goal of my teaching is to help you more easily understand what the textbook delivers.</a:t>
            </a:r>
            <a:endParaRPr lang="zh-CN" altLang="en-US">
              <a:latin typeface="Arial" panose="020B0604020202020204" pitchFamily="34" charset="0"/>
            </a:endParaRPr>
          </a:p>
        </p:txBody>
      </p:sp>
      <p:sp>
        <p:nvSpPr>
          <p:cNvPr id="15974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FED4E5BE-515C-4D1A-8169-C35EFED2C695}" type="slidenum">
              <a:rPr lang="en-US" altLang="zh-CN"/>
              <a:pPr eaLnBrk="1" hangingPunct="1"/>
              <a:t>138</a:t>
            </a:fld>
            <a:endParaRPr lang="en-US" altLang="zh-CN"/>
          </a:p>
        </p:txBody>
      </p:sp>
    </p:spTree>
    <p:extLst>
      <p:ext uri="{BB962C8B-B14F-4D97-AF65-F5344CB8AC3E}">
        <p14:creationId xmlns:p14="http://schemas.microsoft.com/office/powerpoint/2010/main" val="10396640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133FD916-006A-456B-8C8E-6C2FF60F8451}" type="slidenum">
              <a:rPr lang="en-US" altLang="zh-CN" smtClean="0"/>
              <a:pPr/>
              <a:t>140</a:t>
            </a:fld>
            <a:endParaRPr lang="en-US" altLang="zh-CN"/>
          </a:p>
        </p:txBody>
      </p:sp>
    </p:spTree>
    <p:extLst>
      <p:ext uri="{BB962C8B-B14F-4D97-AF65-F5344CB8AC3E}">
        <p14:creationId xmlns:p14="http://schemas.microsoft.com/office/powerpoint/2010/main" val="42813178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a:t>
            </a:r>
            <a:r>
              <a:rPr lang="en-CN" dirty="0"/>
              <a:t>lso value students’ goals and strengths, and try to help them if possible…; </a:t>
            </a:r>
          </a:p>
        </p:txBody>
      </p:sp>
      <p:sp>
        <p:nvSpPr>
          <p:cNvPr id="4" name="Slide Number Placeholder 3"/>
          <p:cNvSpPr>
            <a:spLocks noGrp="1"/>
          </p:cNvSpPr>
          <p:nvPr>
            <p:ph type="sldNum" sz="quarter" idx="5"/>
          </p:nvPr>
        </p:nvSpPr>
        <p:spPr/>
        <p:txBody>
          <a:bodyPr/>
          <a:lstStyle/>
          <a:p>
            <a:fld id="{133FD916-006A-456B-8C8E-6C2FF60F8451}" type="slidenum">
              <a:rPr lang="en-US" altLang="zh-CN" smtClean="0"/>
              <a:pPr/>
              <a:t>141</a:t>
            </a:fld>
            <a:endParaRPr lang="en-US" altLang="zh-CN"/>
          </a:p>
        </p:txBody>
      </p:sp>
    </p:spTree>
    <p:extLst>
      <p:ext uri="{BB962C8B-B14F-4D97-AF65-F5344CB8AC3E}">
        <p14:creationId xmlns:p14="http://schemas.microsoft.com/office/powerpoint/2010/main" val="29205205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幻灯片图像占位符 1"/>
          <p:cNvSpPr>
            <a:spLocks noGrp="1" noRot="1" noChangeAspect="1" noTextEdit="1"/>
          </p:cNvSpPr>
          <p:nvPr>
            <p:ph type="sldImg"/>
          </p:nvPr>
        </p:nvSpPr>
        <p:spPr>
          <a:ln/>
        </p:spPr>
      </p:sp>
      <p:sp>
        <p:nvSpPr>
          <p:cNvPr id="160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I’ll also share with you some helpful or inspiring videos and articles.</a:t>
            </a:r>
            <a:endParaRPr lang="zh-CN" altLang="en-US">
              <a:latin typeface="Arial" panose="020B0604020202020204" pitchFamily="34" charset="0"/>
            </a:endParaRPr>
          </a:p>
          <a:p>
            <a:endParaRPr lang="zh-CN" altLang="en-US">
              <a:latin typeface="Arial" panose="020B0604020202020204" pitchFamily="34" charset="0"/>
            </a:endParaRPr>
          </a:p>
        </p:txBody>
      </p:sp>
      <p:sp>
        <p:nvSpPr>
          <p:cNvPr id="160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87A7C89B-C0BC-4844-AD5E-01DCC0CD01F9}" type="slidenum">
              <a:rPr lang="en-US" altLang="zh-CN"/>
              <a:pPr eaLnBrk="1" hangingPunct="1"/>
              <a:t>142</a:t>
            </a:fld>
            <a:endParaRPr lang="en-US" altLang="zh-CN"/>
          </a:p>
        </p:txBody>
      </p:sp>
    </p:spTree>
    <p:extLst>
      <p:ext uri="{BB962C8B-B14F-4D97-AF65-F5344CB8AC3E}">
        <p14:creationId xmlns:p14="http://schemas.microsoft.com/office/powerpoint/2010/main" val="14501097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a:ln/>
        </p:spPr>
      </p:sp>
      <p:sp>
        <p:nvSpPr>
          <p:cNvPr id="1617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Besides my efforts, your contributions are also indispensible.</a:t>
            </a:r>
            <a:endParaRPr lang="zh-CN" altLang="en-US">
              <a:latin typeface="Arial" panose="020B0604020202020204" pitchFamily="34" charset="0"/>
            </a:endParaRPr>
          </a:p>
        </p:txBody>
      </p:sp>
      <p:sp>
        <p:nvSpPr>
          <p:cNvPr id="16179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00084FF7-5F2D-44F7-8E25-0F2933B0FDB9}" type="slidenum">
              <a:rPr lang="en-US" altLang="zh-CN"/>
              <a:pPr eaLnBrk="1" hangingPunct="1"/>
              <a:t>143</a:t>
            </a:fld>
            <a:endParaRPr lang="en-US" altLang="zh-CN"/>
          </a:p>
        </p:txBody>
      </p:sp>
    </p:spTree>
    <p:extLst>
      <p:ext uri="{BB962C8B-B14F-4D97-AF65-F5344CB8AC3E}">
        <p14:creationId xmlns:p14="http://schemas.microsoft.com/office/powerpoint/2010/main" val="36751531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幻灯片图像占位符 1"/>
          <p:cNvSpPr>
            <a:spLocks noGrp="1" noRot="1" noChangeAspect="1" noTextEdit="1"/>
          </p:cNvSpPr>
          <p:nvPr>
            <p:ph type="sldImg"/>
          </p:nvPr>
        </p:nvSpPr>
        <p:spPr>
          <a:ln/>
        </p:spPr>
      </p:sp>
      <p:sp>
        <p:nvSpPr>
          <p:cNvPr id="1628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For example, you can start study groups for peer discussion, you can help me as lab assistants or research interns.</a:t>
            </a:r>
          </a:p>
          <a:p>
            <a:r>
              <a:rPr lang="en-US" altLang="zh-CN">
                <a:latin typeface="Arial" panose="020B0604020202020204" pitchFamily="34" charset="0"/>
              </a:rPr>
              <a:t>At least, please submit assignments in time and show up to final exam.</a:t>
            </a:r>
          </a:p>
          <a:p>
            <a:r>
              <a:rPr lang="en-US" altLang="zh-CN">
                <a:latin typeface="Arial" panose="020B0604020202020204" pitchFamily="34" charset="0"/>
              </a:rPr>
              <a:t>Believe it or not, some students just don’t.</a:t>
            </a:r>
            <a:endParaRPr lang="zh-CN" altLang="en-US">
              <a:latin typeface="Arial" panose="020B0604020202020204" pitchFamily="34" charset="0"/>
            </a:endParaRPr>
          </a:p>
        </p:txBody>
      </p:sp>
      <p:sp>
        <p:nvSpPr>
          <p:cNvPr id="1628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F749081-A2AC-41FB-B07A-A1CDA47E1CEF}" type="slidenum">
              <a:rPr lang="en-US" altLang="zh-CN"/>
              <a:pPr eaLnBrk="1" hangingPunct="1"/>
              <a:t>144</a:t>
            </a:fld>
            <a:endParaRPr lang="en-US" altLang="zh-CN"/>
          </a:p>
        </p:txBody>
      </p:sp>
    </p:spTree>
    <p:extLst>
      <p:ext uri="{BB962C8B-B14F-4D97-AF65-F5344CB8AC3E}">
        <p14:creationId xmlns:p14="http://schemas.microsoft.com/office/powerpoint/2010/main" val="4443437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幻灯片图像占位符 1"/>
          <p:cNvSpPr>
            <a:spLocks noGrp="1" noRot="1" noChangeAspect="1" noTextEdit="1"/>
          </p:cNvSpPr>
          <p:nvPr>
            <p:ph type="sldImg"/>
          </p:nvPr>
        </p:nvSpPr>
        <p:spPr>
          <a:ln/>
        </p:spPr>
      </p:sp>
      <p:sp>
        <p:nvSpPr>
          <p:cNvPr id="1638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Hope you’ll enjoy</a:t>
            </a:r>
            <a:endParaRPr lang="zh-CN" altLang="en-US">
              <a:latin typeface="Arial" panose="020B0604020202020204" pitchFamily="34" charset="0"/>
            </a:endParaRPr>
          </a:p>
        </p:txBody>
      </p:sp>
      <p:sp>
        <p:nvSpPr>
          <p:cNvPr id="1638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01785F0-3522-4152-BFCE-6B4B97558E1C}" type="slidenum">
              <a:rPr lang="en-US" altLang="zh-CN"/>
              <a:pPr eaLnBrk="1" hangingPunct="1"/>
              <a:t>145</a:t>
            </a:fld>
            <a:endParaRPr lang="en-US" altLang="zh-CN"/>
          </a:p>
        </p:txBody>
      </p:sp>
    </p:spTree>
    <p:extLst>
      <p:ext uri="{BB962C8B-B14F-4D97-AF65-F5344CB8AC3E}">
        <p14:creationId xmlns:p14="http://schemas.microsoft.com/office/powerpoint/2010/main" val="33699330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幻灯片图像占位符 1"/>
          <p:cNvSpPr>
            <a:spLocks noGrp="1" noRot="1" noChangeAspect="1" noTextEdit="1"/>
          </p:cNvSpPr>
          <p:nvPr>
            <p:ph type="sldImg"/>
          </p:nvPr>
        </p:nvSpPr>
        <p:spPr>
          <a:ln/>
        </p:spPr>
      </p:sp>
      <p:sp>
        <p:nvSpPr>
          <p:cNvPr id="1638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638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01785F0-3522-4152-BFCE-6B4B97558E1C}" type="slidenum">
              <a:rPr lang="en-US" altLang="zh-CN"/>
              <a:pPr eaLnBrk="1" hangingPunct="1"/>
              <a:t>146</a:t>
            </a:fld>
            <a:endParaRPr lang="en-US" altLang="zh-CN"/>
          </a:p>
        </p:txBody>
      </p:sp>
    </p:spTree>
    <p:extLst>
      <p:ext uri="{BB962C8B-B14F-4D97-AF65-F5344CB8AC3E}">
        <p14:creationId xmlns:p14="http://schemas.microsoft.com/office/powerpoint/2010/main" val="7905227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幻灯片图像占位符 1"/>
          <p:cNvSpPr>
            <a:spLocks noGrp="1" noRot="1" noChangeAspect="1" noTextEdit="1"/>
          </p:cNvSpPr>
          <p:nvPr>
            <p:ph type="sldImg"/>
          </p:nvPr>
        </p:nvSpPr>
        <p:spPr>
          <a:ln/>
        </p:spPr>
      </p:sp>
      <p:sp>
        <p:nvSpPr>
          <p:cNvPr id="1638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One more request, join this qq group for ease of off-line discussion.</a:t>
            </a:r>
            <a:endParaRPr lang="zh-CN" altLang="en-US">
              <a:latin typeface="Arial" panose="020B0604020202020204" pitchFamily="34" charset="0"/>
            </a:endParaRPr>
          </a:p>
        </p:txBody>
      </p:sp>
      <p:sp>
        <p:nvSpPr>
          <p:cNvPr id="1638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01785F0-3522-4152-BFCE-6B4B97558E1C}" type="slidenum">
              <a:rPr lang="en-US" altLang="zh-CN"/>
              <a:pPr eaLnBrk="1" hangingPunct="1"/>
              <a:t>147</a:t>
            </a:fld>
            <a:endParaRPr lang="en-US" altLang="zh-CN"/>
          </a:p>
        </p:txBody>
      </p:sp>
    </p:spTree>
    <p:extLst>
      <p:ext uri="{BB962C8B-B14F-4D97-AF65-F5344CB8AC3E}">
        <p14:creationId xmlns:p14="http://schemas.microsoft.com/office/powerpoint/2010/main" val="146113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a:ln/>
        </p:spPr>
      </p:sp>
      <p:sp>
        <p:nvSpPr>
          <p:cNvPr id="10854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What will be covered in this course?</a:t>
            </a:r>
          </a:p>
          <a:p>
            <a:pPr eaLnBrk="1" hangingPunct="1"/>
            <a:r>
              <a:rPr lang="en-US" altLang="zh-CN">
                <a:latin typeface="Arial" panose="020B0604020202020204" pitchFamily="34" charset="0"/>
              </a:rPr>
              <a:t>To answer this question, let’s walk through how our computers solve a problem and see where computer architecture fits in.</a:t>
            </a:r>
            <a:endParaRPr lang="zh-CN" altLang="en-US">
              <a:latin typeface="Arial" panose="020B0604020202020204" pitchFamily="34" charset="0"/>
            </a:endParaRPr>
          </a:p>
        </p:txBody>
      </p:sp>
      <p:sp>
        <p:nvSpPr>
          <p:cNvPr id="10854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3148FBE6-A3E7-49CF-84D9-5D05F3C48A9D}" type="slidenum">
              <a:rPr lang="en-US" altLang="zh-CN"/>
              <a:pPr eaLnBrk="1" hangingPunct="1"/>
              <a:t>9</a:t>
            </a:fld>
            <a:endParaRPr lang="en-US" altLang="zh-CN"/>
          </a:p>
        </p:txBody>
      </p:sp>
    </p:spTree>
    <p:extLst>
      <p:ext uri="{BB962C8B-B14F-4D97-AF65-F5344CB8AC3E}">
        <p14:creationId xmlns:p14="http://schemas.microsoft.com/office/powerpoint/2010/main" val="388493338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幻灯片图像占位符 1"/>
          <p:cNvSpPr>
            <a:spLocks noGrp="1" noRot="1" noChangeAspect="1" noTextEdit="1"/>
          </p:cNvSpPr>
          <p:nvPr>
            <p:ph type="sldImg"/>
          </p:nvPr>
        </p:nvSpPr>
        <p:spPr>
          <a:ln/>
        </p:spPr>
      </p:sp>
      <p:sp>
        <p:nvSpPr>
          <p:cNvPr id="1638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638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01785F0-3522-4152-BFCE-6B4B97558E1C}" type="slidenum">
              <a:rPr lang="en-US" altLang="zh-CN"/>
              <a:pPr eaLnBrk="1" hangingPunct="1"/>
              <a:t>148</a:t>
            </a:fld>
            <a:endParaRPr lang="en-US" altLang="zh-CN"/>
          </a:p>
        </p:txBody>
      </p:sp>
    </p:spTree>
    <p:extLst>
      <p:ext uri="{BB962C8B-B14F-4D97-AF65-F5344CB8AC3E}">
        <p14:creationId xmlns:p14="http://schemas.microsoft.com/office/powerpoint/2010/main" val="24499984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幻灯片图像占位符 1"/>
          <p:cNvSpPr>
            <a:spLocks noGrp="1" noRot="1" noChangeAspect="1" noTextEdit="1"/>
          </p:cNvSpPr>
          <p:nvPr>
            <p:ph type="sldImg"/>
          </p:nvPr>
        </p:nvSpPr>
        <p:spPr>
          <a:ln/>
        </p:spPr>
      </p:sp>
      <p:sp>
        <p:nvSpPr>
          <p:cNvPr id="1648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So far, we have introduced course logistics and contents.</a:t>
            </a:r>
          </a:p>
          <a:p>
            <a:r>
              <a:rPr lang="en-US" altLang="zh-CN">
                <a:latin typeface="Arial" panose="020B0604020202020204" pitchFamily="34" charset="0"/>
              </a:rPr>
              <a:t>Any questions?</a:t>
            </a:r>
            <a:endParaRPr lang="zh-CN" altLang="en-US">
              <a:latin typeface="Arial" panose="020B0604020202020204" pitchFamily="34" charset="0"/>
            </a:endParaRPr>
          </a:p>
        </p:txBody>
      </p:sp>
      <p:sp>
        <p:nvSpPr>
          <p:cNvPr id="1648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CCDA8E5-B866-45A3-85C9-A299E88D8A18}" type="slidenum">
              <a:rPr lang="en-US" altLang="zh-CN"/>
              <a:pPr eaLnBrk="1" hangingPunct="1"/>
              <a:t>149</a:t>
            </a:fld>
            <a:endParaRPr lang="en-US" altLang="zh-CN"/>
          </a:p>
        </p:txBody>
      </p:sp>
    </p:spTree>
    <p:extLst>
      <p:ext uri="{BB962C8B-B14F-4D97-AF65-F5344CB8AC3E}">
        <p14:creationId xmlns:p14="http://schemas.microsoft.com/office/powerpoint/2010/main" val="18221850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幻灯片图像占位符 1"/>
          <p:cNvSpPr>
            <a:spLocks noGrp="1" noRot="1" noChangeAspect="1" noTextEdit="1"/>
          </p:cNvSpPr>
          <p:nvPr>
            <p:ph type="sldImg"/>
          </p:nvPr>
        </p:nvSpPr>
        <p:spPr>
          <a:ln/>
        </p:spPr>
      </p:sp>
      <p:sp>
        <p:nvSpPr>
          <p:cNvPr id="16589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Roster;</a:t>
            </a:r>
          </a:p>
          <a:p>
            <a:r>
              <a:rPr lang="en-US" altLang="zh-CN">
                <a:latin typeface="Arial" panose="020B0604020202020204" pitchFamily="34" charset="0"/>
              </a:rPr>
              <a:t>Now it’s time for the class to get the first impression of each of you.</a:t>
            </a:r>
          </a:p>
          <a:p>
            <a:r>
              <a:rPr lang="en-US" altLang="zh-CN">
                <a:latin typeface="Arial" panose="020B0604020202020204" pitchFamily="34" charset="0"/>
              </a:rPr>
              <a:t>Briefly introduce yourself if you like when I call ur name; you could use either English or Chinese.</a:t>
            </a:r>
            <a:endParaRPr lang="zh-CN" altLang="en-US">
              <a:latin typeface="Arial" panose="020B0604020202020204" pitchFamily="34" charset="0"/>
            </a:endParaRPr>
          </a:p>
        </p:txBody>
      </p:sp>
      <p:sp>
        <p:nvSpPr>
          <p:cNvPr id="16589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63F1FB3-0EDF-45BA-BBD7-7DB4F37509D6}" type="slidenum">
              <a:rPr lang="en-US" altLang="zh-CN"/>
              <a:pPr eaLnBrk="1" hangingPunct="1"/>
              <a:t>150</a:t>
            </a:fld>
            <a:endParaRPr lang="en-US" altLang="zh-CN"/>
          </a:p>
        </p:txBody>
      </p:sp>
    </p:spTree>
    <p:extLst>
      <p:ext uri="{BB962C8B-B14F-4D97-AF65-F5344CB8AC3E}">
        <p14:creationId xmlns:p14="http://schemas.microsoft.com/office/powerpoint/2010/main" val="2065765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幻灯片图像占位符 1"/>
          <p:cNvSpPr>
            <a:spLocks noGrp="1" noRot="1" noChangeAspect="1" noTextEdit="1"/>
          </p:cNvSpPr>
          <p:nvPr>
            <p:ph type="sldImg"/>
          </p:nvPr>
        </p:nvSpPr>
        <p:spPr>
          <a:ln/>
        </p:spPr>
      </p:sp>
      <p:sp>
        <p:nvSpPr>
          <p:cNvPr id="16691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Great to know u all,</a:t>
            </a:r>
          </a:p>
          <a:p>
            <a:r>
              <a:rPr lang="en-US" altLang="zh-CN">
                <a:latin typeface="Arial" panose="020B0604020202020204" pitchFamily="34" charset="0"/>
              </a:rPr>
              <a:t>Now, Ready for an adventure to computer architecture?</a:t>
            </a:r>
            <a:endParaRPr lang="zh-CN" altLang="en-US">
              <a:latin typeface="Arial" panose="020B0604020202020204" pitchFamily="34" charset="0"/>
            </a:endParaRPr>
          </a:p>
        </p:txBody>
      </p:sp>
      <p:sp>
        <p:nvSpPr>
          <p:cNvPr id="16691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97499CDD-30E2-4FBD-8DB6-9641A6900C4C}" type="slidenum">
              <a:rPr lang="en-US" altLang="zh-CN"/>
              <a:pPr eaLnBrk="1" hangingPunct="1"/>
              <a:t>151</a:t>
            </a:fld>
            <a:endParaRPr lang="en-US" altLang="zh-CN"/>
          </a:p>
        </p:txBody>
      </p:sp>
    </p:spTree>
    <p:extLst>
      <p:ext uri="{BB962C8B-B14F-4D97-AF65-F5344CB8AC3E}">
        <p14:creationId xmlns:p14="http://schemas.microsoft.com/office/powerpoint/2010/main" val="229177146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幻灯片图像占位符 1"/>
          <p:cNvSpPr>
            <a:spLocks noGrp="1" noRot="1" noChangeAspect="1" noTextEdit="1"/>
          </p:cNvSpPr>
          <p:nvPr>
            <p:ph type="sldImg"/>
          </p:nvPr>
        </p:nvSpPr>
        <p:spPr>
          <a:ln/>
        </p:spPr>
      </p:sp>
      <p:sp>
        <p:nvSpPr>
          <p:cNvPr id="1679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Cause if not now, when?</a:t>
            </a:r>
            <a:endParaRPr lang="zh-CN" altLang="en-US">
              <a:latin typeface="Arial" panose="020B0604020202020204" pitchFamily="34" charset="0"/>
            </a:endParaRPr>
          </a:p>
        </p:txBody>
      </p:sp>
      <p:sp>
        <p:nvSpPr>
          <p:cNvPr id="16794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54287AC-675E-4518-B0C2-AC32759F2D5C}" type="slidenum">
              <a:rPr lang="en-US" altLang="zh-CN"/>
              <a:pPr eaLnBrk="1" hangingPunct="1"/>
              <a:t>152</a:t>
            </a:fld>
            <a:endParaRPr lang="en-US" altLang="zh-CN"/>
          </a:p>
        </p:txBody>
      </p:sp>
    </p:spTree>
    <p:extLst>
      <p:ext uri="{BB962C8B-B14F-4D97-AF65-F5344CB8AC3E}">
        <p14:creationId xmlns:p14="http://schemas.microsoft.com/office/powerpoint/2010/main" val="353712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54C57AF-FEDF-4DA5-B681-A38AB6D6CDC9}" type="slidenum">
              <a:rPr lang="en-US" altLang="zh-CN"/>
              <a:pPr/>
              <a:t>‹#›</a:t>
            </a:fld>
            <a:endParaRPr lang="en-US" altLang="zh-CN"/>
          </a:p>
        </p:txBody>
      </p:sp>
    </p:spTree>
    <p:extLst>
      <p:ext uri="{BB962C8B-B14F-4D97-AF65-F5344CB8AC3E}">
        <p14:creationId xmlns:p14="http://schemas.microsoft.com/office/powerpoint/2010/main" val="343095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F8CE039A-8847-4A15-84D9-1C4E05B0D9BB}" type="slidenum">
              <a:rPr lang="en-US" altLang="zh-CN"/>
              <a:pPr/>
              <a:t>‹#›</a:t>
            </a:fld>
            <a:endParaRPr lang="en-US" altLang="zh-CN"/>
          </a:p>
        </p:txBody>
      </p:sp>
    </p:spTree>
    <p:extLst>
      <p:ext uri="{BB962C8B-B14F-4D97-AF65-F5344CB8AC3E}">
        <p14:creationId xmlns:p14="http://schemas.microsoft.com/office/powerpoint/2010/main" val="273151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816C9940-731F-4618-8C8A-E2C83C9C0AD9}" type="slidenum">
              <a:rPr lang="en-US" altLang="zh-CN"/>
              <a:pPr/>
              <a:t>‹#›</a:t>
            </a:fld>
            <a:endParaRPr lang="en-US" altLang="zh-CN"/>
          </a:p>
        </p:txBody>
      </p:sp>
    </p:spTree>
    <p:extLst>
      <p:ext uri="{BB962C8B-B14F-4D97-AF65-F5344CB8AC3E}">
        <p14:creationId xmlns:p14="http://schemas.microsoft.com/office/powerpoint/2010/main" val="2152958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C42A5A3C-BD70-42DB-98D5-64A902CA2F41}" type="slidenum">
              <a:rPr lang="en-US" altLang="zh-CN"/>
              <a:pPr/>
              <a:t>‹#›</a:t>
            </a:fld>
            <a:endParaRPr lang="en-US" altLang="zh-CN"/>
          </a:p>
        </p:txBody>
      </p:sp>
    </p:spTree>
    <p:extLst>
      <p:ext uri="{BB962C8B-B14F-4D97-AF65-F5344CB8AC3E}">
        <p14:creationId xmlns:p14="http://schemas.microsoft.com/office/powerpoint/2010/main" val="78262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45E3B605-3944-4CC3-8649-AC2E73FF1735}" type="slidenum">
              <a:rPr lang="en-US" altLang="zh-CN"/>
              <a:pPr/>
              <a:t>‹#›</a:t>
            </a:fld>
            <a:endParaRPr lang="en-US" altLang="zh-CN"/>
          </a:p>
        </p:txBody>
      </p:sp>
    </p:spTree>
    <p:extLst>
      <p:ext uri="{BB962C8B-B14F-4D97-AF65-F5344CB8AC3E}">
        <p14:creationId xmlns:p14="http://schemas.microsoft.com/office/powerpoint/2010/main" val="145141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614D31EC-53C8-44FC-8896-F76AB054A975}" type="slidenum">
              <a:rPr lang="en-US" altLang="zh-CN"/>
              <a:pPr/>
              <a:t>‹#›</a:t>
            </a:fld>
            <a:endParaRPr lang="en-US" altLang="zh-CN"/>
          </a:p>
        </p:txBody>
      </p:sp>
    </p:spTree>
    <p:extLst>
      <p:ext uri="{BB962C8B-B14F-4D97-AF65-F5344CB8AC3E}">
        <p14:creationId xmlns:p14="http://schemas.microsoft.com/office/powerpoint/2010/main" val="86442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F3030D37-5BC9-4BA5-BC81-0D1DCE29935B}" type="slidenum">
              <a:rPr lang="en-US" altLang="zh-CN"/>
              <a:pPr/>
              <a:t>‹#›</a:t>
            </a:fld>
            <a:endParaRPr lang="en-US" altLang="zh-CN"/>
          </a:p>
        </p:txBody>
      </p:sp>
    </p:spTree>
    <p:extLst>
      <p:ext uri="{BB962C8B-B14F-4D97-AF65-F5344CB8AC3E}">
        <p14:creationId xmlns:p14="http://schemas.microsoft.com/office/powerpoint/2010/main" val="3674289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125C0112-C550-4904-991F-8438CCC98CBF}" type="slidenum">
              <a:rPr lang="en-US" altLang="zh-CN"/>
              <a:pPr/>
              <a:t>‹#›</a:t>
            </a:fld>
            <a:endParaRPr lang="en-US" altLang="zh-CN"/>
          </a:p>
        </p:txBody>
      </p:sp>
    </p:spTree>
    <p:extLst>
      <p:ext uri="{BB962C8B-B14F-4D97-AF65-F5344CB8AC3E}">
        <p14:creationId xmlns:p14="http://schemas.microsoft.com/office/powerpoint/2010/main" val="867220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6366F1AF-5C19-43B9-84DE-EE2B60917FA4}" type="slidenum">
              <a:rPr lang="en-US" altLang="zh-CN"/>
              <a:pPr/>
              <a:t>‹#›</a:t>
            </a:fld>
            <a:endParaRPr lang="en-US" altLang="zh-CN"/>
          </a:p>
        </p:txBody>
      </p:sp>
    </p:spTree>
    <p:extLst>
      <p:ext uri="{BB962C8B-B14F-4D97-AF65-F5344CB8AC3E}">
        <p14:creationId xmlns:p14="http://schemas.microsoft.com/office/powerpoint/2010/main" val="313456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0C1F828F-3A1F-4232-9A43-80EB51A0510E}" type="slidenum">
              <a:rPr lang="en-US" altLang="zh-CN"/>
              <a:pPr/>
              <a:t>‹#›</a:t>
            </a:fld>
            <a:endParaRPr lang="en-US" altLang="zh-CN"/>
          </a:p>
        </p:txBody>
      </p:sp>
    </p:spTree>
    <p:extLst>
      <p:ext uri="{BB962C8B-B14F-4D97-AF65-F5344CB8AC3E}">
        <p14:creationId xmlns:p14="http://schemas.microsoft.com/office/powerpoint/2010/main" val="246467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3E0F9B9E-17D4-4642-A8A3-ACAB25BFE24B}" type="slidenum">
              <a:rPr lang="en-US" altLang="zh-CN"/>
              <a:pPr/>
              <a:t>‹#›</a:t>
            </a:fld>
            <a:endParaRPr lang="en-US" altLang="zh-CN"/>
          </a:p>
        </p:txBody>
      </p:sp>
    </p:spTree>
    <p:extLst>
      <p:ext uri="{BB962C8B-B14F-4D97-AF65-F5344CB8AC3E}">
        <p14:creationId xmlns:p14="http://schemas.microsoft.com/office/powerpoint/2010/main" val="423998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BE27C31C-26E5-4AF7-BCAE-555D38501CA1}" type="slidenum">
              <a:rPr lang="en-US" altLang="zh-CN"/>
              <a:pPr/>
              <a:t>‹#›</a:t>
            </a:fld>
            <a:endParaRPr lang="en-US" altLang="zh-CN"/>
          </a:p>
        </p:txBody>
      </p:sp>
    </p:spTree>
    <p:extLst>
      <p:ext uri="{BB962C8B-B14F-4D97-AF65-F5344CB8AC3E}">
        <p14:creationId xmlns:p14="http://schemas.microsoft.com/office/powerpoint/2010/main" val="133903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Verdana" panose="020B0604030504040204" pitchFamily="34" charset="0"/>
              </a:defRPr>
            </a:lvl1pPr>
          </a:lstStyle>
          <a:p>
            <a:fld id="{96AAB7D4-DE56-4FA6-B88E-6A52C4124AD4}"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Verdana" pitchFamily="34" charset="0"/>
          <a:ea typeface="宋体" pitchFamily="2" charset="-122"/>
        </a:defRPr>
      </a:lvl2pPr>
      <a:lvl3pPr algn="ctr" rtl="0" eaLnBrk="0" fontAlgn="base" hangingPunct="0">
        <a:spcBef>
          <a:spcPct val="0"/>
        </a:spcBef>
        <a:spcAft>
          <a:spcPct val="0"/>
        </a:spcAft>
        <a:defRPr sz="4400" b="1">
          <a:solidFill>
            <a:schemeClr val="tx2"/>
          </a:solidFill>
          <a:latin typeface="Verdana" pitchFamily="34" charset="0"/>
          <a:ea typeface="宋体" pitchFamily="2" charset="-122"/>
        </a:defRPr>
      </a:lvl3pPr>
      <a:lvl4pPr algn="ctr" rtl="0" eaLnBrk="0" fontAlgn="base" hangingPunct="0">
        <a:spcBef>
          <a:spcPct val="0"/>
        </a:spcBef>
        <a:spcAft>
          <a:spcPct val="0"/>
        </a:spcAft>
        <a:defRPr sz="4400" b="1">
          <a:solidFill>
            <a:schemeClr val="tx2"/>
          </a:solidFill>
          <a:latin typeface="Verdana" pitchFamily="34" charset="0"/>
          <a:ea typeface="宋体" pitchFamily="2" charset="-122"/>
        </a:defRPr>
      </a:lvl4pPr>
      <a:lvl5pPr algn="ctr" rtl="0" eaLnBrk="0" fontAlgn="base" hangingPunct="0">
        <a:spcBef>
          <a:spcPct val="0"/>
        </a:spcBef>
        <a:spcAft>
          <a:spcPct val="0"/>
        </a:spcAft>
        <a:defRPr sz="4400" b="1">
          <a:solidFill>
            <a:schemeClr val="tx2"/>
          </a:solidFill>
          <a:latin typeface="Verdana" pitchFamily="34" charset="0"/>
          <a:ea typeface="宋体" pitchFamily="2" charset="-122"/>
        </a:defRPr>
      </a:lvl5pPr>
      <a:lvl6pPr marL="457200" algn="ctr" rtl="0" fontAlgn="base">
        <a:spcBef>
          <a:spcPct val="0"/>
        </a:spcBef>
        <a:spcAft>
          <a:spcPct val="0"/>
        </a:spcAft>
        <a:defRPr sz="4400" b="1">
          <a:solidFill>
            <a:schemeClr val="tx2"/>
          </a:solidFill>
          <a:latin typeface="Verdana" pitchFamily="34" charset="0"/>
          <a:ea typeface="宋体" pitchFamily="2" charset="-122"/>
        </a:defRPr>
      </a:lvl6pPr>
      <a:lvl7pPr marL="914400" algn="ctr" rtl="0" fontAlgn="base">
        <a:spcBef>
          <a:spcPct val="0"/>
        </a:spcBef>
        <a:spcAft>
          <a:spcPct val="0"/>
        </a:spcAft>
        <a:defRPr sz="4400" b="1">
          <a:solidFill>
            <a:schemeClr val="tx2"/>
          </a:solidFill>
          <a:latin typeface="Verdana" pitchFamily="34" charset="0"/>
          <a:ea typeface="宋体" pitchFamily="2" charset="-122"/>
        </a:defRPr>
      </a:lvl7pPr>
      <a:lvl8pPr marL="1371600" algn="ctr" rtl="0" fontAlgn="base">
        <a:spcBef>
          <a:spcPct val="0"/>
        </a:spcBef>
        <a:spcAft>
          <a:spcPct val="0"/>
        </a:spcAft>
        <a:defRPr sz="4400" b="1">
          <a:solidFill>
            <a:schemeClr val="tx2"/>
          </a:solidFill>
          <a:latin typeface="Verdana" pitchFamily="34" charset="0"/>
          <a:ea typeface="宋体" pitchFamily="2" charset="-122"/>
        </a:defRPr>
      </a:lvl8pPr>
      <a:lvl9pPr marL="1828800" algn="ctr" rtl="0" fontAlgn="base">
        <a:spcBef>
          <a:spcPct val="0"/>
        </a:spcBef>
        <a:spcAft>
          <a:spcPct val="0"/>
        </a:spcAft>
        <a:defRPr sz="4400" b="1">
          <a:solidFill>
            <a:schemeClr val="tx2"/>
          </a:solidFill>
          <a:latin typeface="Verdana"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list.zju.edu.cn/kaibu/comparch/lab1-Spartan3E-Display.rar"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list.zju.edu.cn/kaibu/comparch/spartansimulation.tx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list.zju.edu.cn/kaibu/comparch2020/research.html"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s://cn.linkedin.com/in/koko-li" TargetMode="External"/><Relationship Id="rId7" Type="http://schemas.openxmlformats.org/officeDocument/2006/relationships/hyperlink" Target="https://miaochenlu.github.io/miaochenlu.github.io/about.html" TargetMode="External"/><Relationship Id="rId2" Type="http://schemas.openxmlformats.org/officeDocument/2006/relationships/hyperlink" Target="https://www.linkedin.com/in/weixin-liang-2562aa154" TargetMode="External"/><Relationship Id="rId1" Type="http://schemas.openxmlformats.org/officeDocument/2006/relationships/slideLayout" Target="../slideLayouts/slideLayout2.xml"/><Relationship Id="rId6" Type="http://schemas.openxmlformats.org/officeDocument/2006/relationships/hyperlink" Target="https://cn.linkedin.com/in/zzhby" TargetMode="External"/><Relationship Id="rId5" Type="http://schemas.openxmlformats.org/officeDocument/2006/relationships/hyperlink" Target="https://cn.linkedin.com/in/qinhan-tan-b308b817b" TargetMode="External"/><Relationship Id="rId4" Type="http://schemas.openxmlformats.org/officeDocument/2006/relationships/hyperlink" Target="https://www.linkedin.com/in/min-huang"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list.zju.edu.cn/kaibu/phantomcache.pdf" TargetMode="Externa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list.zju.edu.cn/kaibu/memcloak.pdf" TargetMode="Externa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pages.cs.wisc.edu/~remzi/OSTEP/"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s://mp.weixin.qq.com/s/uU5NxwB8q_--xVMr8J5xo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hyperlink" Target="http://list.zju.edu.cn/kaibu/comparch2018/Q11-Compilation.pdf"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41.xml.rels><?xml version="1.0" encoding="UTF-8" standalone="yes"?>
<Relationships xmlns="http://schemas.openxmlformats.org/package/2006/relationships"><Relationship Id="rId3" Type="http://schemas.openxmlformats.org/officeDocument/2006/relationships/hyperlink" Target="http://list.zju.edu.cn/kaibu/comparch2019/One-Of-A-Kind.pdf" TargetMode="External"/><Relationship Id="rId7" Type="http://schemas.openxmlformats.org/officeDocument/2006/relationships/image" Target="../media/image50.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2.xml.rels><?xml version="1.0" encoding="UTF-8" standalone="yes"?>
<Relationships xmlns="http://schemas.openxmlformats.org/package/2006/relationships"><Relationship Id="rId3" Type="http://schemas.openxmlformats.org/officeDocument/2006/relationships/hyperlink" Target="http://www.businessinsider.com/amazing-career-advice-for-college-grads-from-linkedins-billionaire-founder-2013-5?tru=IK0kZ#-1"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hyperlink" Target="https://www.youtube.com/watch?v=Oj2pRvcpaW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list.zju.edu.cn/kaib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booksite.elsevier.com/9780123838728/index.php"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elsevier.com/books-and-journals/book-companion/9780128119051"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pages.cs.wisc.edu/~remzi/OSTEP/"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list.zju.edu.cn/kaibu/comparch202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list.zju.edu.cn/kaibu/comparch2015/Syllabus_2013spring.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list.zju.edu.cn/kaibu/comparch2018/schedule.html"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www.youtube.com/watch?v=95QpHJX55bM"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cs.uic.edu/~jbell/CourseNotes/OperatingSystems/images/Chapter10/10_01_DiskMechanism.jpg"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petemarovichimages.com/wp-content/uploads/2013/11/RAID1.jpg"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icc-usa.com/content/raid-calculator/raid-0-1.pn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www.acnc.com/raidedu/2"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acnc.com/raidedu/3"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acnc.com/raidedu/4"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acnc.com/raidedu/5"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908175"/>
          </a:xfrm>
        </p:spPr>
        <p:txBody>
          <a:bodyPr/>
          <a:lstStyle/>
          <a:p>
            <a:pPr eaLnBrk="1" hangingPunct="1"/>
            <a:br>
              <a:rPr lang="en-US" altLang="zh-CN" sz="5400" dirty="0"/>
            </a:br>
            <a:r>
              <a:rPr lang="en-US" altLang="zh-CN" sz="5400" dirty="0"/>
              <a:t>WOW</a:t>
            </a:r>
          </a:p>
        </p:txBody>
      </p:sp>
    </p:spTree>
    <p:extLst>
      <p:ext uri="{BB962C8B-B14F-4D97-AF65-F5344CB8AC3E}">
        <p14:creationId xmlns:p14="http://schemas.microsoft.com/office/powerpoint/2010/main" val="269536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43" name="AutoShape 4"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44" name="AutoShape 8"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45" name="AutoShape 10"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46" name="AutoShape 12"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47" name="AutoShape 14"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矩形 11"/>
          <p:cNvSpPr/>
          <p:nvPr/>
        </p:nvSpPr>
        <p:spPr>
          <a:xfrm>
            <a:off x="6750050" y="0"/>
            <a:ext cx="2393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problem</a:t>
            </a:r>
            <a:endParaRPr lang="zh-CN" altLang="en-US" sz="3600" b="1">
              <a:solidFill>
                <a:schemeClr val="tx1"/>
              </a:solidFill>
            </a:endParaRPr>
          </a:p>
        </p:txBody>
      </p:sp>
      <p:sp>
        <p:nvSpPr>
          <p:cNvPr id="14" name="矩形 13"/>
          <p:cNvSpPr/>
          <p:nvPr/>
        </p:nvSpPr>
        <p:spPr>
          <a:xfrm>
            <a:off x="6572250" y="6170613"/>
            <a:ext cx="2571750" cy="687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electrons</a:t>
            </a:r>
            <a:endParaRPr lang="zh-CN" altLang="en-US" sz="3600" b="1">
              <a:solidFill>
                <a:schemeClr val="tx1"/>
              </a:solidFill>
            </a:endParaRPr>
          </a:p>
        </p:txBody>
      </p:sp>
      <p:pic>
        <p:nvPicPr>
          <p:cNvPr id="10250" name="图片 31" descr="Fotolia_37014295_Subscription_Monthly_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5825"/>
            <a:ext cx="514508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7A46BA0-6416-914A-B2BD-C4FB6BF8A012}"/>
              </a:ext>
            </a:extLst>
          </p:cNvPr>
          <p:cNvSpPr>
            <a:spLocks noGrp="1" noChangeArrowheads="1"/>
          </p:cNvSpPr>
          <p:nvPr>
            <p:ph type="title"/>
          </p:nvPr>
        </p:nvSpPr>
        <p:spPr/>
        <p:txBody>
          <a:bodyPr/>
          <a:lstStyle/>
          <a:p>
            <a:pPr eaLnBrk="1" hangingPunct="1"/>
            <a:r>
              <a:rPr lang="en-US" altLang="zh-CN"/>
              <a:t>Double-Failure Recovery</a:t>
            </a:r>
          </a:p>
        </p:txBody>
      </p:sp>
      <p:pic>
        <p:nvPicPr>
          <p:cNvPr id="56323" name="Picture 4">
            <a:extLst>
              <a:ext uri="{FF2B5EF4-FFF2-40B4-BE49-F238E27FC236}">
                <a16:creationId xmlns:a16="http://schemas.microsoft.com/office/drawing/2014/main" id="{D9478793-94AA-0F43-B704-E979D253B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Oval 5">
            <a:extLst>
              <a:ext uri="{FF2B5EF4-FFF2-40B4-BE49-F238E27FC236}">
                <a16:creationId xmlns:a16="http://schemas.microsoft.com/office/drawing/2014/main" id="{0C0789B0-BFBB-5C43-9F10-3215F0A86B33}"/>
              </a:ext>
            </a:extLst>
          </p:cNvPr>
          <p:cNvSpPr>
            <a:spLocks noChangeArrowheads="1"/>
          </p:cNvSpPr>
          <p:nvPr/>
        </p:nvSpPr>
        <p:spPr bwMode="auto">
          <a:xfrm>
            <a:off x="20574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6325" name="Oval 6">
            <a:extLst>
              <a:ext uri="{FF2B5EF4-FFF2-40B4-BE49-F238E27FC236}">
                <a16:creationId xmlns:a16="http://schemas.microsoft.com/office/drawing/2014/main" id="{E1266E5C-1C96-2C43-9F25-F4E818195F38}"/>
              </a:ext>
            </a:extLst>
          </p:cNvPr>
          <p:cNvSpPr>
            <a:spLocks noChangeArrowheads="1"/>
          </p:cNvSpPr>
          <p:nvPr/>
        </p:nvSpPr>
        <p:spPr bwMode="auto">
          <a:xfrm>
            <a:off x="50292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6326" name="Oval 7">
            <a:extLst>
              <a:ext uri="{FF2B5EF4-FFF2-40B4-BE49-F238E27FC236}">
                <a16:creationId xmlns:a16="http://schemas.microsoft.com/office/drawing/2014/main" id="{E69FE721-C9AA-E94D-A918-82B9DDD04182}"/>
              </a:ext>
            </a:extLst>
          </p:cNvPr>
          <p:cNvSpPr>
            <a:spLocks noChangeArrowheads="1"/>
          </p:cNvSpPr>
          <p:nvPr/>
        </p:nvSpPr>
        <p:spPr bwMode="auto">
          <a:xfrm>
            <a:off x="51816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6327" name="Oval 8">
            <a:extLst>
              <a:ext uri="{FF2B5EF4-FFF2-40B4-BE49-F238E27FC236}">
                <a16:creationId xmlns:a16="http://schemas.microsoft.com/office/drawing/2014/main" id="{84A10AD7-E671-2646-A6AE-4CB11F31E1F0}"/>
              </a:ext>
            </a:extLst>
          </p:cNvPr>
          <p:cNvSpPr>
            <a:spLocks noChangeArrowheads="1"/>
          </p:cNvSpPr>
          <p:nvPr/>
        </p:nvSpPr>
        <p:spPr bwMode="auto">
          <a:xfrm>
            <a:off x="22098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6328" name="Oval 9">
            <a:extLst>
              <a:ext uri="{FF2B5EF4-FFF2-40B4-BE49-F238E27FC236}">
                <a16:creationId xmlns:a16="http://schemas.microsoft.com/office/drawing/2014/main" id="{FFFA18E3-E5B7-7E48-B44D-1FF06B91E4E6}"/>
              </a:ext>
            </a:extLst>
          </p:cNvPr>
          <p:cNvSpPr>
            <a:spLocks noChangeArrowheads="1"/>
          </p:cNvSpPr>
          <p:nvPr/>
        </p:nvSpPr>
        <p:spPr bwMode="auto">
          <a:xfrm>
            <a:off x="5181600" y="3810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6329" name="Oval 10">
            <a:extLst>
              <a:ext uri="{FF2B5EF4-FFF2-40B4-BE49-F238E27FC236}">
                <a16:creationId xmlns:a16="http://schemas.microsoft.com/office/drawing/2014/main" id="{E361A518-D60D-6144-9DCF-A26E2703B1CF}"/>
              </a:ext>
            </a:extLst>
          </p:cNvPr>
          <p:cNvSpPr>
            <a:spLocks noChangeArrowheads="1"/>
          </p:cNvSpPr>
          <p:nvPr/>
        </p:nvSpPr>
        <p:spPr bwMode="auto">
          <a:xfrm>
            <a:off x="2209800" y="3810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23666987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B00FC2A-7076-2746-BA98-EC325727132A}"/>
              </a:ext>
            </a:extLst>
          </p:cNvPr>
          <p:cNvSpPr>
            <a:spLocks noGrp="1" noChangeArrowheads="1"/>
          </p:cNvSpPr>
          <p:nvPr>
            <p:ph type="title"/>
          </p:nvPr>
        </p:nvSpPr>
        <p:spPr/>
        <p:txBody>
          <a:bodyPr/>
          <a:lstStyle/>
          <a:p>
            <a:pPr eaLnBrk="1" hangingPunct="1"/>
            <a:r>
              <a:rPr lang="en-US" altLang="zh-CN"/>
              <a:t>Double-Failure Recovery</a:t>
            </a:r>
          </a:p>
        </p:txBody>
      </p:sp>
      <p:pic>
        <p:nvPicPr>
          <p:cNvPr id="57347" name="Picture 4">
            <a:extLst>
              <a:ext uri="{FF2B5EF4-FFF2-40B4-BE49-F238E27FC236}">
                <a16:creationId xmlns:a16="http://schemas.microsoft.com/office/drawing/2014/main" id="{A8A7A1FE-3E8B-C041-B179-B443FA8F2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Oval 5">
            <a:extLst>
              <a:ext uri="{FF2B5EF4-FFF2-40B4-BE49-F238E27FC236}">
                <a16:creationId xmlns:a16="http://schemas.microsoft.com/office/drawing/2014/main" id="{1AA5C787-D417-B841-946E-91AE72530AF9}"/>
              </a:ext>
            </a:extLst>
          </p:cNvPr>
          <p:cNvSpPr>
            <a:spLocks noChangeArrowheads="1"/>
          </p:cNvSpPr>
          <p:nvPr/>
        </p:nvSpPr>
        <p:spPr bwMode="auto">
          <a:xfrm>
            <a:off x="20574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349" name="Oval 6">
            <a:extLst>
              <a:ext uri="{FF2B5EF4-FFF2-40B4-BE49-F238E27FC236}">
                <a16:creationId xmlns:a16="http://schemas.microsoft.com/office/drawing/2014/main" id="{0673C65B-E282-8548-BA04-3621B31DC9F0}"/>
              </a:ext>
            </a:extLst>
          </p:cNvPr>
          <p:cNvSpPr>
            <a:spLocks noChangeArrowheads="1"/>
          </p:cNvSpPr>
          <p:nvPr/>
        </p:nvSpPr>
        <p:spPr bwMode="auto">
          <a:xfrm>
            <a:off x="50292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350" name="Oval 7">
            <a:extLst>
              <a:ext uri="{FF2B5EF4-FFF2-40B4-BE49-F238E27FC236}">
                <a16:creationId xmlns:a16="http://schemas.microsoft.com/office/drawing/2014/main" id="{A26F63E6-D70D-5843-93AA-442D8A8EA1D5}"/>
              </a:ext>
            </a:extLst>
          </p:cNvPr>
          <p:cNvSpPr>
            <a:spLocks noChangeArrowheads="1"/>
          </p:cNvSpPr>
          <p:nvPr/>
        </p:nvSpPr>
        <p:spPr bwMode="auto">
          <a:xfrm>
            <a:off x="51816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351" name="Oval 8">
            <a:extLst>
              <a:ext uri="{FF2B5EF4-FFF2-40B4-BE49-F238E27FC236}">
                <a16:creationId xmlns:a16="http://schemas.microsoft.com/office/drawing/2014/main" id="{BF5C98D2-5A04-E445-87ED-4B0692552B47}"/>
              </a:ext>
            </a:extLst>
          </p:cNvPr>
          <p:cNvSpPr>
            <a:spLocks noChangeArrowheads="1"/>
          </p:cNvSpPr>
          <p:nvPr/>
        </p:nvSpPr>
        <p:spPr bwMode="auto">
          <a:xfrm>
            <a:off x="22098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352" name="Oval 9">
            <a:extLst>
              <a:ext uri="{FF2B5EF4-FFF2-40B4-BE49-F238E27FC236}">
                <a16:creationId xmlns:a16="http://schemas.microsoft.com/office/drawing/2014/main" id="{0650451A-8546-3B42-9F4E-D3D4751C6241}"/>
              </a:ext>
            </a:extLst>
          </p:cNvPr>
          <p:cNvSpPr>
            <a:spLocks noChangeArrowheads="1"/>
          </p:cNvSpPr>
          <p:nvPr/>
        </p:nvSpPr>
        <p:spPr bwMode="auto">
          <a:xfrm>
            <a:off x="5181600" y="3810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353" name="Oval 10">
            <a:extLst>
              <a:ext uri="{FF2B5EF4-FFF2-40B4-BE49-F238E27FC236}">
                <a16:creationId xmlns:a16="http://schemas.microsoft.com/office/drawing/2014/main" id="{463B4174-CA58-164D-B424-CB32C282F01D}"/>
              </a:ext>
            </a:extLst>
          </p:cNvPr>
          <p:cNvSpPr>
            <a:spLocks noChangeArrowheads="1"/>
          </p:cNvSpPr>
          <p:nvPr/>
        </p:nvSpPr>
        <p:spPr bwMode="auto">
          <a:xfrm>
            <a:off x="2209800" y="3810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354" name="Line 11">
            <a:extLst>
              <a:ext uri="{FF2B5EF4-FFF2-40B4-BE49-F238E27FC236}">
                <a16:creationId xmlns:a16="http://schemas.microsoft.com/office/drawing/2014/main" id="{F0C46FFB-2296-4749-B916-CB4D791EC429}"/>
              </a:ext>
            </a:extLst>
          </p:cNvPr>
          <p:cNvSpPr>
            <a:spLocks noChangeShapeType="1"/>
          </p:cNvSpPr>
          <p:nvPr/>
        </p:nvSpPr>
        <p:spPr bwMode="auto">
          <a:xfrm flipV="1">
            <a:off x="762000" y="3657600"/>
            <a:ext cx="4419600" cy="10668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5" name="Line 12">
            <a:extLst>
              <a:ext uri="{FF2B5EF4-FFF2-40B4-BE49-F238E27FC236}">
                <a16:creationId xmlns:a16="http://schemas.microsoft.com/office/drawing/2014/main" id="{F49BD0E7-1B18-7948-91B4-33A60CC4D564}"/>
              </a:ext>
            </a:extLst>
          </p:cNvPr>
          <p:cNvSpPr>
            <a:spLocks noChangeShapeType="1"/>
          </p:cNvSpPr>
          <p:nvPr/>
        </p:nvSpPr>
        <p:spPr bwMode="auto">
          <a:xfrm flipH="1" flipV="1">
            <a:off x="5410200" y="3657600"/>
            <a:ext cx="2819400" cy="9906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609263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178ACE2-5F22-5C43-AC38-2CBF69410082}"/>
              </a:ext>
            </a:extLst>
          </p:cNvPr>
          <p:cNvSpPr>
            <a:spLocks noGrp="1" noChangeArrowheads="1"/>
          </p:cNvSpPr>
          <p:nvPr>
            <p:ph type="title"/>
          </p:nvPr>
        </p:nvSpPr>
        <p:spPr/>
        <p:txBody>
          <a:bodyPr/>
          <a:lstStyle/>
          <a:p>
            <a:pPr eaLnBrk="1" hangingPunct="1"/>
            <a:r>
              <a:rPr lang="en-US" altLang="zh-CN"/>
              <a:t>Double-Failure Recovery</a:t>
            </a:r>
          </a:p>
        </p:txBody>
      </p:sp>
      <p:pic>
        <p:nvPicPr>
          <p:cNvPr id="58371" name="Picture 4">
            <a:extLst>
              <a:ext uri="{FF2B5EF4-FFF2-40B4-BE49-F238E27FC236}">
                <a16:creationId xmlns:a16="http://schemas.microsoft.com/office/drawing/2014/main" id="{D78AD48F-7CB5-8C48-BD64-9B8AFF279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Oval 5">
            <a:extLst>
              <a:ext uri="{FF2B5EF4-FFF2-40B4-BE49-F238E27FC236}">
                <a16:creationId xmlns:a16="http://schemas.microsoft.com/office/drawing/2014/main" id="{69204AE7-C650-404F-883B-2ED01A6EB91E}"/>
              </a:ext>
            </a:extLst>
          </p:cNvPr>
          <p:cNvSpPr>
            <a:spLocks noChangeArrowheads="1"/>
          </p:cNvSpPr>
          <p:nvPr/>
        </p:nvSpPr>
        <p:spPr bwMode="auto">
          <a:xfrm>
            <a:off x="20574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8373" name="Oval 6">
            <a:extLst>
              <a:ext uri="{FF2B5EF4-FFF2-40B4-BE49-F238E27FC236}">
                <a16:creationId xmlns:a16="http://schemas.microsoft.com/office/drawing/2014/main" id="{44C20D58-085D-5946-A556-4E9B957157A6}"/>
              </a:ext>
            </a:extLst>
          </p:cNvPr>
          <p:cNvSpPr>
            <a:spLocks noChangeArrowheads="1"/>
          </p:cNvSpPr>
          <p:nvPr/>
        </p:nvSpPr>
        <p:spPr bwMode="auto">
          <a:xfrm>
            <a:off x="50292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8374" name="Oval 7">
            <a:extLst>
              <a:ext uri="{FF2B5EF4-FFF2-40B4-BE49-F238E27FC236}">
                <a16:creationId xmlns:a16="http://schemas.microsoft.com/office/drawing/2014/main" id="{6D26178E-4EE9-274A-B5E4-CF5025D8B7E1}"/>
              </a:ext>
            </a:extLst>
          </p:cNvPr>
          <p:cNvSpPr>
            <a:spLocks noChangeArrowheads="1"/>
          </p:cNvSpPr>
          <p:nvPr/>
        </p:nvSpPr>
        <p:spPr bwMode="auto">
          <a:xfrm>
            <a:off x="51816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8375" name="Oval 8">
            <a:extLst>
              <a:ext uri="{FF2B5EF4-FFF2-40B4-BE49-F238E27FC236}">
                <a16:creationId xmlns:a16="http://schemas.microsoft.com/office/drawing/2014/main" id="{447E3EDA-7677-EE48-A435-D5A04DDE1CA4}"/>
              </a:ext>
            </a:extLst>
          </p:cNvPr>
          <p:cNvSpPr>
            <a:spLocks noChangeArrowheads="1"/>
          </p:cNvSpPr>
          <p:nvPr/>
        </p:nvSpPr>
        <p:spPr bwMode="auto">
          <a:xfrm>
            <a:off x="22098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8376" name="Oval 9">
            <a:extLst>
              <a:ext uri="{FF2B5EF4-FFF2-40B4-BE49-F238E27FC236}">
                <a16:creationId xmlns:a16="http://schemas.microsoft.com/office/drawing/2014/main" id="{A7E8418F-C347-7C43-BBAA-BF26391C1192}"/>
              </a:ext>
            </a:extLst>
          </p:cNvPr>
          <p:cNvSpPr>
            <a:spLocks noChangeArrowheads="1"/>
          </p:cNvSpPr>
          <p:nvPr/>
        </p:nvSpPr>
        <p:spPr bwMode="auto">
          <a:xfrm>
            <a:off x="5181600" y="3810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8377" name="Oval 10">
            <a:extLst>
              <a:ext uri="{FF2B5EF4-FFF2-40B4-BE49-F238E27FC236}">
                <a16:creationId xmlns:a16="http://schemas.microsoft.com/office/drawing/2014/main" id="{5F4E2499-B2D6-0D41-9B3E-D0A79B6C7D76}"/>
              </a:ext>
            </a:extLst>
          </p:cNvPr>
          <p:cNvSpPr>
            <a:spLocks noChangeArrowheads="1"/>
          </p:cNvSpPr>
          <p:nvPr/>
        </p:nvSpPr>
        <p:spPr bwMode="auto">
          <a:xfrm>
            <a:off x="2209800" y="3810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8378" name="Line 11">
            <a:extLst>
              <a:ext uri="{FF2B5EF4-FFF2-40B4-BE49-F238E27FC236}">
                <a16:creationId xmlns:a16="http://schemas.microsoft.com/office/drawing/2014/main" id="{E80F1E02-342B-154F-B9E6-ED3236A30221}"/>
              </a:ext>
            </a:extLst>
          </p:cNvPr>
          <p:cNvSpPr>
            <a:spLocks noChangeShapeType="1"/>
          </p:cNvSpPr>
          <p:nvPr/>
        </p:nvSpPr>
        <p:spPr bwMode="auto">
          <a:xfrm flipV="1">
            <a:off x="762000" y="3657600"/>
            <a:ext cx="4419600" cy="10668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9" name="Line 12">
            <a:extLst>
              <a:ext uri="{FF2B5EF4-FFF2-40B4-BE49-F238E27FC236}">
                <a16:creationId xmlns:a16="http://schemas.microsoft.com/office/drawing/2014/main" id="{5D501080-2CA1-3A40-A196-A6AEEEFCCDC5}"/>
              </a:ext>
            </a:extLst>
          </p:cNvPr>
          <p:cNvSpPr>
            <a:spLocks noChangeShapeType="1"/>
          </p:cNvSpPr>
          <p:nvPr/>
        </p:nvSpPr>
        <p:spPr bwMode="auto">
          <a:xfrm flipH="1" flipV="1">
            <a:off x="5410200" y="3657600"/>
            <a:ext cx="2819400" cy="9906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3" name="Line 13">
            <a:extLst>
              <a:ext uri="{FF2B5EF4-FFF2-40B4-BE49-F238E27FC236}">
                <a16:creationId xmlns:a16="http://schemas.microsoft.com/office/drawing/2014/main" id="{96E32FC3-3AB8-BD4E-94EB-B96FDDE27AAA}"/>
              </a:ext>
            </a:extLst>
          </p:cNvPr>
          <p:cNvSpPr>
            <a:spLocks noChangeShapeType="1"/>
          </p:cNvSpPr>
          <p:nvPr/>
        </p:nvSpPr>
        <p:spPr bwMode="auto">
          <a:xfrm flipH="1">
            <a:off x="2438400" y="3581400"/>
            <a:ext cx="2667000" cy="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614846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51213"/>
                                        </p:tgtEl>
                                        <p:attrNameLst>
                                          <p:attrName>style.visibility</p:attrName>
                                        </p:attrNameLst>
                                      </p:cBhvr>
                                      <p:to>
                                        <p:strVal val="visible"/>
                                      </p:to>
                                    </p:set>
                                    <p:animEffect transition="in" filter="wipe(right)">
                                      <p:cBhvr>
                                        <p:cTn id="7" dur="500"/>
                                        <p:tgtEl>
                                          <p:spTgt spid="51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5E2EE3D-C51A-054C-8FD2-6D5D15F0B42F}"/>
              </a:ext>
            </a:extLst>
          </p:cNvPr>
          <p:cNvSpPr>
            <a:spLocks noGrp="1" noChangeArrowheads="1"/>
          </p:cNvSpPr>
          <p:nvPr>
            <p:ph type="title"/>
          </p:nvPr>
        </p:nvSpPr>
        <p:spPr/>
        <p:txBody>
          <a:bodyPr/>
          <a:lstStyle/>
          <a:p>
            <a:pPr eaLnBrk="1" hangingPunct="1"/>
            <a:r>
              <a:rPr lang="en-US" altLang="zh-CN"/>
              <a:t>Double-Failure Recovery</a:t>
            </a:r>
          </a:p>
        </p:txBody>
      </p:sp>
      <p:pic>
        <p:nvPicPr>
          <p:cNvPr id="59395" name="Picture 4">
            <a:extLst>
              <a:ext uri="{FF2B5EF4-FFF2-40B4-BE49-F238E27FC236}">
                <a16:creationId xmlns:a16="http://schemas.microsoft.com/office/drawing/2014/main" id="{9A833DD9-8A19-1741-B3DC-F1B465FF4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Oval 5">
            <a:extLst>
              <a:ext uri="{FF2B5EF4-FFF2-40B4-BE49-F238E27FC236}">
                <a16:creationId xmlns:a16="http://schemas.microsoft.com/office/drawing/2014/main" id="{17D52313-E38F-4541-8DA0-A29F3E49AA7F}"/>
              </a:ext>
            </a:extLst>
          </p:cNvPr>
          <p:cNvSpPr>
            <a:spLocks noChangeArrowheads="1"/>
          </p:cNvSpPr>
          <p:nvPr/>
        </p:nvSpPr>
        <p:spPr bwMode="auto">
          <a:xfrm>
            <a:off x="20574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9397" name="Oval 6">
            <a:extLst>
              <a:ext uri="{FF2B5EF4-FFF2-40B4-BE49-F238E27FC236}">
                <a16:creationId xmlns:a16="http://schemas.microsoft.com/office/drawing/2014/main" id="{AFB0F834-1A7C-3C47-A698-E5976065FB3E}"/>
              </a:ext>
            </a:extLst>
          </p:cNvPr>
          <p:cNvSpPr>
            <a:spLocks noChangeArrowheads="1"/>
          </p:cNvSpPr>
          <p:nvPr/>
        </p:nvSpPr>
        <p:spPr bwMode="auto">
          <a:xfrm>
            <a:off x="50292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9398" name="Oval 7">
            <a:extLst>
              <a:ext uri="{FF2B5EF4-FFF2-40B4-BE49-F238E27FC236}">
                <a16:creationId xmlns:a16="http://schemas.microsoft.com/office/drawing/2014/main" id="{B566BA10-3D52-7A4B-BFF3-135B084D2DAE}"/>
              </a:ext>
            </a:extLst>
          </p:cNvPr>
          <p:cNvSpPr>
            <a:spLocks noChangeArrowheads="1"/>
          </p:cNvSpPr>
          <p:nvPr/>
        </p:nvSpPr>
        <p:spPr bwMode="auto">
          <a:xfrm>
            <a:off x="51816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9399" name="Oval 8">
            <a:extLst>
              <a:ext uri="{FF2B5EF4-FFF2-40B4-BE49-F238E27FC236}">
                <a16:creationId xmlns:a16="http://schemas.microsoft.com/office/drawing/2014/main" id="{AD9AC67D-81A3-634A-BFCE-D243E2BED53E}"/>
              </a:ext>
            </a:extLst>
          </p:cNvPr>
          <p:cNvSpPr>
            <a:spLocks noChangeArrowheads="1"/>
          </p:cNvSpPr>
          <p:nvPr/>
        </p:nvSpPr>
        <p:spPr bwMode="auto">
          <a:xfrm>
            <a:off x="22098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9400" name="Oval 9">
            <a:extLst>
              <a:ext uri="{FF2B5EF4-FFF2-40B4-BE49-F238E27FC236}">
                <a16:creationId xmlns:a16="http://schemas.microsoft.com/office/drawing/2014/main" id="{76CAF1B9-05AA-0746-80CC-19C6BB00D504}"/>
              </a:ext>
            </a:extLst>
          </p:cNvPr>
          <p:cNvSpPr>
            <a:spLocks noChangeArrowheads="1"/>
          </p:cNvSpPr>
          <p:nvPr/>
        </p:nvSpPr>
        <p:spPr bwMode="auto">
          <a:xfrm>
            <a:off x="5181600" y="3810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9401" name="Oval 10">
            <a:extLst>
              <a:ext uri="{FF2B5EF4-FFF2-40B4-BE49-F238E27FC236}">
                <a16:creationId xmlns:a16="http://schemas.microsoft.com/office/drawing/2014/main" id="{BD0B6AD4-4FB4-3745-A318-D0BC653F9698}"/>
              </a:ext>
            </a:extLst>
          </p:cNvPr>
          <p:cNvSpPr>
            <a:spLocks noChangeArrowheads="1"/>
          </p:cNvSpPr>
          <p:nvPr/>
        </p:nvSpPr>
        <p:spPr bwMode="auto">
          <a:xfrm>
            <a:off x="2209800" y="3810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9402" name="Oval 14">
            <a:extLst>
              <a:ext uri="{FF2B5EF4-FFF2-40B4-BE49-F238E27FC236}">
                <a16:creationId xmlns:a16="http://schemas.microsoft.com/office/drawing/2014/main" id="{011B43B4-4119-EC40-A9ED-0C478D859732}"/>
              </a:ext>
            </a:extLst>
          </p:cNvPr>
          <p:cNvSpPr>
            <a:spLocks noChangeArrowheads="1"/>
          </p:cNvSpPr>
          <p:nvPr/>
        </p:nvSpPr>
        <p:spPr bwMode="auto">
          <a:xfrm>
            <a:off x="5181600" y="35052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9403" name="Oval 15">
            <a:extLst>
              <a:ext uri="{FF2B5EF4-FFF2-40B4-BE49-F238E27FC236}">
                <a16:creationId xmlns:a16="http://schemas.microsoft.com/office/drawing/2014/main" id="{C4141847-ADD7-1C40-BC29-1CF3716E5FBD}"/>
              </a:ext>
            </a:extLst>
          </p:cNvPr>
          <p:cNvSpPr>
            <a:spLocks noChangeArrowheads="1"/>
          </p:cNvSpPr>
          <p:nvPr/>
        </p:nvSpPr>
        <p:spPr bwMode="auto">
          <a:xfrm>
            <a:off x="2209800" y="35052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1230073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1410F29-25F3-D14F-9A79-56001D778707}"/>
              </a:ext>
            </a:extLst>
          </p:cNvPr>
          <p:cNvSpPr>
            <a:spLocks noGrp="1" noChangeArrowheads="1"/>
          </p:cNvSpPr>
          <p:nvPr>
            <p:ph type="title"/>
          </p:nvPr>
        </p:nvSpPr>
        <p:spPr/>
        <p:txBody>
          <a:bodyPr/>
          <a:lstStyle/>
          <a:p>
            <a:pPr eaLnBrk="1" hangingPunct="1"/>
            <a:r>
              <a:rPr lang="en-US" altLang="zh-CN"/>
              <a:t>Double-Failure Recovery</a:t>
            </a:r>
          </a:p>
        </p:txBody>
      </p:sp>
      <p:pic>
        <p:nvPicPr>
          <p:cNvPr id="60419" name="Picture 4">
            <a:extLst>
              <a:ext uri="{FF2B5EF4-FFF2-40B4-BE49-F238E27FC236}">
                <a16:creationId xmlns:a16="http://schemas.microsoft.com/office/drawing/2014/main" id="{6B46E1E0-DC61-5D45-A80A-DDD2761C1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Oval 5">
            <a:extLst>
              <a:ext uri="{FF2B5EF4-FFF2-40B4-BE49-F238E27FC236}">
                <a16:creationId xmlns:a16="http://schemas.microsoft.com/office/drawing/2014/main" id="{C8E648A9-741C-5A47-9A9C-168D6080D9EA}"/>
              </a:ext>
            </a:extLst>
          </p:cNvPr>
          <p:cNvSpPr>
            <a:spLocks noChangeArrowheads="1"/>
          </p:cNvSpPr>
          <p:nvPr/>
        </p:nvSpPr>
        <p:spPr bwMode="auto">
          <a:xfrm>
            <a:off x="20574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0421" name="Oval 6">
            <a:extLst>
              <a:ext uri="{FF2B5EF4-FFF2-40B4-BE49-F238E27FC236}">
                <a16:creationId xmlns:a16="http://schemas.microsoft.com/office/drawing/2014/main" id="{5F0E4455-CB3A-2943-9AAF-B49D45F67DD4}"/>
              </a:ext>
            </a:extLst>
          </p:cNvPr>
          <p:cNvSpPr>
            <a:spLocks noChangeArrowheads="1"/>
          </p:cNvSpPr>
          <p:nvPr/>
        </p:nvSpPr>
        <p:spPr bwMode="auto">
          <a:xfrm>
            <a:off x="50292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0422" name="Oval 7">
            <a:extLst>
              <a:ext uri="{FF2B5EF4-FFF2-40B4-BE49-F238E27FC236}">
                <a16:creationId xmlns:a16="http://schemas.microsoft.com/office/drawing/2014/main" id="{99F238E6-5D1B-CE45-A250-6B2FB69D08F2}"/>
              </a:ext>
            </a:extLst>
          </p:cNvPr>
          <p:cNvSpPr>
            <a:spLocks noChangeArrowheads="1"/>
          </p:cNvSpPr>
          <p:nvPr/>
        </p:nvSpPr>
        <p:spPr bwMode="auto">
          <a:xfrm>
            <a:off x="51816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0423" name="Oval 8">
            <a:extLst>
              <a:ext uri="{FF2B5EF4-FFF2-40B4-BE49-F238E27FC236}">
                <a16:creationId xmlns:a16="http://schemas.microsoft.com/office/drawing/2014/main" id="{F2D9B1A3-E1B6-B740-86E6-A3C1A27C1EE7}"/>
              </a:ext>
            </a:extLst>
          </p:cNvPr>
          <p:cNvSpPr>
            <a:spLocks noChangeArrowheads="1"/>
          </p:cNvSpPr>
          <p:nvPr/>
        </p:nvSpPr>
        <p:spPr bwMode="auto">
          <a:xfrm>
            <a:off x="22098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0424" name="Oval 9">
            <a:extLst>
              <a:ext uri="{FF2B5EF4-FFF2-40B4-BE49-F238E27FC236}">
                <a16:creationId xmlns:a16="http://schemas.microsoft.com/office/drawing/2014/main" id="{F4758FB6-78B4-3349-8150-AE6A9D257E72}"/>
              </a:ext>
            </a:extLst>
          </p:cNvPr>
          <p:cNvSpPr>
            <a:spLocks noChangeArrowheads="1"/>
          </p:cNvSpPr>
          <p:nvPr/>
        </p:nvSpPr>
        <p:spPr bwMode="auto">
          <a:xfrm>
            <a:off x="5181600" y="3810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0425" name="Oval 10">
            <a:extLst>
              <a:ext uri="{FF2B5EF4-FFF2-40B4-BE49-F238E27FC236}">
                <a16:creationId xmlns:a16="http://schemas.microsoft.com/office/drawing/2014/main" id="{3BB97F49-0699-D34D-93A7-83B3E97E83A3}"/>
              </a:ext>
            </a:extLst>
          </p:cNvPr>
          <p:cNvSpPr>
            <a:spLocks noChangeArrowheads="1"/>
          </p:cNvSpPr>
          <p:nvPr/>
        </p:nvSpPr>
        <p:spPr bwMode="auto">
          <a:xfrm>
            <a:off x="2209800" y="3810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0426" name="Oval 11">
            <a:extLst>
              <a:ext uri="{FF2B5EF4-FFF2-40B4-BE49-F238E27FC236}">
                <a16:creationId xmlns:a16="http://schemas.microsoft.com/office/drawing/2014/main" id="{4B3D4664-2D35-F94F-94D5-2C7869456FDC}"/>
              </a:ext>
            </a:extLst>
          </p:cNvPr>
          <p:cNvSpPr>
            <a:spLocks noChangeArrowheads="1"/>
          </p:cNvSpPr>
          <p:nvPr/>
        </p:nvSpPr>
        <p:spPr bwMode="auto">
          <a:xfrm>
            <a:off x="5181600" y="35052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0427" name="Oval 12">
            <a:extLst>
              <a:ext uri="{FF2B5EF4-FFF2-40B4-BE49-F238E27FC236}">
                <a16:creationId xmlns:a16="http://schemas.microsoft.com/office/drawing/2014/main" id="{B18F529F-6B6B-5943-82EF-AC7280804AE9}"/>
              </a:ext>
            </a:extLst>
          </p:cNvPr>
          <p:cNvSpPr>
            <a:spLocks noChangeArrowheads="1"/>
          </p:cNvSpPr>
          <p:nvPr/>
        </p:nvSpPr>
        <p:spPr bwMode="auto">
          <a:xfrm>
            <a:off x="2209800" y="35052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0428" name="Line 13">
            <a:extLst>
              <a:ext uri="{FF2B5EF4-FFF2-40B4-BE49-F238E27FC236}">
                <a16:creationId xmlns:a16="http://schemas.microsoft.com/office/drawing/2014/main" id="{727C74A5-BC2D-4A49-A726-B8A9A4CB9B4F}"/>
              </a:ext>
            </a:extLst>
          </p:cNvPr>
          <p:cNvSpPr>
            <a:spLocks noChangeShapeType="1"/>
          </p:cNvSpPr>
          <p:nvPr/>
        </p:nvSpPr>
        <p:spPr bwMode="auto">
          <a:xfrm flipH="1">
            <a:off x="5410200" y="3810000"/>
            <a:ext cx="3352800" cy="8382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9" name="Line 14">
            <a:extLst>
              <a:ext uri="{FF2B5EF4-FFF2-40B4-BE49-F238E27FC236}">
                <a16:creationId xmlns:a16="http://schemas.microsoft.com/office/drawing/2014/main" id="{D344E0C6-FF35-8B49-9806-B08E072D1CB0}"/>
              </a:ext>
            </a:extLst>
          </p:cNvPr>
          <p:cNvSpPr>
            <a:spLocks noChangeShapeType="1"/>
          </p:cNvSpPr>
          <p:nvPr/>
        </p:nvSpPr>
        <p:spPr bwMode="auto">
          <a:xfrm flipV="1">
            <a:off x="228600" y="3581400"/>
            <a:ext cx="2209800" cy="5334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0" name="Line 16">
            <a:extLst>
              <a:ext uri="{FF2B5EF4-FFF2-40B4-BE49-F238E27FC236}">
                <a16:creationId xmlns:a16="http://schemas.microsoft.com/office/drawing/2014/main" id="{EB0F0CD6-2D37-7642-A1D8-FB6B7E984F6D}"/>
              </a:ext>
            </a:extLst>
          </p:cNvPr>
          <p:cNvSpPr>
            <a:spLocks noChangeShapeType="1"/>
          </p:cNvSpPr>
          <p:nvPr/>
        </p:nvSpPr>
        <p:spPr bwMode="auto">
          <a:xfrm>
            <a:off x="2514600" y="3581400"/>
            <a:ext cx="2667000" cy="10668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128267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AA1BF6A-18D0-764A-B0D2-12948FB1FFA4}"/>
              </a:ext>
            </a:extLst>
          </p:cNvPr>
          <p:cNvSpPr>
            <a:spLocks noGrp="1" noChangeArrowheads="1"/>
          </p:cNvSpPr>
          <p:nvPr>
            <p:ph type="title"/>
          </p:nvPr>
        </p:nvSpPr>
        <p:spPr/>
        <p:txBody>
          <a:bodyPr/>
          <a:lstStyle/>
          <a:p>
            <a:pPr eaLnBrk="1" hangingPunct="1"/>
            <a:r>
              <a:rPr lang="en-US" altLang="zh-CN"/>
              <a:t>Double-Failure Recovery</a:t>
            </a:r>
          </a:p>
        </p:txBody>
      </p:sp>
      <p:pic>
        <p:nvPicPr>
          <p:cNvPr id="61443" name="Picture 4">
            <a:extLst>
              <a:ext uri="{FF2B5EF4-FFF2-40B4-BE49-F238E27FC236}">
                <a16:creationId xmlns:a16="http://schemas.microsoft.com/office/drawing/2014/main" id="{24C67F79-31F0-D84F-AA91-659E3C4D4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Oval 5">
            <a:extLst>
              <a:ext uri="{FF2B5EF4-FFF2-40B4-BE49-F238E27FC236}">
                <a16:creationId xmlns:a16="http://schemas.microsoft.com/office/drawing/2014/main" id="{6889FDED-CB25-3948-A793-7ECF42205651}"/>
              </a:ext>
            </a:extLst>
          </p:cNvPr>
          <p:cNvSpPr>
            <a:spLocks noChangeArrowheads="1"/>
          </p:cNvSpPr>
          <p:nvPr/>
        </p:nvSpPr>
        <p:spPr bwMode="auto">
          <a:xfrm>
            <a:off x="20574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1445" name="Oval 6">
            <a:extLst>
              <a:ext uri="{FF2B5EF4-FFF2-40B4-BE49-F238E27FC236}">
                <a16:creationId xmlns:a16="http://schemas.microsoft.com/office/drawing/2014/main" id="{CE6286FC-9F25-0D40-B7FE-0EEAA06C1643}"/>
              </a:ext>
            </a:extLst>
          </p:cNvPr>
          <p:cNvSpPr>
            <a:spLocks noChangeArrowheads="1"/>
          </p:cNvSpPr>
          <p:nvPr/>
        </p:nvSpPr>
        <p:spPr bwMode="auto">
          <a:xfrm>
            <a:off x="50292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1446" name="Oval 7">
            <a:extLst>
              <a:ext uri="{FF2B5EF4-FFF2-40B4-BE49-F238E27FC236}">
                <a16:creationId xmlns:a16="http://schemas.microsoft.com/office/drawing/2014/main" id="{DB62A82A-F052-9742-923A-3F9390A93827}"/>
              </a:ext>
            </a:extLst>
          </p:cNvPr>
          <p:cNvSpPr>
            <a:spLocks noChangeArrowheads="1"/>
          </p:cNvSpPr>
          <p:nvPr/>
        </p:nvSpPr>
        <p:spPr bwMode="auto">
          <a:xfrm>
            <a:off x="51816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1447" name="Oval 8">
            <a:extLst>
              <a:ext uri="{FF2B5EF4-FFF2-40B4-BE49-F238E27FC236}">
                <a16:creationId xmlns:a16="http://schemas.microsoft.com/office/drawing/2014/main" id="{1605E830-3A28-9840-94F6-DAEA7BD03AC2}"/>
              </a:ext>
            </a:extLst>
          </p:cNvPr>
          <p:cNvSpPr>
            <a:spLocks noChangeArrowheads="1"/>
          </p:cNvSpPr>
          <p:nvPr/>
        </p:nvSpPr>
        <p:spPr bwMode="auto">
          <a:xfrm>
            <a:off x="22098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1448" name="Oval 9">
            <a:extLst>
              <a:ext uri="{FF2B5EF4-FFF2-40B4-BE49-F238E27FC236}">
                <a16:creationId xmlns:a16="http://schemas.microsoft.com/office/drawing/2014/main" id="{A14F4B82-DE51-3C4F-9054-889ED4724264}"/>
              </a:ext>
            </a:extLst>
          </p:cNvPr>
          <p:cNvSpPr>
            <a:spLocks noChangeArrowheads="1"/>
          </p:cNvSpPr>
          <p:nvPr/>
        </p:nvSpPr>
        <p:spPr bwMode="auto">
          <a:xfrm>
            <a:off x="5181600" y="3810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1449" name="Oval 10">
            <a:extLst>
              <a:ext uri="{FF2B5EF4-FFF2-40B4-BE49-F238E27FC236}">
                <a16:creationId xmlns:a16="http://schemas.microsoft.com/office/drawing/2014/main" id="{3AA15776-B550-794B-BC6F-CC8D2FC78F7A}"/>
              </a:ext>
            </a:extLst>
          </p:cNvPr>
          <p:cNvSpPr>
            <a:spLocks noChangeArrowheads="1"/>
          </p:cNvSpPr>
          <p:nvPr/>
        </p:nvSpPr>
        <p:spPr bwMode="auto">
          <a:xfrm>
            <a:off x="2209800" y="3810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1450" name="Oval 11">
            <a:extLst>
              <a:ext uri="{FF2B5EF4-FFF2-40B4-BE49-F238E27FC236}">
                <a16:creationId xmlns:a16="http://schemas.microsoft.com/office/drawing/2014/main" id="{65051F86-B6AA-8148-AD6F-9D7FE63413DC}"/>
              </a:ext>
            </a:extLst>
          </p:cNvPr>
          <p:cNvSpPr>
            <a:spLocks noChangeArrowheads="1"/>
          </p:cNvSpPr>
          <p:nvPr/>
        </p:nvSpPr>
        <p:spPr bwMode="auto">
          <a:xfrm>
            <a:off x="5181600" y="35052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1451" name="Oval 12">
            <a:extLst>
              <a:ext uri="{FF2B5EF4-FFF2-40B4-BE49-F238E27FC236}">
                <a16:creationId xmlns:a16="http://schemas.microsoft.com/office/drawing/2014/main" id="{FAC474CE-44BF-8545-AC15-3D5D1AF0F687}"/>
              </a:ext>
            </a:extLst>
          </p:cNvPr>
          <p:cNvSpPr>
            <a:spLocks noChangeArrowheads="1"/>
          </p:cNvSpPr>
          <p:nvPr/>
        </p:nvSpPr>
        <p:spPr bwMode="auto">
          <a:xfrm>
            <a:off x="2209800" y="35052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1452" name="Line 13">
            <a:extLst>
              <a:ext uri="{FF2B5EF4-FFF2-40B4-BE49-F238E27FC236}">
                <a16:creationId xmlns:a16="http://schemas.microsoft.com/office/drawing/2014/main" id="{77B55404-CE87-7B48-A0FE-9A26A017228B}"/>
              </a:ext>
            </a:extLst>
          </p:cNvPr>
          <p:cNvSpPr>
            <a:spLocks noChangeShapeType="1"/>
          </p:cNvSpPr>
          <p:nvPr/>
        </p:nvSpPr>
        <p:spPr bwMode="auto">
          <a:xfrm flipH="1">
            <a:off x="5410200" y="3810000"/>
            <a:ext cx="3352800" cy="8382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3" name="Line 14">
            <a:extLst>
              <a:ext uri="{FF2B5EF4-FFF2-40B4-BE49-F238E27FC236}">
                <a16:creationId xmlns:a16="http://schemas.microsoft.com/office/drawing/2014/main" id="{A6B53976-63B2-0840-9000-FAE57B7ED070}"/>
              </a:ext>
            </a:extLst>
          </p:cNvPr>
          <p:cNvSpPr>
            <a:spLocks noChangeShapeType="1"/>
          </p:cNvSpPr>
          <p:nvPr/>
        </p:nvSpPr>
        <p:spPr bwMode="auto">
          <a:xfrm flipV="1">
            <a:off x="228600" y="3581400"/>
            <a:ext cx="2209800" cy="5334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4" name="Line 16">
            <a:extLst>
              <a:ext uri="{FF2B5EF4-FFF2-40B4-BE49-F238E27FC236}">
                <a16:creationId xmlns:a16="http://schemas.microsoft.com/office/drawing/2014/main" id="{A664C5CF-0E03-734D-8520-CCC4E3AEFD03}"/>
              </a:ext>
            </a:extLst>
          </p:cNvPr>
          <p:cNvSpPr>
            <a:spLocks noChangeShapeType="1"/>
          </p:cNvSpPr>
          <p:nvPr/>
        </p:nvSpPr>
        <p:spPr bwMode="auto">
          <a:xfrm>
            <a:off x="2514600" y="3581400"/>
            <a:ext cx="2667000" cy="10668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4" name="Line 17">
            <a:extLst>
              <a:ext uri="{FF2B5EF4-FFF2-40B4-BE49-F238E27FC236}">
                <a16:creationId xmlns:a16="http://schemas.microsoft.com/office/drawing/2014/main" id="{26902E81-FDCE-AD4F-9CE7-9664C0D246B6}"/>
              </a:ext>
            </a:extLst>
          </p:cNvPr>
          <p:cNvSpPr>
            <a:spLocks noChangeShapeType="1"/>
          </p:cNvSpPr>
          <p:nvPr/>
        </p:nvSpPr>
        <p:spPr bwMode="auto">
          <a:xfrm flipH="1">
            <a:off x="2438400" y="4724400"/>
            <a:ext cx="2667000" cy="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79254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53264"/>
                                        </p:tgtEl>
                                        <p:attrNameLst>
                                          <p:attrName>style.visibility</p:attrName>
                                        </p:attrNameLst>
                                      </p:cBhvr>
                                      <p:to>
                                        <p:strVal val="visible"/>
                                      </p:to>
                                    </p:set>
                                    <p:animEffect transition="in" filter="wipe(right)">
                                      <p:cBhvr>
                                        <p:cTn id="7" dur="500"/>
                                        <p:tgtEl>
                                          <p:spTgt spid="53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3362655-C458-9B47-A026-5D373E982719}"/>
              </a:ext>
            </a:extLst>
          </p:cNvPr>
          <p:cNvSpPr>
            <a:spLocks noGrp="1" noChangeArrowheads="1"/>
          </p:cNvSpPr>
          <p:nvPr>
            <p:ph type="title"/>
          </p:nvPr>
        </p:nvSpPr>
        <p:spPr/>
        <p:txBody>
          <a:bodyPr/>
          <a:lstStyle/>
          <a:p>
            <a:pPr eaLnBrk="1" hangingPunct="1"/>
            <a:r>
              <a:rPr lang="en-US" altLang="zh-CN"/>
              <a:t>Double-Failure Recovery</a:t>
            </a:r>
          </a:p>
        </p:txBody>
      </p:sp>
      <p:pic>
        <p:nvPicPr>
          <p:cNvPr id="62467" name="Picture 4">
            <a:extLst>
              <a:ext uri="{FF2B5EF4-FFF2-40B4-BE49-F238E27FC236}">
                <a16:creationId xmlns:a16="http://schemas.microsoft.com/office/drawing/2014/main" id="{BFF35401-B99A-F146-937C-2848C7388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Oval 7">
            <a:extLst>
              <a:ext uri="{FF2B5EF4-FFF2-40B4-BE49-F238E27FC236}">
                <a16:creationId xmlns:a16="http://schemas.microsoft.com/office/drawing/2014/main" id="{0B762CEA-D195-C644-A358-540AD1F8ECCF}"/>
              </a:ext>
            </a:extLst>
          </p:cNvPr>
          <p:cNvSpPr>
            <a:spLocks noChangeArrowheads="1"/>
          </p:cNvSpPr>
          <p:nvPr/>
        </p:nvSpPr>
        <p:spPr bwMode="auto">
          <a:xfrm>
            <a:off x="51816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2469" name="Oval 8">
            <a:extLst>
              <a:ext uri="{FF2B5EF4-FFF2-40B4-BE49-F238E27FC236}">
                <a16:creationId xmlns:a16="http://schemas.microsoft.com/office/drawing/2014/main" id="{04A44DB0-1960-BA46-85D6-BF2A33056903}"/>
              </a:ext>
            </a:extLst>
          </p:cNvPr>
          <p:cNvSpPr>
            <a:spLocks noChangeArrowheads="1"/>
          </p:cNvSpPr>
          <p:nvPr/>
        </p:nvSpPr>
        <p:spPr bwMode="auto">
          <a:xfrm>
            <a:off x="22098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2470" name="Oval 9">
            <a:extLst>
              <a:ext uri="{FF2B5EF4-FFF2-40B4-BE49-F238E27FC236}">
                <a16:creationId xmlns:a16="http://schemas.microsoft.com/office/drawing/2014/main" id="{536AF4A0-1893-554F-A793-2D230E6FF514}"/>
              </a:ext>
            </a:extLst>
          </p:cNvPr>
          <p:cNvSpPr>
            <a:spLocks noChangeArrowheads="1"/>
          </p:cNvSpPr>
          <p:nvPr/>
        </p:nvSpPr>
        <p:spPr bwMode="auto">
          <a:xfrm>
            <a:off x="5181600" y="3810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2471" name="Oval 10">
            <a:extLst>
              <a:ext uri="{FF2B5EF4-FFF2-40B4-BE49-F238E27FC236}">
                <a16:creationId xmlns:a16="http://schemas.microsoft.com/office/drawing/2014/main" id="{E7CE4CF8-EABA-C54D-A22D-A864CE710742}"/>
              </a:ext>
            </a:extLst>
          </p:cNvPr>
          <p:cNvSpPr>
            <a:spLocks noChangeArrowheads="1"/>
          </p:cNvSpPr>
          <p:nvPr/>
        </p:nvSpPr>
        <p:spPr bwMode="auto">
          <a:xfrm>
            <a:off x="2209800" y="3810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2472" name="Oval 11">
            <a:extLst>
              <a:ext uri="{FF2B5EF4-FFF2-40B4-BE49-F238E27FC236}">
                <a16:creationId xmlns:a16="http://schemas.microsoft.com/office/drawing/2014/main" id="{FAE52675-0AF2-1B4C-8A33-62B8DFE1B32D}"/>
              </a:ext>
            </a:extLst>
          </p:cNvPr>
          <p:cNvSpPr>
            <a:spLocks noChangeArrowheads="1"/>
          </p:cNvSpPr>
          <p:nvPr/>
        </p:nvSpPr>
        <p:spPr bwMode="auto">
          <a:xfrm>
            <a:off x="5181600" y="35052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2473" name="Oval 12">
            <a:extLst>
              <a:ext uri="{FF2B5EF4-FFF2-40B4-BE49-F238E27FC236}">
                <a16:creationId xmlns:a16="http://schemas.microsoft.com/office/drawing/2014/main" id="{34A86DE0-E955-8348-9ECD-89F86A0A4CF6}"/>
              </a:ext>
            </a:extLst>
          </p:cNvPr>
          <p:cNvSpPr>
            <a:spLocks noChangeArrowheads="1"/>
          </p:cNvSpPr>
          <p:nvPr/>
        </p:nvSpPr>
        <p:spPr bwMode="auto">
          <a:xfrm>
            <a:off x="2209800" y="35052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2474" name="Oval 17">
            <a:extLst>
              <a:ext uri="{FF2B5EF4-FFF2-40B4-BE49-F238E27FC236}">
                <a16:creationId xmlns:a16="http://schemas.microsoft.com/office/drawing/2014/main" id="{11D169E5-8A49-E549-A39E-48595691D21F}"/>
              </a:ext>
            </a:extLst>
          </p:cNvPr>
          <p:cNvSpPr>
            <a:spLocks noChangeArrowheads="1"/>
          </p:cNvSpPr>
          <p:nvPr/>
        </p:nvSpPr>
        <p:spPr bwMode="auto">
          <a:xfrm>
            <a:off x="2209800" y="44958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2475" name="Oval 18">
            <a:extLst>
              <a:ext uri="{FF2B5EF4-FFF2-40B4-BE49-F238E27FC236}">
                <a16:creationId xmlns:a16="http://schemas.microsoft.com/office/drawing/2014/main" id="{C5876C65-047C-154E-A6B6-05F642991821}"/>
              </a:ext>
            </a:extLst>
          </p:cNvPr>
          <p:cNvSpPr>
            <a:spLocks noChangeArrowheads="1"/>
          </p:cNvSpPr>
          <p:nvPr/>
        </p:nvSpPr>
        <p:spPr bwMode="auto">
          <a:xfrm>
            <a:off x="5181600" y="44958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39136431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274638"/>
            <a:ext cx="9144000" cy="1143000"/>
          </a:xfrm>
        </p:spPr>
        <p:txBody>
          <a:bodyPr/>
          <a:lstStyle/>
          <a:p>
            <a:pPr eaLnBrk="1" hangingPunct="1"/>
            <a:r>
              <a:rPr lang="en-US" altLang="zh-CN"/>
              <a:t>centralized shared-memory</a:t>
            </a:r>
          </a:p>
        </p:txBody>
      </p:sp>
      <p:pic>
        <p:nvPicPr>
          <p:cNvPr id="64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2075"/>
            <a:ext cx="73914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4"/>
          <p:cNvSpPr txBox="1">
            <a:spLocks noChangeArrowheads="1"/>
          </p:cNvSpPr>
          <p:nvPr/>
        </p:nvSpPr>
        <p:spPr bwMode="auto">
          <a:xfrm>
            <a:off x="5397500" y="1447800"/>
            <a:ext cx="3746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3200"/>
              <a:t>eight or fewer cores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274638"/>
            <a:ext cx="9144000" cy="1143000"/>
          </a:xfrm>
        </p:spPr>
        <p:txBody>
          <a:bodyPr/>
          <a:lstStyle/>
          <a:p>
            <a:pPr eaLnBrk="1" hangingPunct="1"/>
            <a:r>
              <a:rPr lang="en-US" altLang="zh-CN"/>
              <a:t>centralized shared-memory</a:t>
            </a:r>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2075"/>
            <a:ext cx="73914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4"/>
          <p:cNvSpPr txBox="1">
            <a:spLocks noChangeArrowheads="1"/>
          </p:cNvSpPr>
          <p:nvPr/>
        </p:nvSpPr>
        <p:spPr bwMode="auto">
          <a:xfrm>
            <a:off x="0" y="5029200"/>
            <a:ext cx="66579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t>Share a single centralized memory</a:t>
            </a:r>
          </a:p>
          <a:p>
            <a:pPr eaLnBrk="1" hangingPunct="1"/>
            <a:r>
              <a:rPr lang="en-US" altLang="zh-CN" sz="3200"/>
              <a:t>All processors have equal access to</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274638"/>
            <a:ext cx="9144000" cy="1143000"/>
          </a:xfrm>
        </p:spPr>
        <p:txBody>
          <a:bodyPr/>
          <a:lstStyle/>
          <a:p>
            <a:pPr eaLnBrk="1" hangingPunct="1"/>
            <a:r>
              <a:rPr lang="en-US" altLang="zh-CN"/>
              <a:t>centralized shared-memory</a:t>
            </a:r>
          </a:p>
        </p:txBody>
      </p:sp>
      <p:pic>
        <p:nvPicPr>
          <p:cNvPr id="665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2075"/>
            <a:ext cx="73914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4"/>
          <p:cNvSpPr txBox="1">
            <a:spLocks noChangeArrowheads="1"/>
          </p:cNvSpPr>
          <p:nvPr/>
        </p:nvSpPr>
        <p:spPr bwMode="auto">
          <a:xfrm>
            <a:off x="0" y="5029200"/>
            <a:ext cx="90916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t>All processors have uniform latency from memory</a:t>
            </a:r>
          </a:p>
          <a:p>
            <a:pPr eaLnBrk="1" hangingPunct="1"/>
            <a:r>
              <a:rPr lang="en-US" altLang="zh-CN" sz="3200" i="1"/>
              <a:t>Uniform memory access (</a:t>
            </a:r>
            <a:r>
              <a:rPr lang="en-US" altLang="zh-CN" sz="3200" b="1" i="1"/>
              <a:t>UMA</a:t>
            </a:r>
            <a:r>
              <a:rPr lang="en-US" altLang="zh-CN" sz="3200" i="1"/>
              <a:t>) multiprocessors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267" name="AutoShape 4"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268" name="AutoShape 8"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269" name="AutoShape 10"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270" name="AutoShape 12"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271" name="AutoShape 14"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矩形 11"/>
          <p:cNvSpPr/>
          <p:nvPr/>
        </p:nvSpPr>
        <p:spPr>
          <a:xfrm>
            <a:off x="6750050" y="0"/>
            <a:ext cx="2393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problem</a:t>
            </a:r>
            <a:endParaRPr lang="zh-CN" altLang="en-US" sz="3600" b="1">
              <a:solidFill>
                <a:schemeClr val="tx1"/>
              </a:solidFill>
            </a:endParaRPr>
          </a:p>
        </p:txBody>
      </p:sp>
      <p:sp>
        <p:nvSpPr>
          <p:cNvPr id="14" name="矩形 13"/>
          <p:cNvSpPr/>
          <p:nvPr/>
        </p:nvSpPr>
        <p:spPr>
          <a:xfrm>
            <a:off x="6572250" y="6170613"/>
            <a:ext cx="2571750" cy="687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electrons</a:t>
            </a:r>
            <a:endParaRPr lang="zh-CN" altLang="en-US" sz="3600" b="1">
              <a:solidFill>
                <a:schemeClr val="tx1"/>
              </a:solidFill>
            </a:endParaRPr>
          </a:p>
        </p:txBody>
      </p:sp>
      <p:sp>
        <p:nvSpPr>
          <p:cNvPr id="16" name="矩形 15"/>
          <p:cNvSpPr/>
          <p:nvPr/>
        </p:nvSpPr>
        <p:spPr>
          <a:xfrm>
            <a:off x="6438900" y="687388"/>
            <a:ext cx="2705100" cy="687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algorithm</a:t>
            </a:r>
            <a:endParaRPr lang="zh-CN" altLang="en-US" sz="3600" b="1">
              <a:solidFill>
                <a:schemeClr val="tx1"/>
              </a:solidFill>
            </a:endParaRPr>
          </a:p>
        </p:txBody>
      </p:sp>
      <p:pic>
        <p:nvPicPr>
          <p:cNvPr id="11275" name="图片 21" descr="Fotolia_37014295_Subscription_Monthly_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5825"/>
            <a:ext cx="514508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274638"/>
            <a:ext cx="9144000" cy="1143000"/>
          </a:xfrm>
        </p:spPr>
        <p:txBody>
          <a:bodyPr/>
          <a:lstStyle/>
          <a:p>
            <a:pPr eaLnBrk="1" hangingPunct="1"/>
            <a:r>
              <a:rPr lang="en-US" altLang="zh-CN"/>
              <a:t>distributed shared memory</a:t>
            </a:r>
          </a:p>
        </p:txBody>
      </p:sp>
      <p:pic>
        <p:nvPicPr>
          <p:cNvPr id="675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4"/>
          <p:cNvSpPr txBox="1">
            <a:spLocks noChangeArrowheads="1"/>
          </p:cNvSpPr>
          <p:nvPr/>
        </p:nvSpPr>
        <p:spPr bwMode="auto">
          <a:xfrm>
            <a:off x="5938838" y="1219200"/>
            <a:ext cx="3205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3200"/>
              <a:t>more processors</a:t>
            </a:r>
          </a:p>
        </p:txBody>
      </p:sp>
      <p:sp>
        <p:nvSpPr>
          <p:cNvPr id="67589" name="Text Box 5"/>
          <p:cNvSpPr txBox="1">
            <a:spLocks noChangeArrowheads="1"/>
          </p:cNvSpPr>
          <p:nvPr/>
        </p:nvSpPr>
        <p:spPr bwMode="auto">
          <a:xfrm>
            <a:off x="46038" y="3886200"/>
            <a:ext cx="55070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t>physically distributed memory</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274638"/>
            <a:ext cx="9144000" cy="1143000"/>
          </a:xfrm>
        </p:spPr>
        <p:txBody>
          <a:bodyPr/>
          <a:lstStyle/>
          <a:p>
            <a:pPr eaLnBrk="1" hangingPunct="1"/>
            <a:r>
              <a:rPr lang="en-US" altLang="zh-CN"/>
              <a:t>distributed shared memory</a:t>
            </a:r>
          </a:p>
        </p:txBody>
      </p:sp>
      <p:pic>
        <p:nvPicPr>
          <p:cNvPr id="68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4"/>
          <p:cNvSpPr txBox="1">
            <a:spLocks noChangeArrowheads="1"/>
          </p:cNvSpPr>
          <p:nvPr/>
        </p:nvSpPr>
        <p:spPr bwMode="auto">
          <a:xfrm>
            <a:off x="5938838" y="1219200"/>
            <a:ext cx="3205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3200"/>
              <a:t>more processors</a:t>
            </a:r>
          </a:p>
        </p:txBody>
      </p:sp>
      <p:sp>
        <p:nvSpPr>
          <p:cNvPr id="68613" name="Text Box 5"/>
          <p:cNvSpPr txBox="1">
            <a:spLocks noChangeArrowheads="1"/>
          </p:cNvSpPr>
          <p:nvPr/>
        </p:nvSpPr>
        <p:spPr bwMode="auto">
          <a:xfrm>
            <a:off x="0" y="5791200"/>
            <a:ext cx="92059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t>Distributing mem among the nodes</a:t>
            </a:r>
          </a:p>
          <a:p>
            <a:pPr eaLnBrk="1" hangingPunct="1"/>
            <a:r>
              <a:rPr lang="en-US" altLang="zh-CN" sz="3200"/>
              <a:t>increases</a:t>
            </a:r>
            <a:r>
              <a:rPr lang="en-US" altLang="zh-CN" sz="3200" i="1"/>
              <a:t> </a:t>
            </a:r>
            <a:r>
              <a:rPr lang="en-US" altLang="zh-CN" sz="3200"/>
              <a:t>bandwidth &amp; reduces local-mem latency</a:t>
            </a:r>
          </a:p>
        </p:txBody>
      </p:sp>
      <p:sp>
        <p:nvSpPr>
          <p:cNvPr id="68614" name="Text Box 6"/>
          <p:cNvSpPr txBox="1">
            <a:spLocks noChangeArrowheads="1"/>
          </p:cNvSpPr>
          <p:nvPr/>
        </p:nvSpPr>
        <p:spPr bwMode="auto">
          <a:xfrm>
            <a:off x="46038" y="3886200"/>
            <a:ext cx="55070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t>physically distributed memory</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274638"/>
            <a:ext cx="9144000" cy="1143000"/>
          </a:xfrm>
        </p:spPr>
        <p:txBody>
          <a:bodyPr/>
          <a:lstStyle/>
          <a:p>
            <a:pPr eaLnBrk="1" hangingPunct="1"/>
            <a:r>
              <a:rPr lang="en-US" altLang="zh-CN"/>
              <a:t>distributed shared memory</a:t>
            </a:r>
          </a:p>
        </p:txBody>
      </p:sp>
      <p:pic>
        <p:nvPicPr>
          <p:cNvPr id="696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5938838" y="1219200"/>
            <a:ext cx="3205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3200"/>
              <a:t>more processors</a:t>
            </a:r>
          </a:p>
        </p:txBody>
      </p:sp>
      <p:sp>
        <p:nvSpPr>
          <p:cNvPr id="69637" name="Text Box 5"/>
          <p:cNvSpPr txBox="1">
            <a:spLocks noChangeArrowheads="1"/>
          </p:cNvSpPr>
          <p:nvPr/>
        </p:nvSpPr>
        <p:spPr bwMode="auto">
          <a:xfrm>
            <a:off x="0" y="5791200"/>
            <a:ext cx="8640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t>NUMA</a:t>
            </a:r>
            <a:r>
              <a:rPr lang="en-US" altLang="zh-CN" sz="3200"/>
              <a:t>: nonuniform memory access</a:t>
            </a:r>
          </a:p>
          <a:p>
            <a:pPr eaLnBrk="1" hangingPunct="1"/>
            <a:r>
              <a:rPr lang="en-US" altLang="zh-CN" sz="3200"/>
              <a:t>access time depends on data word loc in mem </a:t>
            </a:r>
          </a:p>
        </p:txBody>
      </p:sp>
      <p:sp>
        <p:nvSpPr>
          <p:cNvPr id="69638" name="Text Box 6"/>
          <p:cNvSpPr txBox="1">
            <a:spLocks noChangeArrowheads="1"/>
          </p:cNvSpPr>
          <p:nvPr/>
        </p:nvSpPr>
        <p:spPr bwMode="auto">
          <a:xfrm>
            <a:off x="46038" y="3886200"/>
            <a:ext cx="55070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t>physically distributed memory</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274638"/>
            <a:ext cx="9144000" cy="1143000"/>
          </a:xfrm>
        </p:spPr>
        <p:txBody>
          <a:bodyPr/>
          <a:lstStyle/>
          <a:p>
            <a:pPr eaLnBrk="1" hangingPunct="1"/>
            <a:r>
              <a:rPr lang="en-US" altLang="zh-CN"/>
              <a:t>distributed shared memory</a:t>
            </a:r>
          </a:p>
        </p:txBody>
      </p:sp>
      <p:pic>
        <p:nvPicPr>
          <p:cNvPr id="706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4"/>
          <p:cNvSpPr txBox="1">
            <a:spLocks noChangeArrowheads="1"/>
          </p:cNvSpPr>
          <p:nvPr/>
        </p:nvSpPr>
        <p:spPr bwMode="auto">
          <a:xfrm>
            <a:off x="5938838" y="1219200"/>
            <a:ext cx="3205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3200"/>
              <a:t>more processors</a:t>
            </a:r>
          </a:p>
        </p:txBody>
      </p:sp>
      <p:sp>
        <p:nvSpPr>
          <p:cNvPr id="70661" name="Text Box 5"/>
          <p:cNvSpPr txBox="1">
            <a:spLocks noChangeArrowheads="1"/>
          </p:cNvSpPr>
          <p:nvPr/>
        </p:nvSpPr>
        <p:spPr bwMode="auto">
          <a:xfrm>
            <a:off x="0" y="5257800"/>
            <a:ext cx="9372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t>Disadvantages: </a:t>
            </a:r>
            <a:endParaRPr lang="en-US" altLang="zh-CN" sz="3200"/>
          </a:p>
          <a:p>
            <a:pPr eaLnBrk="1" hangingPunct="1"/>
            <a:r>
              <a:rPr lang="en-US" altLang="zh-CN" sz="3200"/>
              <a:t>more complex inter-processor communication</a:t>
            </a:r>
          </a:p>
          <a:p>
            <a:pPr eaLnBrk="1" hangingPunct="1"/>
            <a:r>
              <a:rPr lang="en-US" altLang="zh-CN" sz="3200"/>
              <a:t>more complex software to handle distributed mem</a:t>
            </a:r>
          </a:p>
        </p:txBody>
      </p:sp>
      <p:sp>
        <p:nvSpPr>
          <p:cNvPr id="70662" name="Text Box 6"/>
          <p:cNvSpPr txBox="1">
            <a:spLocks noChangeArrowheads="1"/>
          </p:cNvSpPr>
          <p:nvPr/>
        </p:nvSpPr>
        <p:spPr bwMode="auto">
          <a:xfrm>
            <a:off x="46038" y="3886200"/>
            <a:ext cx="55070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t>physically distributed memory</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274638"/>
            <a:ext cx="9144000" cy="1143000"/>
          </a:xfrm>
        </p:spPr>
        <p:txBody>
          <a:bodyPr/>
          <a:lstStyle/>
          <a:p>
            <a:pPr eaLnBrk="1" hangingPunct="1"/>
            <a:r>
              <a:rPr lang="en-US" altLang="zh-CN"/>
              <a:t>Cache Coherence Problem</a:t>
            </a:r>
          </a:p>
        </p:txBody>
      </p:sp>
      <p:sp>
        <p:nvSpPr>
          <p:cNvPr id="71683" name="Rectangle 3"/>
          <p:cNvSpPr>
            <a:spLocks noGrp="1" noChangeArrowheads="1"/>
          </p:cNvSpPr>
          <p:nvPr>
            <p:ph type="body" idx="1"/>
          </p:nvPr>
        </p:nvSpPr>
        <p:spPr/>
        <p:txBody>
          <a:bodyPr/>
          <a:lstStyle/>
          <a:p>
            <a:pPr eaLnBrk="1" hangingPunct="1"/>
            <a:r>
              <a:rPr lang="en-US" altLang="zh-CN"/>
              <a:t>A memory system is </a:t>
            </a:r>
            <a:r>
              <a:rPr lang="en-US" altLang="zh-CN" b="1"/>
              <a:t>Coherent </a:t>
            </a:r>
            <a:r>
              <a:rPr lang="en-US" altLang="zh-CN"/>
              <a:t>if any read of a data item returns the most recently written value of that data item</a:t>
            </a:r>
          </a:p>
          <a:p>
            <a:pPr eaLnBrk="1" hangingPunct="1"/>
            <a:r>
              <a:rPr lang="en-US" altLang="zh-CN"/>
              <a:t>Two critical aspects</a:t>
            </a:r>
          </a:p>
          <a:p>
            <a:pPr eaLnBrk="1" hangingPunct="1">
              <a:buFontTx/>
              <a:buNone/>
            </a:pPr>
            <a:r>
              <a:rPr lang="en-US" altLang="zh-CN" b="1"/>
              <a:t>	coherence: </a:t>
            </a:r>
            <a:r>
              <a:rPr lang="en-US" altLang="zh-CN"/>
              <a:t>defines what values can be returned by a read</a:t>
            </a:r>
            <a:endParaRPr lang="en-US" altLang="zh-CN" b="1"/>
          </a:p>
          <a:p>
            <a:pPr eaLnBrk="1" hangingPunct="1">
              <a:buFontTx/>
              <a:buNone/>
            </a:pPr>
            <a:r>
              <a:rPr lang="en-US" altLang="zh-CN" b="1"/>
              <a:t>	consistency: </a:t>
            </a:r>
            <a:r>
              <a:rPr lang="en-US" altLang="zh-CN"/>
              <a:t>determines when a written value will be returned by a read</a:t>
            </a:r>
            <a:endParaRPr lang="en-US" altLang="zh-CN" b="1"/>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53DEA5F-4CAE-1541-9C70-AFEDB5172327}"/>
              </a:ext>
            </a:extLst>
          </p:cNvPr>
          <p:cNvSpPr>
            <a:spLocks noGrp="1" noChangeArrowheads="1"/>
          </p:cNvSpPr>
          <p:nvPr>
            <p:ph type="title"/>
          </p:nvPr>
        </p:nvSpPr>
        <p:spPr/>
        <p:txBody>
          <a:bodyPr/>
          <a:lstStyle/>
          <a:p>
            <a:pPr eaLnBrk="1" hangingPunct="1"/>
            <a:r>
              <a:rPr lang="en-US" altLang="zh-CN"/>
              <a:t>Cache Coherence Problem</a:t>
            </a:r>
          </a:p>
        </p:txBody>
      </p:sp>
      <p:pic>
        <p:nvPicPr>
          <p:cNvPr id="40963" name="Picture 5">
            <a:extLst>
              <a:ext uri="{FF2B5EF4-FFF2-40B4-BE49-F238E27FC236}">
                <a16:creationId xmlns:a16="http://schemas.microsoft.com/office/drawing/2014/main" id="{A3E6392D-A05C-734B-9720-D32716080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0913"/>
            <a:ext cx="91440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6">
            <a:extLst>
              <a:ext uri="{FF2B5EF4-FFF2-40B4-BE49-F238E27FC236}">
                <a16:creationId xmlns:a16="http://schemas.microsoft.com/office/drawing/2014/main" id="{938B740C-B8DD-464F-9426-56445A70F5F6}"/>
              </a:ext>
            </a:extLst>
          </p:cNvPr>
          <p:cNvSpPr txBox="1">
            <a:spLocks noChangeArrowheads="1"/>
          </p:cNvSpPr>
          <p:nvPr/>
        </p:nvSpPr>
        <p:spPr bwMode="auto">
          <a:xfrm>
            <a:off x="5045075" y="5105400"/>
            <a:ext cx="4098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3200" b="1"/>
              <a:t>write-through cache</a:t>
            </a:r>
            <a:endParaRPr lang="en-US" altLang="zh-CN" sz="3200" b="1">
              <a:solidFill>
                <a:srgbClr val="FF0000"/>
              </a:solidFill>
            </a:endParaRPr>
          </a:p>
        </p:txBody>
      </p:sp>
      <p:sp>
        <p:nvSpPr>
          <p:cNvPr id="40965" name="Line 7">
            <a:extLst>
              <a:ext uri="{FF2B5EF4-FFF2-40B4-BE49-F238E27FC236}">
                <a16:creationId xmlns:a16="http://schemas.microsoft.com/office/drawing/2014/main" id="{21252FA2-644D-C243-BBDC-8BCABB6EE304}"/>
              </a:ext>
            </a:extLst>
          </p:cNvPr>
          <p:cNvSpPr>
            <a:spLocks noChangeShapeType="1"/>
          </p:cNvSpPr>
          <p:nvPr/>
        </p:nvSpPr>
        <p:spPr bwMode="auto">
          <a:xfrm>
            <a:off x="6553200" y="4876800"/>
            <a:ext cx="381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6" name="Line 8">
            <a:extLst>
              <a:ext uri="{FF2B5EF4-FFF2-40B4-BE49-F238E27FC236}">
                <a16:creationId xmlns:a16="http://schemas.microsoft.com/office/drawing/2014/main" id="{7149169E-510A-774B-82AD-C461CC8B7EEC}"/>
              </a:ext>
            </a:extLst>
          </p:cNvPr>
          <p:cNvSpPr>
            <a:spLocks noChangeShapeType="1"/>
          </p:cNvSpPr>
          <p:nvPr/>
        </p:nvSpPr>
        <p:spPr bwMode="auto">
          <a:xfrm>
            <a:off x="4495800" y="4876800"/>
            <a:ext cx="381000" cy="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Line 9">
            <a:extLst>
              <a:ext uri="{FF2B5EF4-FFF2-40B4-BE49-F238E27FC236}">
                <a16:creationId xmlns:a16="http://schemas.microsoft.com/office/drawing/2014/main" id="{6A48048B-C2FC-FA4C-9D36-DCB8CEF313E2}"/>
              </a:ext>
            </a:extLst>
          </p:cNvPr>
          <p:cNvSpPr>
            <a:spLocks noChangeShapeType="1"/>
          </p:cNvSpPr>
          <p:nvPr/>
        </p:nvSpPr>
        <p:spPr bwMode="auto">
          <a:xfrm>
            <a:off x="8229600" y="4876800"/>
            <a:ext cx="381000" cy="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Text Box 6">
            <a:extLst>
              <a:ext uri="{FF2B5EF4-FFF2-40B4-BE49-F238E27FC236}">
                <a16:creationId xmlns:a16="http://schemas.microsoft.com/office/drawing/2014/main" id="{1A2A6BA8-A027-324C-940D-6652611100D8}"/>
              </a:ext>
            </a:extLst>
          </p:cNvPr>
          <p:cNvSpPr txBox="1">
            <a:spLocks noChangeArrowheads="1"/>
          </p:cNvSpPr>
          <p:nvPr/>
        </p:nvSpPr>
        <p:spPr bwMode="auto">
          <a:xfrm>
            <a:off x="0" y="1676400"/>
            <a:ext cx="330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3200" b="1"/>
              <a:t>w/o precautions</a:t>
            </a:r>
            <a:endParaRPr lang="en-US" altLang="zh-CN" sz="3200" b="1">
              <a:solidFill>
                <a:srgbClr val="FF0000"/>
              </a:solidFill>
            </a:endParaRPr>
          </a:p>
        </p:txBody>
      </p:sp>
    </p:spTree>
    <p:extLst>
      <p:ext uri="{BB962C8B-B14F-4D97-AF65-F5344CB8AC3E}">
        <p14:creationId xmlns:p14="http://schemas.microsoft.com/office/powerpoint/2010/main" val="36681699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912E-6A2B-D745-8375-7A2CF88B3448}"/>
              </a:ext>
            </a:extLst>
          </p:cNvPr>
          <p:cNvSpPr>
            <a:spLocks noGrp="1"/>
          </p:cNvSpPr>
          <p:nvPr>
            <p:ph type="title"/>
          </p:nvPr>
        </p:nvSpPr>
        <p:spPr/>
        <p:txBody>
          <a:bodyPr/>
          <a:lstStyle/>
          <a:p>
            <a:r>
              <a:rPr lang="en-CN"/>
              <a:t>Textbook Navigation</a:t>
            </a:r>
          </a:p>
        </p:txBody>
      </p:sp>
      <p:sp>
        <p:nvSpPr>
          <p:cNvPr id="3" name="Content Placeholder 2">
            <a:extLst>
              <a:ext uri="{FF2B5EF4-FFF2-40B4-BE49-F238E27FC236}">
                <a16:creationId xmlns:a16="http://schemas.microsoft.com/office/drawing/2014/main" id="{3F8B66D2-E0B3-0D4D-9DE0-340A48DCA336}"/>
              </a:ext>
            </a:extLst>
          </p:cNvPr>
          <p:cNvSpPr>
            <a:spLocks noGrp="1"/>
          </p:cNvSpPr>
          <p:nvPr>
            <p:ph idx="1"/>
          </p:nvPr>
        </p:nvSpPr>
        <p:spPr/>
        <p:txBody>
          <a:bodyPr/>
          <a:lstStyle/>
          <a:p>
            <a:r>
              <a:rPr lang="en-US"/>
              <a:t>F</a:t>
            </a:r>
            <a:r>
              <a:rPr lang="en-CN"/>
              <a:t>undamentals: Chapter 1</a:t>
            </a:r>
          </a:p>
          <a:p>
            <a:r>
              <a:rPr lang="en-US"/>
              <a:t>I</a:t>
            </a:r>
            <a:r>
              <a:rPr lang="en-CN"/>
              <a:t>nstruction: Appendix C &amp; Chapter 3</a:t>
            </a:r>
          </a:p>
          <a:p>
            <a:r>
              <a:rPr lang="en-US"/>
              <a:t>M</a:t>
            </a:r>
            <a:r>
              <a:rPr lang="en-CN"/>
              <a:t>emory: Appendix B &amp; Chapter 2</a:t>
            </a:r>
          </a:p>
          <a:p>
            <a:r>
              <a:rPr lang="en-CN"/>
              <a:t>Storage: Appdenix D</a:t>
            </a:r>
          </a:p>
          <a:p>
            <a:r>
              <a:rPr lang="en-US"/>
              <a:t>Multiprocessor: Chapter 5</a:t>
            </a:r>
            <a:endParaRPr lang="en-CN"/>
          </a:p>
        </p:txBody>
      </p:sp>
    </p:spTree>
    <p:extLst>
      <p:ext uri="{BB962C8B-B14F-4D97-AF65-F5344CB8AC3E}">
        <p14:creationId xmlns:p14="http://schemas.microsoft.com/office/powerpoint/2010/main" val="39362698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zh-CN"/>
              <a:t>Teaching Components</a:t>
            </a:r>
          </a:p>
        </p:txBody>
      </p:sp>
      <p:sp>
        <p:nvSpPr>
          <p:cNvPr id="72707" name="Rectangle 3"/>
          <p:cNvSpPr>
            <a:spLocks noGrp="1" noChangeArrowheads="1"/>
          </p:cNvSpPr>
          <p:nvPr>
            <p:ph type="body" idx="1"/>
          </p:nvPr>
        </p:nvSpPr>
        <p:spPr/>
        <p:txBody>
          <a:bodyPr/>
          <a:lstStyle/>
          <a:p>
            <a:pPr eaLnBrk="1" hangingPunct="1"/>
            <a:r>
              <a:rPr lang="en-US" altLang="zh-CN"/>
              <a:t>Lecture</a:t>
            </a:r>
          </a:p>
          <a:p>
            <a:pPr eaLnBrk="1" hangingPunct="1"/>
            <a:r>
              <a:rPr lang="en-US" altLang="zh-CN">
                <a:solidFill>
                  <a:srgbClr val="00B0F0"/>
                </a:solidFill>
              </a:rPr>
              <a:t>Lab </a:t>
            </a:r>
            <a:r>
              <a:rPr lang="en-US" altLang="zh-CN"/>
              <a:t>OR Research</a:t>
            </a:r>
          </a:p>
          <a:p>
            <a:pPr eaLnBrk="1" hangingPunct="1"/>
            <a:r>
              <a:rPr lang="en-US" altLang="zh-CN"/>
              <a:t>Assignment &amp; Quiz &amp; Exam</a:t>
            </a:r>
          </a:p>
          <a:p>
            <a:pPr eaLnBrk="1" hangingPunct="1"/>
            <a:endParaRPr lang="en-US" altLang="zh-CN"/>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zh-CN"/>
              <a:t>Labs</a:t>
            </a:r>
          </a:p>
        </p:txBody>
      </p:sp>
      <p:sp>
        <p:nvSpPr>
          <p:cNvPr id="73731" name="Rectangle 3"/>
          <p:cNvSpPr>
            <a:spLocks noGrp="1" noChangeArrowheads="1"/>
          </p:cNvSpPr>
          <p:nvPr>
            <p:ph type="body" idx="1"/>
          </p:nvPr>
        </p:nvSpPr>
        <p:spPr/>
        <p:txBody>
          <a:bodyPr/>
          <a:lstStyle/>
          <a:p>
            <a:pPr eaLnBrk="1" hangingPunct="1"/>
            <a:r>
              <a:rPr lang="en-US" altLang="zh-CN"/>
              <a:t>6 lab sessions (tentative)</a:t>
            </a:r>
          </a:p>
          <a:p>
            <a:pPr eaLnBrk="1" hangingPunct="1"/>
            <a:r>
              <a:rPr lang="en-US" altLang="zh-CN"/>
              <a:t>Pipeline implementation</a:t>
            </a:r>
          </a:p>
          <a:p>
            <a:pPr eaLnBrk="1" hangingPunct="1"/>
            <a:r>
              <a:rPr lang="en-US" altLang="zh-CN"/>
              <a:t>Cache implementation</a:t>
            </a:r>
          </a:p>
          <a:p>
            <a:pPr eaLnBrk="1" hangingPunct="1"/>
            <a:endParaRPr lang="en-US" altLang="zh-CN"/>
          </a:p>
          <a:p>
            <a:pPr eaLnBrk="1" hangingPunct="1"/>
            <a:endParaRPr lang="en-US" altLang="zh-CN"/>
          </a:p>
          <a:p>
            <a:pPr eaLnBrk="1" hangingPunct="1"/>
            <a:r>
              <a:rPr lang="en-US" altLang="zh-CN">
                <a:solidFill>
                  <a:srgbClr val="00B0F0"/>
                </a:solidFill>
              </a:rPr>
              <a:t>Demo</a:t>
            </a:r>
            <a:r>
              <a:rPr lang="en-US" altLang="zh-CN"/>
              <a:t>: individual OR group of up two</a:t>
            </a:r>
          </a:p>
          <a:p>
            <a:pPr eaLnBrk="1" hangingPunct="1"/>
            <a:r>
              <a:rPr lang="en-US" altLang="zh-CN">
                <a:solidFill>
                  <a:srgbClr val="00B0F0"/>
                </a:solidFill>
              </a:rPr>
              <a:t>Report</a:t>
            </a:r>
            <a:r>
              <a:rPr lang="en-US" altLang="zh-CN"/>
              <a:t>: individual</a:t>
            </a:r>
          </a:p>
          <a:p>
            <a:pPr eaLnBrk="1" hangingPunct="1"/>
            <a:endParaRPr lang="en-US" altLang="zh-CN"/>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zh-CN"/>
              <a:t>Labs</a:t>
            </a:r>
          </a:p>
        </p:txBody>
      </p:sp>
      <p:sp>
        <p:nvSpPr>
          <p:cNvPr id="74755" name="Rectangle 3"/>
          <p:cNvSpPr>
            <a:spLocks noGrp="1" noChangeArrowheads="1"/>
          </p:cNvSpPr>
          <p:nvPr>
            <p:ph type="body" idx="1"/>
          </p:nvPr>
        </p:nvSpPr>
        <p:spPr>
          <a:xfrm>
            <a:off x="457200" y="1600200"/>
            <a:ext cx="8229600" cy="5257800"/>
          </a:xfrm>
        </p:spPr>
        <p:txBody>
          <a:bodyPr/>
          <a:lstStyle/>
          <a:p>
            <a:pPr eaLnBrk="1" hangingPunct="1"/>
            <a:r>
              <a:rPr lang="en-US" altLang="zh-CN" sz="2800" b="1"/>
              <a:t>Lab 1</a:t>
            </a:r>
            <a:endParaRPr lang="en-US" altLang="zh-CN" sz="2800"/>
          </a:p>
          <a:p>
            <a:pPr eaLnBrk="1" hangingPunct="1">
              <a:buFontTx/>
              <a:buNone/>
            </a:pPr>
            <a:r>
              <a:rPr lang="en-US" altLang="zh-CN" sz="2800" b="1"/>
              <a:t>	</a:t>
            </a:r>
            <a:r>
              <a:rPr lang="en-US" altLang="zh-CN" sz="2800"/>
              <a:t>warmup Spartan 3E and ISE environment;</a:t>
            </a:r>
          </a:p>
          <a:p>
            <a:pPr eaLnBrk="1" hangingPunct="1">
              <a:buFontTx/>
              <a:buNone/>
            </a:pPr>
            <a:r>
              <a:rPr lang="en-US" altLang="zh-CN" sz="2800"/>
              <a:t>	update verilog code of multi-cycle CPU to 3E board;</a:t>
            </a:r>
          </a:p>
          <a:p>
            <a:pPr eaLnBrk="1" hangingPunct="1">
              <a:buFontTx/>
              <a:buNone/>
            </a:pPr>
            <a:r>
              <a:rPr lang="en-US" altLang="zh-CN" sz="2800"/>
              <a:t>	add one new branch instruction;</a:t>
            </a:r>
          </a:p>
          <a:p>
            <a:pPr eaLnBrk="1" hangingPunct="1">
              <a:buFontTx/>
              <a:buNone/>
            </a:pPr>
            <a:endParaRPr lang="en-US" altLang="zh-CN" sz="2800"/>
          </a:p>
          <a:p>
            <a:pPr eaLnBrk="1" hangingPunct="1">
              <a:buFontTx/>
              <a:buNone/>
            </a:pPr>
            <a:r>
              <a:rPr lang="en-US" altLang="zh-CN" sz="2800"/>
              <a:t>	reference code:</a:t>
            </a:r>
          </a:p>
          <a:p>
            <a:pPr eaLnBrk="1" hangingPunct="1">
              <a:buFontTx/>
              <a:buNone/>
            </a:pPr>
            <a:r>
              <a:rPr lang="en-US" altLang="zh-CN" sz="2800"/>
              <a:t>	Spartan 3E Display: </a:t>
            </a:r>
            <a:r>
              <a:rPr lang="en-US" altLang="zh-CN" sz="800">
                <a:hlinkClick r:id="rId3"/>
              </a:rPr>
              <a:t>http://list.zju.edu.cn/kaibu/comparch/lab1-Spartan3E-Display.rar</a:t>
            </a:r>
            <a:r>
              <a:rPr lang="en-US" altLang="zh-CN" sz="800"/>
              <a:t> </a:t>
            </a:r>
          </a:p>
          <a:p>
            <a:pPr eaLnBrk="1" hangingPunct="1">
              <a:buFontTx/>
              <a:buNone/>
            </a:pPr>
            <a:r>
              <a:rPr lang="en-US" altLang="zh-CN" sz="2800"/>
              <a:t>	Spartan Simulation: </a:t>
            </a:r>
            <a:r>
              <a:rPr lang="en-US" altLang="zh-CN" sz="800">
                <a:hlinkClick r:id="rId4"/>
              </a:rPr>
              <a:t>http://list.zju.edu.cn/kaibu/comparch/spartansimulation.txt</a:t>
            </a:r>
            <a:r>
              <a:rPr lang="en-US" altLang="zh-CN" sz="80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1" name="AutoShape 4"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2" name="AutoShape 8"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3" name="AutoShape 10"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4" name="AutoShape 12"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5" name="AutoShape 14"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矩形 11"/>
          <p:cNvSpPr/>
          <p:nvPr/>
        </p:nvSpPr>
        <p:spPr>
          <a:xfrm>
            <a:off x="6750050" y="0"/>
            <a:ext cx="2393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problem</a:t>
            </a:r>
            <a:endParaRPr lang="zh-CN" altLang="en-US" sz="3600" b="1">
              <a:solidFill>
                <a:schemeClr val="tx1"/>
              </a:solidFill>
            </a:endParaRPr>
          </a:p>
        </p:txBody>
      </p:sp>
      <p:sp>
        <p:nvSpPr>
          <p:cNvPr id="14" name="矩形 13"/>
          <p:cNvSpPr/>
          <p:nvPr/>
        </p:nvSpPr>
        <p:spPr>
          <a:xfrm>
            <a:off x="6572250" y="6170613"/>
            <a:ext cx="2571750" cy="687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electrons</a:t>
            </a:r>
            <a:endParaRPr lang="zh-CN" altLang="en-US" sz="3600" b="1">
              <a:solidFill>
                <a:schemeClr val="tx1"/>
              </a:solidFill>
            </a:endParaRPr>
          </a:p>
        </p:txBody>
      </p:sp>
      <p:sp>
        <p:nvSpPr>
          <p:cNvPr id="16" name="矩形 15"/>
          <p:cNvSpPr/>
          <p:nvPr/>
        </p:nvSpPr>
        <p:spPr>
          <a:xfrm>
            <a:off x="6438900" y="687388"/>
            <a:ext cx="2705100" cy="687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algorithm</a:t>
            </a:r>
            <a:endParaRPr lang="zh-CN" altLang="en-US" sz="3600" b="1">
              <a:solidFill>
                <a:schemeClr val="tx1"/>
              </a:solidFill>
            </a:endParaRPr>
          </a:p>
        </p:txBody>
      </p:sp>
      <p:sp>
        <p:nvSpPr>
          <p:cNvPr id="17" name="矩形 16"/>
          <p:cNvSpPr/>
          <p:nvPr/>
        </p:nvSpPr>
        <p:spPr>
          <a:xfrm>
            <a:off x="6750050" y="1374775"/>
            <a:ext cx="2393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program</a:t>
            </a:r>
            <a:endParaRPr lang="zh-CN" altLang="en-US" sz="3600" b="1">
              <a:solidFill>
                <a:schemeClr val="tx1"/>
              </a:solidFill>
            </a:endParaRPr>
          </a:p>
        </p:txBody>
      </p:sp>
      <p:pic>
        <p:nvPicPr>
          <p:cNvPr id="12300" name="图片 21" descr="Fotolia_37014295_Subscription_Monthly_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5825"/>
            <a:ext cx="514508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zh-CN"/>
              <a:t>Labs</a:t>
            </a:r>
          </a:p>
        </p:txBody>
      </p:sp>
      <p:sp>
        <p:nvSpPr>
          <p:cNvPr id="75779"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US" altLang="zh-CN" sz="2300" b="1"/>
              <a:t>Lab 2</a:t>
            </a:r>
          </a:p>
          <a:p>
            <a:pPr eaLnBrk="1" hangingPunct="1">
              <a:lnSpc>
                <a:spcPct val="90000"/>
              </a:lnSpc>
              <a:buFontTx/>
              <a:buNone/>
            </a:pPr>
            <a:r>
              <a:rPr lang="en-US" altLang="zh-CN" sz="2300" b="1"/>
              <a:t>	</a:t>
            </a:r>
            <a:r>
              <a:rPr lang="en-US" altLang="zh-CN" sz="2300"/>
              <a:t>implement 5-stage pipelined CPU with 15 MIPS instructions;</a:t>
            </a:r>
            <a:endParaRPr lang="en-US" altLang="zh-CN" sz="2300" b="1"/>
          </a:p>
          <a:p>
            <a:pPr eaLnBrk="1" hangingPunct="1">
              <a:lnSpc>
                <a:spcPct val="90000"/>
              </a:lnSpc>
            </a:pPr>
            <a:r>
              <a:rPr lang="en-US" altLang="zh-CN" sz="2300" b="1"/>
              <a:t>Lab 3</a:t>
            </a:r>
          </a:p>
          <a:p>
            <a:pPr eaLnBrk="1" hangingPunct="1">
              <a:lnSpc>
                <a:spcPct val="90000"/>
              </a:lnSpc>
              <a:buFontTx/>
              <a:buNone/>
            </a:pPr>
            <a:r>
              <a:rPr lang="en-US" altLang="zh-CN" sz="2300" b="1"/>
              <a:t>	</a:t>
            </a:r>
            <a:r>
              <a:rPr lang="en-US" altLang="zh-CN" sz="2300"/>
              <a:t>implement stall technique against pipelining hazards;</a:t>
            </a:r>
            <a:endParaRPr lang="en-US" altLang="zh-CN" sz="2300" b="1"/>
          </a:p>
          <a:p>
            <a:pPr eaLnBrk="1" hangingPunct="1">
              <a:lnSpc>
                <a:spcPct val="90000"/>
              </a:lnSpc>
            </a:pPr>
            <a:r>
              <a:rPr lang="en-US" altLang="zh-CN" sz="2300" b="1"/>
              <a:t>Lab 4</a:t>
            </a:r>
          </a:p>
          <a:p>
            <a:pPr eaLnBrk="1" hangingPunct="1">
              <a:lnSpc>
                <a:spcPct val="90000"/>
              </a:lnSpc>
              <a:buFontTx/>
              <a:buNone/>
            </a:pPr>
            <a:r>
              <a:rPr lang="en-US" altLang="zh-CN" sz="2300" b="1"/>
              <a:t>	</a:t>
            </a:r>
            <a:r>
              <a:rPr lang="en-US" altLang="zh-CN" sz="2300"/>
              <a:t>implement forwarding paths toward faster CPU;</a:t>
            </a:r>
            <a:endParaRPr lang="en-US" altLang="zh-CN" sz="2300" b="1"/>
          </a:p>
          <a:p>
            <a:pPr eaLnBrk="1" hangingPunct="1">
              <a:lnSpc>
                <a:spcPct val="90000"/>
              </a:lnSpc>
            </a:pPr>
            <a:r>
              <a:rPr lang="en-US" altLang="zh-CN" sz="2300" b="1"/>
              <a:t>Lab 5</a:t>
            </a:r>
          </a:p>
          <a:p>
            <a:pPr eaLnBrk="1" hangingPunct="1">
              <a:lnSpc>
                <a:spcPct val="90000"/>
              </a:lnSpc>
              <a:buFontTx/>
              <a:buNone/>
            </a:pPr>
            <a:r>
              <a:rPr lang="en-US" altLang="zh-CN" sz="2300" b="1"/>
              <a:t>	</a:t>
            </a:r>
            <a:r>
              <a:rPr lang="en-US" altLang="zh-CN" sz="2300"/>
              <a:t>implement a pipelined CPU with 31 MIPS instructions;</a:t>
            </a:r>
          </a:p>
          <a:p>
            <a:pPr eaLnBrk="1" hangingPunct="1">
              <a:lnSpc>
                <a:spcPct val="90000"/>
              </a:lnSpc>
              <a:buFontTx/>
              <a:buNone/>
            </a:pPr>
            <a:r>
              <a:rPr lang="en-US" altLang="zh-CN" sz="2300" b="1"/>
              <a:t>	</a:t>
            </a:r>
            <a:r>
              <a:rPr lang="en-US" altLang="zh-CN" sz="2300"/>
              <a:t>use predict-not-taken policy to solve control hazard;</a:t>
            </a:r>
            <a:endParaRPr lang="en-US" altLang="zh-CN" sz="2300" b="1"/>
          </a:p>
          <a:p>
            <a:pPr eaLnBrk="1" hangingPunct="1">
              <a:lnSpc>
                <a:spcPct val="90000"/>
              </a:lnSpc>
            </a:pPr>
            <a:r>
              <a:rPr lang="en-US" altLang="zh-CN" sz="2300" b="1"/>
              <a:t>Lab 6</a:t>
            </a:r>
          </a:p>
          <a:p>
            <a:pPr eaLnBrk="1" hangingPunct="1">
              <a:lnSpc>
                <a:spcPct val="90000"/>
              </a:lnSpc>
              <a:buFontTx/>
              <a:buNone/>
            </a:pPr>
            <a:r>
              <a:rPr lang="en-US" altLang="zh-CN" sz="2300" b="1"/>
              <a:t>	</a:t>
            </a:r>
            <a:r>
              <a:rPr lang="en-US" altLang="zh-CN" sz="2300"/>
              <a:t>cache (</a:t>
            </a:r>
            <a:r>
              <a:rPr lang="en-US" altLang="zh-CN" sz="2300" err="1"/>
              <a:t>tbd</a:t>
            </a:r>
            <a:r>
              <a:rPr lang="en-US" altLang="zh-CN" sz="2300"/>
              <a:t>)</a:t>
            </a:r>
            <a:endParaRPr lang="en-US" altLang="zh-CN" sz="2300" b="1"/>
          </a:p>
          <a:p>
            <a:pPr eaLnBrk="1" hangingPunct="1">
              <a:lnSpc>
                <a:spcPct val="90000"/>
              </a:lnSpc>
              <a:buFontTx/>
              <a:buNone/>
            </a:pPr>
            <a:r>
              <a:rPr lang="en-US" altLang="zh-CN" sz="2400" b="1"/>
              <a:t>	</a:t>
            </a:r>
            <a:endParaRPr lang="en-US" altLang="zh-CN" sz="240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zh-CN"/>
              <a:t>Labs</a:t>
            </a:r>
          </a:p>
        </p:txBody>
      </p:sp>
      <p:sp>
        <p:nvSpPr>
          <p:cNvPr id="76803" name="Rectangle 3"/>
          <p:cNvSpPr>
            <a:spLocks noGrp="1" noChangeArrowheads="1"/>
          </p:cNvSpPr>
          <p:nvPr>
            <p:ph type="body" idx="1"/>
          </p:nvPr>
        </p:nvSpPr>
        <p:spPr/>
        <p:txBody>
          <a:bodyPr/>
          <a:lstStyle/>
          <a:p>
            <a:pPr eaLnBrk="1" hangingPunct="1"/>
            <a:r>
              <a:rPr lang="en-US" altLang="zh-CN"/>
              <a:t>Call for </a:t>
            </a:r>
            <a:r>
              <a:rPr lang="en-US" altLang="zh-CN" b="1"/>
              <a:t>lab assistants</a:t>
            </a:r>
          </a:p>
          <a:p>
            <a:pPr eaLnBrk="1" hangingPunct="1"/>
            <a:endParaRPr lang="en-US" altLang="zh-CN" b="1"/>
          </a:p>
          <a:p>
            <a:pPr eaLnBrk="1" hangingPunct="1">
              <a:buFontTx/>
              <a:buNone/>
            </a:pPr>
            <a:r>
              <a:rPr lang="en-US" altLang="zh-CN"/>
              <a:t>	help tutor &amp; check the demo during lab sessions;</a:t>
            </a:r>
          </a:p>
          <a:p>
            <a:pPr eaLnBrk="1" hangingPunct="1">
              <a:buFontTx/>
              <a:buNone/>
            </a:pPr>
            <a:endParaRPr lang="en-US" altLang="zh-CN"/>
          </a:p>
          <a:p>
            <a:pPr eaLnBrk="1" hangingPunct="1">
              <a:buFontTx/>
              <a:buNone/>
            </a:pPr>
            <a:r>
              <a:rPr lang="en-US" altLang="zh-CN"/>
              <a:t>	get bonus credit;</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zh-CN"/>
              <a:t>Teaching Components</a:t>
            </a:r>
          </a:p>
        </p:txBody>
      </p:sp>
      <p:sp>
        <p:nvSpPr>
          <p:cNvPr id="77827" name="Rectangle 3"/>
          <p:cNvSpPr>
            <a:spLocks noGrp="1" noChangeArrowheads="1"/>
          </p:cNvSpPr>
          <p:nvPr>
            <p:ph type="body" idx="1"/>
          </p:nvPr>
        </p:nvSpPr>
        <p:spPr/>
        <p:txBody>
          <a:bodyPr/>
          <a:lstStyle/>
          <a:p>
            <a:pPr eaLnBrk="1" hangingPunct="1"/>
            <a:r>
              <a:rPr lang="en-US" altLang="zh-CN"/>
              <a:t>Lecture</a:t>
            </a:r>
          </a:p>
          <a:p>
            <a:pPr eaLnBrk="1" hangingPunct="1"/>
            <a:r>
              <a:rPr lang="en-US" altLang="zh-CN"/>
              <a:t>Lab OR </a:t>
            </a:r>
            <a:r>
              <a:rPr lang="en-US" altLang="zh-CN">
                <a:solidFill>
                  <a:srgbClr val="00B0F0"/>
                </a:solidFill>
              </a:rPr>
              <a:t>Research</a:t>
            </a:r>
          </a:p>
          <a:p>
            <a:pPr eaLnBrk="1" hangingPunct="1"/>
            <a:r>
              <a:rPr lang="en-US" altLang="zh-CN"/>
              <a:t>Assignment &amp; Quiz &amp; Exam</a:t>
            </a:r>
          </a:p>
          <a:p>
            <a:pPr eaLnBrk="1" hangingPunct="1"/>
            <a:endParaRPr lang="en-US" altLang="zh-CN"/>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74B5CF-A85F-574D-9613-5C1288FC7706}"/>
              </a:ext>
            </a:extLst>
          </p:cNvPr>
          <p:cNvPicPr>
            <a:picLocks noChangeAspect="1"/>
          </p:cNvPicPr>
          <p:nvPr/>
        </p:nvPicPr>
        <p:blipFill>
          <a:blip r:embed="rId2"/>
          <a:stretch>
            <a:fillRect/>
          </a:stretch>
        </p:blipFill>
        <p:spPr>
          <a:xfrm>
            <a:off x="0" y="2070155"/>
            <a:ext cx="9144000" cy="4787845"/>
          </a:xfrm>
          <a:prstGeom prst="rect">
            <a:avLst/>
          </a:prstGeom>
        </p:spPr>
      </p:pic>
      <p:sp>
        <p:nvSpPr>
          <p:cNvPr id="5" name="Rectangle 3"/>
          <p:cNvSpPr txBox="1">
            <a:spLocks noChangeArrowheads="1"/>
          </p:cNvSpPr>
          <p:nvPr/>
        </p:nvSpPr>
        <p:spPr bwMode="auto">
          <a:xfrm>
            <a:off x="0" y="1600200"/>
            <a:ext cx="9144000" cy="4525963"/>
          </a:xfrm>
          <a:prstGeom prst="rect">
            <a:avLst/>
          </a:prstGeom>
          <a:noFill/>
          <a:ln w="9525">
            <a:noFill/>
            <a:miter lim="800000"/>
            <a:headEnd/>
            <a:tailEnd/>
          </a:ln>
        </p:spPr>
        <p:txBody>
          <a:bodyPr/>
          <a:lstStyle/>
          <a:p>
            <a:pPr marL="342900" indent="-342900">
              <a:spcBef>
                <a:spcPct val="20000"/>
              </a:spcBef>
              <a:defRPr/>
            </a:pPr>
            <a:r>
              <a:rPr lang="en-US" altLang="zh-CN" sz="2800" kern="0">
                <a:latin typeface="+mn-lt"/>
                <a:ea typeface="+mn-ea"/>
                <a:hlinkClick r:id="rId3"/>
              </a:rPr>
              <a:t>http://list.zju.edu.cn/kaibu/comparch2020/</a:t>
            </a:r>
          </a:p>
          <a:p>
            <a:pPr marL="342900" indent="-342900">
              <a:spcBef>
                <a:spcPct val="20000"/>
              </a:spcBef>
              <a:defRPr/>
            </a:pPr>
            <a:r>
              <a:rPr lang="en-US" altLang="zh-CN" sz="2800" kern="0">
                <a:latin typeface="+mn-lt"/>
                <a:ea typeface="+mn-ea"/>
                <a:hlinkClick r:id="rId3"/>
              </a:rPr>
              <a:t>research.html</a:t>
            </a:r>
            <a:endParaRPr lang="en-US" altLang="zh-CN" sz="3200" kern="0">
              <a:latin typeface="+mn-lt"/>
              <a:ea typeface="+mn-ea"/>
            </a:endParaRPr>
          </a:p>
        </p:txBody>
      </p:sp>
      <p:sp>
        <p:nvSpPr>
          <p:cNvPr id="78852" name="标题 1"/>
          <p:cNvSpPr>
            <a:spLocks noGrp="1"/>
          </p:cNvSpPr>
          <p:nvPr>
            <p:ph type="title"/>
          </p:nvPr>
        </p:nvSpPr>
        <p:spPr/>
        <p:txBody>
          <a:bodyPr/>
          <a:lstStyle/>
          <a:p>
            <a:r>
              <a:rPr lang="en-US" altLang="zh-CN"/>
              <a:t>Research Practice</a:t>
            </a:r>
            <a:endParaRPr lang="zh-CN" altLang="en-US"/>
          </a:p>
        </p:txBody>
      </p:sp>
      <p:cxnSp>
        <p:nvCxnSpPr>
          <p:cNvPr id="6" name="直接箭头连接符 5"/>
          <p:cNvCxnSpPr/>
          <p:nvPr/>
        </p:nvCxnSpPr>
        <p:spPr>
          <a:xfrm>
            <a:off x="0" y="4419110"/>
            <a:ext cx="6350000" cy="1588"/>
          </a:xfrm>
          <a:prstGeom prst="straightConnector1">
            <a:avLst/>
          </a:prstGeom>
          <a:ln>
            <a:solidFill>
              <a:srgbClr val="00B050"/>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7" name="TextBox 6"/>
          <p:cNvSpPr txBox="1"/>
          <p:nvPr/>
        </p:nvSpPr>
        <p:spPr>
          <a:xfrm>
            <a:off x="1282700" y="4451350"/>
            <a:ext cx="5156200" cy="492125"/>
          </a:xfrm>
          <a:prstGeom prst="rect">
            <a:avLst/>
          </a:prstGeom>
          <a:noFill/>
        </p:spPr>
        <p:txBody>
          <a:bodyPr>
            <a:spAutoFit/>
          </a:bodyPr>
          <a:lstStyle/>
          <a:p>
            <a:pPr algn="r">
              <a:defRPr/>
            </a:pPr>
            <a:r>
              <a:rPr lang="en-US" altLang="zh-CN" sz="2600" b="1">
                <a:solidFill>
                  <a:srgbClr val="00B050"/>
                </a:solidFill>
                <a:latin typeface="+mj-lt"/>
              </a:rPr>
              <a:t>WOW THE CLASS!</a:t>
            </a:r>
            <a:endParaRPr lang="zh-CN" altLang="en-US" sz="2600" b="1">
              <a:solidFill>
                <a:srgbClr val="00B050"/>
              </a:solidFill>
              <a:latin typeface="+mj-lt"/>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Why do you care?</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waive lab </a:t>
            </a:r>
            <a:r>
              <a:rPr lang="en-US" altLang="zh-CN" sz="4400" b="1" err="1">
                <a:solidFill>
                  <a:schemeClr val="tx2"/>
                </a:solidFill>
                <a:latin typeface="Verdana" panose="020B0604030504040204" pitchFamily="34" charset="0"/>
              </a:rPr>
              <a:t>demos&amp;reports</a:t>
            </a:r>
            <a:endParaRPr lang="en-US" altLang="zh-CN" sz="4400" b="1">
              <a:solidFill>
                <a:schemeClr val="tx2"/>
              </a:solidFill>
              <a:latin typeface="Verdana" panose="020B0604030504040204" pitchFamily="34"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spice up</a:t>
            </a:r>
          </a:p>
          <a:p>
            <a:pPr algn="ctr" eaLnBrk="1" hangingPunct="1"/>
            <a:r>
              <a:rPr lang="en-US" altLang="zh-CN" sz="4400" b="1">
                <a:solidFill>
                  <a:schemeClr val="tx2"/>
                </a:solidFill>
                <a:latin typeface="Verdana" panose="020B0604030504040204" pitchFamily="34" charset="0"/>
              </a:rPr>
              <a:t>graduate application</a:t>
            </a:r>
          </a:p>
        </p:txBody>
      </p:sp>
    </p:spTree>
    <p:extLst>
      <p:ext uri="{BB962C8B-B14F-4D97-AF65-F5344CB8AC3E}">
        <p14:creationId xmlns:p14="http://schemas.microsoft.com/office/powerpoint/2010/main" val="36631319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18255-0CC9-3F46-A5C3-85BF623B3CF2}"/>
              </a:ext>
            </a:extLst>
          </p:cNvPr>
          <p:cNvSpPr>
            <a:spLocks noGrp="1"/>
          </p:cNvSpPr>
          <p:nvPr>
            <p:ph type="title"/>
          </p:nvPr>
        </p:nvSpPr>
        <p:spPr/>
        <p:txBody>
          <a:bodyPr/>
          <a:lstStyle/>
          <a:p>
            <a:r>
              <a:rPr lang="en-US"/>
              <a:t>Special Thanks</a:t>
            </a:r>
          </a:p>
        </p:txBody>
      </p:sp>
      <p:sp>
        <p:nvSpPr>
          <p:cNvPr id="3" name="Content Placeholder 2">
            <a:extLst>
              <a:ext uri="{FF2B5EF4-FFF2-40B4-BE49-F238E27FC236}">
                <a16:creationId xmlns:a16="http://schemas.microsoft.com/office/drawing/2014/main" id="{D2C5F72F-9E9F-4B4A-B758-D7F844F874D5}"/>
              </a:ext>
            </a:extLst>
          </p:cNvPr>
          <p:cNvSpPr>
            <a:spLocks noGrp="1"/>
          </p:cNvSpPr>
          <p:nvPr>
            <p:ph idx="1"/>
          </p:nvPr>
        </p:nvSpPr>
        <p:spPr>
          <a:xfrm>
            <a:off x="457199" y="1600200"/>
            <a:ext cx="9380386" cy="4525963"/>
          </a:xfrm>
        </p:spPr>
        <p:txBody>
          <a:bodyPr/>
          <a:lstStyle/>
          <a:p>
            <a:r>
              <a:rPr lang="en-US" dirty="0">
                <a:hlinkClick r:id="rId2"/>
              </a:rPr>
              <a:t>Weixin Liang</a:t>
            </a:r>
            <a:r>
              <a:rPr lang="en-US" dirty="0"/>
              <a:t> (Stanford)</a:t>
            </a:r>
          </a:p>
          <a:p>
            <a:r>
              <a:rPr lang="en-US" dirty="0">
                <a:hlinkClick r:id="rId3"/>
              </a:rPr>
              <a:t>Ke Li </a:t>
            </a:r>
            <a:r>
              <a:rPr lang="en-US" dirty="0"/>
              <a:t>(Columbia)</a:t>
            </a:r>
          </a:p>
          <a:p>
            <a:r>
              <a:rPr lang="en-US" dirty="0" err="1"/>
              <a:t>Jinhong</a:t>
            </a:r>
            <a:r>
              <a:rPr lang="en-US" dirty="0"/>
              <a:t> Li (CUHK)</a:t>
            </a:r>
          </a:p>
          <a:p>
            <a:r>
              <a:rPr lang="en-US" dirty="0">
                <a:hlinkClick r:id="rId4"/>
              </a:rPr>
              <a:t>Min Huang</a:t>
            </a:r>
            <a:r>
              <a:rPr lang="en-US" dirty="0"/>
              <a:t> (CMU)</a:t>
            </a:r>
          </a:p>
          <a:p>
            <a:r>
              <a:rPr lang="en-US" dirty="0">
                <a:hlinkClick r:id="rId5"/>
              </a:rPr>
              <a:t>Qinhan Tan</a:t>
            </a:r>
            <a:r>
              <a:rPr lang="en-US" dirty="0"/>
              <a:t> (Princeton)</a:t>
            </a:r>
          </a:p>
          <a:p>
            <a:r>
              <a:rPr lang="en-US" dirty="0">
                <a:hlinkClick r:id="rId6"/>
              </a:rPr>
              <a:t>Zhihua Zeng</a:t>
            </a:r>
            <a:r>
              <a:rPr lang="en-US" dirty="0"/>
              <a:t> (VMware)</a:t>
            </a:r>
          </a:p>
          <a:p>
            <a:r>
              <a:rPr lang="en-US" dirty="0" err="1"/>
              <a:t>Yiming</a:t>
            </a:r>
            <a:r>
              <a:rPr lang="en-US" dirty="0"/>
              <a:t> Wei (ZJU)</a:t>
            </a:r>
          </a:p>
          <a:p>
            <a:r>
              <a:rPr lang="en-US" dirty="0">
                <a:hlinkClick r:id="rId7"/>
              </a:rPr>
              <a:t>Chenlu Miao</a:t>
            </a:r>
            <a:r>
              <a:rPr lang="en-US" dirty="0"/>
              <a:t>, </a:t>
            </a:r>
            <a:r>
              <a:rPr lang="en-US" dirty="0" err="1"/>
              <a:t>Jingsen</a:t>
            </a:r>
            <a:r>
              <a:rPr lang="en-US" dirty="0"/>
              <a:t> Zhu, Miao Zhang, Xingjian Zhang, Yuan Tian, Tianqi Song</a:t>
            </a:r>
          </a:p>
          <a:p>
            <a:endParaRPr lang="en-US" dirty="0"/>
          </a:p>
        </p:txBody>
      </p:sp>
    </p:spTree>
    <p:extLst>
      <p:ext uri="{BB962C8B-B14F-4D97-AF65-F5344CB8AC3E}">
        <p14:creationId xmlns:p14="http://schemas.microsoft.com/office/powerpoint/2010/main" val="190051216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98F12E-2A07-A14C-9E7C-08BF519891A9}"/>
              </a:ext>
            </a:extLst>
          </p:cNvPr>
          <p:cNvPicPr>
            <a:picLocks noChangeAspect="1"/>
          </p:cNvPicPr>
          <p:nvPr/>
        </p:nvPicPr>
        <p:blipFill>
          <a:blip r:embed="rId2"/>
          <a:stretch>
            <a:fillRect/>
          </a:stretch>
        </p:blipFill>
        <p:spPr>
          <a:xfrm>
            <a:off x="2544542" y="1591933"/>
            <a:ext cx="6599458" cy="2448912"/>
          </a:xfrm>
          <a:prstGeom prst="rect">
            <a:avLst/>
          </a:prstGeom>
        </p:spPr>
      </p:pic>
      <p:sp>
        <p:nvSpPr>
          <p:cNvPr id="2" name="Title 1">
            <a:extLst>
              <a:ext uri="{FF2B5EF4-FFF2-40B4-BE49-F238E27FC236}">
                <a16:creationId xmlns:a16="http://schemas.microsoft.com/office/drawing/2014/main" id="{BB62CB48-E3B7-C942-B731-AFAD4942CFE3}"/>
              </a:ext>
            </a:extLst>
          </p:cNvPr>
          <p:cNvSpPr>
            <a:spLocks noGrp="1"/>
          </p:cNvSpPr>
          <p:nvPr>
            <p:ph type="title"/>
          </p:nvPr>
        </p:nvSpPr>
        <p:spPr/>
        <p:txBody>
          <a:bodyPr/>
          <a:lstStyle/>
          <a:p>
            <a:r>
              <a:rPr lang="en-CN"/>
              <a:t>WOW</a:t>
            </a:r>
          </a:p>
        </p:txBody>
      </p:sp>
      <p:sp>
        <p:nvSpPr>
          <p:cNvPr id="3" name="Content Placeholder 2">
            <a:extLst>
              <a:ext uri="{FF2B5EF4-FFF2-40B4-BE49-F238E27FC236}">
                <a16:creationId xmlns:a16="http://schemas.microsoft.com/office/drawing/2014/main" id="{64E855E3-4D6A-F24D-8B9F-49077FAA640F}"/>
              </a:ext>
            </a:extLst>
          </p:cNvPr>
          <p:cNvSpPr>
            <a:spLocks noGrp="1"/>
          </p:cNvSpPr>
          <p:nvPr>
            <p:ph idx="1"/>
          </p:nvPr>
        </p:nvSpPr>
        <p:spPr>
          <a:xfrm>
            <a:off x="0" y="1600200"/>
            <a:ext cx="9144000" cy="4525963"/>
          </a:xfrm>
        </p:spPr>
        <p:txBody>
          <a:bodyPr/>
          <a:lstStyle/>
          <a:p>
            <a:pPr marL="0" indent="0">
              <a:buNone/>
            </a:pPr>
            <a:endParaRPr lang="en-US">
              <a:hlinkClick r:id="rId3"/>
            </a:endParaRPr>
          </a:p>
          <a:p>
            <a:pPr marL="0" indent="0">
              <a:buNone/>
            </a:pPr>
            <a:r>
              <a:rPr lang="en-US">
                <a:hlinkClick r:id="rId3"/>
              </a:rPr>
              <a:t>PhantomCache</a:t>
            </a:r>
            <a:endParaRPr lang="en-US"/>
          </a:p>
          <a:p>
            <a:pPr marL="0" indent="0">
              <a:buNone/>
            </a:pPr>
            <a:r>
              <a:rPr lang="en-US"/>
              <a:t>NDSS </a:t>
            </a:r>
            <a:r>
              <a:rPr lang="en-CN"/>
              <a:t>2020</a:t>
            </a:r>
          </a:p>
          <a:p>
            <a:endParaRPr lang="en-CN"/>
          </a:p>
          <a:p>
            <a:pPr marL="0" indent="0" algn="r">
              <a:buNone/>
            </a:pPr>
            <a:endParaRPr lang="en-US">
              <a:hlinkClick r:id="rId4"/>
            </a:endParaRPr>
          </a:p>
          <a:p>
            <a:pPr marL="0" indent="0" algn="r">
              <a:buNone/>
            </a:pPr>
            <a:endParaRPr lang="en-US" sz="2000">
              <a:hlinkClick r:id="rId4"/>
            </a:endParaRPr>
          </a:p>
          <a:p>
            <a:pPr marL="0" indent="0" algn="r">
              <a:buNone/>
            </a:pPr>
            <a:r>
              <a:rPr lang="en-US">
                <a:hlinkClick r:id="rId4"/>
              </a:rPr>
              <a:t>MemCloak</a:t>
            </a:r>
            <a:endParaRPr lang="en-US"/>
          </a:p>
          <a:p>
            <a:pPr marL="0" indent="0" algn="r">
              <a:buNone/>
            </a:pPr>
            <a:r>
              <a:rPr lang="en-US"/>
              <a:t>ACSAC </a:t>
            </a:r>
            <a:r>
              <a:rPr lang="en-CN"/>
              <a:t>2018</a:t>
            </a:r>
          </a:p>
          <a:p>
            <a:pPr algn="r"/>
            <a:endParaRPr lang="en-CN"/>
          </a:p>
        </p:txBody>
      </p:sp>
      <p:pic>
        <p:nvPicPr>
          <p:cNvPr id="4" name="Picture 3">
            <a:extLst>
              <a:ext uri="{FF2B5EF4-FFF2-40B4-BE49-F238E27FC236}">
                <a16:creationId xmlns:a16="http://schemas.microsoft.com/office/drawing/2014/main" id="{259EED6C-9305-9546-A824-A5180F07DE47}"/>
              </a:ext>
            </a:extLst>
          </p:cNvPr>
          <p:cNvPicPr>
            <a:picLocks noChangeAspect="1"/>
          </p:cNvPicPr>
          <p:nvPr/>
        </p:nvPicPr>
        <p:blipFill>
          <a:blip r:embed="rId5"/>
          <a:stretch>
            <a:fillRect/>
          </a:stretch>
        </p:blipFill>
        <p:spPr>
          <a:xfrm>
            <a:off x="0" y="4329100"/>
            <a:ext cx="5578479" cy="2538923"/>
          </a:xfrm>
          <a:prstGeom prst="rect">
            <a:avLst/>
          </a:prstGeom>
        </p:spPr>
      </p:pic>
      <p:sp>
        <p:nvSpPr>
          <p:cNvPr id="7" name="TextBox 6">
            <a:extLst>
              <a:ext uri="{FF2B5EF4-FFF2-40B4-BE49-F238E27FC236}">
                <a16:creationId xmlns:a16="http://schemas.microsoft.com/office/drawing/2014/main" id="{C3AB94C5-B74E-6643-83F1-69E450688A46}"/>
              </a:ext>
            </a:extLst>
          </p:cNvPr>
          <p:cNvSpPr txBox="1"/>
          <p:nvPr/>
        </p:nvSpPr>
        <p:spPr>
          <a:xfrm>
            <a:off x="10046677" y="5404338"/>
            <a:ext cx="184731" cy="369332"/>
          </a:xfrm>
          <a:prstGeom prst="rect">
            <a:avLst/>
          </a:prstGeom>
          <a:noFill/>
        </p:spPr>
        <p:txBody>
          <a:bodyPr wrap="none" rtlCol="0">
            <a:spAutoFit/>
          </a:bodyPr>
          <a:lstStyle/>
          <a:p>
            <a:endParaRPr lang="en-CN"/>
          </a:p>
        </p:txBody>
      </p:sp>
    </p:spTree>
    <p:extLst>
      <p:ext uri="{BB962C8B-B14F-4D97-AF65-F5344CB8AC3E}">
        <p14:creationId xmlns:p14="http://schemas.microsoft.com/office/powerpoint/2010/main" val="38636188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More than that?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15" name="AutoShape 4"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16" name="AutoShape 8"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17" name="AutoShape 10"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18" name="AutoShape 12"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19" name="AutoShape 14"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矩形 11"/>
          <p:cNvSpPr/>
          <p:nvPr/>
        </p:nvSpPr>
        <p:spPr>
          <a:xfrm>
            <a:off x="6750050" y="0"/>
            <a:ext cx="2393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problem</a:t>
            </a:r>
            <a:endParaRPr lang="zh-CN" altLang="en-US" sz="3600" b="1">
              <a:solidFill>
                <a:schemeClr val="tx1"/>
              </a:solidFill>
            </a:endParaRPr>
          </a:p>
        </p:txBody>
      </p:sp>
      <p:sp>
        <p:nvSpPr>
          <p:cNvPr id="14" name="矩形 13"/>
          <p:cNvSpPr/>
          <p:nvPr/>
        </p:nvSpPr>
        <p:spPr>
          <a:xfrm>
            <a:off x="6572250" y="6170613"/>
            <a:ext cx="2571750" cy="687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electrons</a:t>
            </a:r>
            <a:endParaRPr lang="zh-CN" altLang="en-US" sz="3600" b="1">
              <a:solidFill>
                <a:schemeClr val="tx1"/>
              </a:solidFill>
            </a:endParaRPr>
          </a:p>
        </p:txBody>
      </p:sp>
      <p:sp>
        <p:nvSpPr>
          <p:cNvPr id="16" name="矩形 15"/>
          <p:cNvSpPr/>
          <p:nvPr/>
        </p:nvSpPr>
        <p:spPr>
          <a:xfrm>
            <a:off x="6438900" y="687388"/>
            <a:ext cx="2705100" cy="687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algorithm</a:t>
            </a:r>
            <a:endParaRPr lang="zh-CN" altLang="en-US" sz="3600" b="1">
              <a:solidFill>
                <a:schemeClr val="tx1"/>
              </a:solidFill>
            </a:endParaRPr>
          </a:p>
        </p:txBody>
      </p:sp>
      <p:sp>
        <p:nvSpPr>
          <p:cNvPr id="17" name="矩形 16"/>
          <p:cNvSpPr/>
          <p:nvPr/>
        </p:nvSpPr>
        <p:spPr>
          <a:xfrm>
            <a:off x="6750050" y="1374775"/>
            <a:ext cx="2393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program</a:t>
            </a:r>
            <a:endParaRPr lang="zh-CN" altLang="en-US" sz="3600" b="1">
              <a:solidFill>
                <a:schemeClr val="tx1"/>
              </a:solidFill>
            </a:endParaRPr>
          </a:p>
        </p:txBody>
      </p:sp>
      <p:sp>
        <p:nvSpPr>
          <p:cNvPr id="18" name="矩形 17"/>
          <p:cNvSpPr/>
          <p:nvPr/>
        </p:nvSpPr>
        <p:spPr>
          <a:xfrm>
            <a:off x="4927600" y="2062163"/>
            <a:ext cx="4216400" cy="1322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runtime system</a:t>
            </a:r>
          </a:p>
          <a:p>
            <a:pPr algn="ctr">
              <a:defRPr/>
            </a:pPr>
            <a:r>
              <a:rPr lang="en-US" altLang="zh-CN" sz="3600" b="1">
                <a:solidFill>
                  <a:schemeClr val="tx1"/>
                </a:solidFill>
              </a:rPr>
              <a:t>(VM, OS, MM)</a:t>
            </a:r>
            <a:endParaRPr lang="zh-CN" altLang="en-US" sz="3600" b="1">
              <a:solidFill>
                <a:schemeClr val="tx1"/>
              </a:solidFill>
            </a:endParaRPr>
          </a:p>
        </p:txBody>
      </p:sp>
      <p:pic>
        <p:nvPicPr>
          <p:cNvPr id="13325" name="图片 21" descr="Fotolia_37014295_Subscription_Monthly_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5825"/>
            <a:ext cx="514508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learn to</a:t>
            </a:r>
            <a:br>
              <a:rPr lang="en-US" altLang="zh-CN" sz="4400" b="1">
                <a:solidFill>
                  <a:schemeClr val="tx2"/>
                </a:solidFill>
                <a:latin typeface="Verdana" panose="020B0604030504040204" pitchFamily="34" charset="0"/>
              </a:rPr>
            </a:br>
            <a:r>
              <a:rPr lang="en-US" altLang="zh-CN" sz="4400" b="1">
                <a:solidFill>
                  <a:schemeClr val="tx2"/>
                </a:solidFill>
                <a:latin typeface="Verdana" panose="020B0604030504040204" pitchFamily="34" charset="0"/>
              </a:rPr>
              <a:t>learn things differently</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know not only how</a:t>
            </a:r>
            <a:br>
              <a:rPr lang="en-US" altLang="zh-CN" sz="4400" b="1">
                <a:solidFill>
                  <a:schemeClr val="tx2"/>
                </a:solidFill>
                <a:latin typeface="Verdana" panose="020B0604030504040204" pitchFamily="34" charset="0"/>
              </a:rPr>
            </a:br>
            <a:r>
              <a:rPr lang="en-US" altLang="zh-CN" sz="4400" b="1">
                <a:solidFill>
                  <a:schemeClr val="tx2"/>
                </a:solidFill>
                <a:latin typeface="Verdana" panose="020B0604030504040204" pitchFamily="34" charset="0"/>
              </a:rPr>
              <a:t>but also why</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tx2"/>
                </a:solidFill>
                <a:latin typeface="Verdana" panose="020B0604030504040204" pitchFamily="34" charset="0"/>
              </a:rPr>
              <a:t>read this book and you’ll see</a:t>
            </a:r>
            <a:br>
              <a:rPr lang="en-US" altLang="zh-CN" sz="1600" b="1">
                <a:solidFill>
                  <a:schemeClr val="tx2"/>
                </a:solidFill>
                <a:latin typeface="Verdana" panose="020B0604030504040204" pitchFamily="34" charset="0"/>
              </a:rPr>
            </a:br>
            <a:r>
              <a:rPr lang="en-US" altLang="zh-CN" sz="2800" b="1">
                <a:solidFill>
                  <a:schemeClr val="tx2"/>
                </a:solidFill>
                <a:latin typeface="Verdana" panose="020B0604030504040204" pitchFamily="34" charset="0"/>
              </a:rPr>
              <a:t>Operating Systems: Three Easy Pieces</a:t>
            </a:r>
            <a:br>
              <a:rPr lang="en-US" altLang="zh-CN" sz="2800" b="1">
                <a:solidFill>
                  <a:schemeClr val="tx2"/>
                </a:solidFill>
                <a:latin typeface="Verdana" panose="020B0604030504040204" pitchFamily="34" charset="0"/>
              </a:rPr>
            </a:br>
            <a:r>
              <a:rPr lang="en-US" altLang="zh-CN" sz="2000" b="1">
                <a:solidFill>
                  <a:schemeClr val="tx2"/>
                </a:solidFill>
                <a:latin typeface="Verdana" panose="020B0604030504040204" pitchFamily="34" charset="0"/>
                <a:hlinkClick r:id="rId3"/>
              </a:rPr>
              <a:t>http://pages.cs.wisc.edu/~remzi/OSTEP/</a:t>
            </a:r>
            <a:r>
              <a:rPr lang="en-US" altLang="zh-CN" sz="2800" b="1">
                <a:solidFill>
                  <a:schemeClr val="tx2"/>
                </a:solidFill>
                <a:latin typeface="Verdana" panose="020B0604030504040204" pitchFamily="34" charset="0"/>
              </a:rPr>
              <a:t> </a:t>
            </a:r>
            <a:endParaRPr lang="en-US" altLang="zh-CN" sz="4400" b="1">
              <a:solidFill>
                <a:schemeClr val="tx2"/>
              </a:solidFill>
              <a:latin typeface="Verdana" panose="020B0604030504040204" pitchFamily="34"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Grade?</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zh-CN"/>
              <a:t>Grading (tentative)</a:t>
            </a:r>
          </a:p>
        </p:txBody>
      </p:sp>
      <p:graphicFrame>
        <p:nvGraphicFramePr>
          <p:cNvPr id="52265" name="Group 41"/>
          <p:cNvGraphicFramePr>
            <a:graphicFrameLocks noGrp="1"/>
          </p:cNvGraphicFramePr>
          <p:nvPr>
            <p:ph idx="1"/>
            <p:extLst>
              <p:ext uri="{D42A27DB-BD31-4B8C-83A1-F6EECF244321}">
                <p14:modId xmlns:p14="http://schemas.microsoft.com/office/powerpoint/2010/main" val="3342296506"/>
              </p:ext>
            </p:extLst>
          </p:nvPr>
        </p:nvGraphicFramePr>
        <p:xfrm>
          <a:off x="457200" y="1600200"/>
          <a:ext cx="8229600" cy="4129089"/>
        </p:xfrm>
        <a:graphic>
          <a:graphicData uri="http://schemas.openxmlformats.org/drawingml/2006/table">
            <a:tbl>
              <a:tblPr/>
              <a:tblGrid>
                <a:gridCol w="16764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6478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a:ln>
                            <a:noFill/>
                          </a:ln>
                          <a:solidFill>
                            <a:schemeClr val="tx1"/>
                          </a:solidFill>
                          <a:effectLst/>
                          <a:latin typeface="Verdana" pitchFamily="34" charset="0"/>
                          <a:ea typeface="宋体" pitchFamily="2" charset="-122"/>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a:ln>
                            <a:noFill/>
                          </a:ln>
                          <a:solidFill>
                            <a:schemeClr val="tx1"/>
                          </a:solidFill>
                          <a:effectLst/>
                          <a:latin typeface="Verdana" pitchFamily="34" charset="0"/>
                          <a:ea typeface="宋体" pitchFamily="2" charset="-122"/>
                        </a:rPr>
                        <a:t>Class Participation &amp; Performance</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4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a:ln>
                            <a:noFill/>
                          </a:ln>
                          <a:solidFill>
                            <a:schemeClr val="tx1"/>
                          </a:solidFill>
                          <a:effectLst/>
                          <a:latin typeface="Verdana" pitchFamily="34" charset="0"/>
                          <a:ea typeface="宋体" pitchFamily="2" charset="-122"/>
                        </a:rPr>
                        <a:t>16%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a:ln>
                            <a:noFill/>
                          </a:ln>
                          <a:solidFill>
                            <a:schemeClr val="tx1"/>
                          </a:solidFill>
                          <a:effectLst/>
                          <a:latin typeface="Verdana" pitchFamily="34" charset="0"/>
                          <a:ea typeface="宋体" pitchFamily="2" charset="-122"/>
                        </a:rPr>
                        <a:t>Assignment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8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a:ln>
                            <a:noFill/>
                          </a:ln>
                          <a:solidFill>
                            <a:schemeClr val="tx1"/>
                          </a:solidFill>
                          <a:effectLst/>
                          <a:latin typeface="Verdana" pitchFamily="34" charset="0"/>
                          <a:ea typeface="宋体" pitchFamily="2" charset="-122"/>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a:ln>
                            <a:noFill/>
                          </a:ln>
                          <a:solidFill>
                            <a:schemeClr val="tx1"/>
                          </a:solidFill>
                          <a:effectLst/>
                          <a:latin typeface="Verdana" pitchFamily="34" charset="0"/>
                          <a:ea typeface="宋体" pitchFamily="2" charset="-122"/>
                        </a:rPr>
                        <a:t>Quiz</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a:ln>
                            <a:noFill/>
                          </a:ln>
                          <a:solidFill>
                            <a:schemeClr val="tx1"/>
                          </a:solidFill>
                          <a:effectLst/>
                          <a:latin typeface="Verdana" pitchFamily="34" charset="0"/>
                          <a:ea typeface="宋体" pitchFamily="2" charset="-122"/>
                        </a:rPr>
                        <a:t>32%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a:ln>
                            <a:noFill/>
                          </a:ln>
                          <a:solidFill>
                            <a:schemeClr val="tx1"/>
                          </a:solidFill>
                          <a:effectLst/>
                          <a:latin typeface="Verdana" pitchFamily="34" charset="0"/>
                          <a:ea typeface="宋体" pitchFamily="2" charset="-122"/>
                        </a:rPr>
                        <a:t>Lab OR Research</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425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a:ln>
                            <a:noFill/>
                          </a:ln>
                          <a:solidFill>
                            <a:schemeClr val="tx1"/>
                          </a:solidFill>
                          <a:effectLst/>
                          <a:latin typeface="Verdana" pitchFamily="34" charset="0"/>
                          <a:ea typeface="宋体" pitchFamily="2" charset="-122"/>
                        </a:rPr>
                        <a:t>40%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dirty="0">
                          <a:ln>
                            <a:noFill/>
                          </a:ln>
                          <a:solidFill>
                            <a:schemeClr val="tx1"/>
                          </a:solidFill>
                          <a:effectLst/>
                          <a:latin typeface="Verdana" pitchFamily="34" charset="0"/>
                          <a:ea typeface="宋体" pitchFamily="2" charset="-122"/>
                        </a:rPr>
                        <a:t>Final Exam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dirty="0">
                          <a:ln>
                            <a:noFill/>
                          </a:ln>
                          <a:solidFill>
                            <a:schemeClr val="tx1"/>
                          </a:solidFill>
                          <a:effectLst/>
                          <a:latin typeface="Verdana" pitchFamily="34" charset="0"/>
                          <a:ea typeface="宋体" pitchFamily="2" charset="-122"/>
                        </a:rPr>
                        <a:t>closed-book + memo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dirty="0">
                          <a:ln>
                            <a:noFill/>
                          </a:ln>
                          <a:solidFill>
                            <a:schemeClr val="tx1"/>
                          </a:solidFill>
                          <a:effectLst/>
                          <a:latin typeface="Verdana" pitchFamily="34" charset="0"/>
                          <a:ea typeface="宋体" pitchFamily="2" charset="-122"/>
                        </a:rPr>
                        <a:t>10:30 – 12:30, January 23, 2021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2590800"/>
            <a:ext cx="9144000" cy="1143000"/>
          </a:xfrm>
        </p:spPr>
        <p:txBody>
          <a:bodyPr/>
          <a:lstStyle/>
          <a:p>
            <a:pPr eaLnBrk="1" hangingPunct="1"/>
            <a:r>
              <a:rPr lang="en-US" altLang="zh-CN"/>
              <a:t>How will I teach?</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zh-CN" sz="4000"/>
              <a:t>What Students Expect from Teachers</a:t>
            </a:r>
          </a:p>
        </p:txBody>
      </p:sp>
      <p:sp>
        <p:nvSpPr>
          <p:cNvPr id="89091" name="Rectangle 3"/>
          <p:cNvSpPr>
            <a:spLocks noGrp="1" noChangeArrowheads="1"/>
          </p:cNvSpPr>
          <p:nvPr>
            <p:ph type="body" idx="1"/>
          </p:nvPr>
        </p:nvSpPr>
        <p:spPr/>
        <p:txBody>
          <a:bodyPr/>
          <a:lstStyle/>
          <a:p>
            <a:pPr eaLnBrk="1" hangingPunct="1"/>
            <a:r>
              <a:rPr lang="en-US" altLang="zh-CN"/>
              <a:t>Fun</a:t>
            </a:r>
          </a:p>
          <a:p>
            <a:pPr eaLnBrk="1" hangingPunct="1"/>
            <a:r>
              <a:rPr lang="en-US" altLang="zh-CN"/>
              <a:t>Humor</a:t>
            </a:r>
          </a:p>
          <a:p>
            <a:pPr eaLnBrk="1" hangingPunct="1"/>
            <a:r>
              <a:rPr lang="en-US" altLang="zh-CN"/>
              <a:t>Expertise</a:t>
            </a:r>
          </a:p>
          <a:p>
            <a:pPr eaLnBrk="1" hangingPunct="1"/>
            <a:r>
              <a:rPr lang="en-US" altLang="zh-CN"/>
              <a:t>Easy exam</a:t>
            </a:r>
          </a:p>
          <a:p>
            <a:pPr eaLnBrk="1" hangingPunct="1"/>
            <a:r>
              <a:rPr lang="en-US" altLang="zh-CN"/>
              <a:t>High grades</a:t>
            </a:r>
          </a:p>
          <a:p>
            <a:pPr eaLnBrk="1" hangingPunct="1"/>
            <a:r>
              <a:rPr lang="en-US" altLang="zh-CN"/>
              <a:t>…</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2590800"/>
            <a:ext cx="9144000" cy="1143000"/>
          </a:xfrm>
        </p:spPr>
        <p:txBody>
          <a:bodyPr/>
          <a:lstStyle/>
          <a:p>
            <a:pPr eaLnBrk="1" hangingPunct="1"/>
            <a:r>
              <a:rPr lang="en-US" altLang="zh-CN" sz="4000"/>
              <a:t>I wish I knew someone</a:t>
            </a:r>
            <a:br>
              <a:rPr lang="en-US" altLang="zh-CN" sz="4000"/>
            </a:br>
            <a:r>
              <a:rPr lang="en-US" altLang="zh-CN" sz="4000"/>
              <a:t>like this, too…</a:t>
            </a:r>
          </a:p>
        </p:txBody>
      </p:sp>
      <p:pic>
        <p:nvPicPr>
          <p:cNvPr id="3" name="Picture 2">
            <a:extLst>
              <a:ext uri="{FF2B5EF4-FFF2-40B4-BE49-F238E27FC236}">
                <a16:creationId xmlns:a16="http://schemas.microsoft.com/office/drawing/2014/main" id="{DEE33328-B507-A248-B826-F8321C790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290" y="3148806"/>
            <a:ext cx="6858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zh-CN"/>
              <a:t>Teaching Plan</a:t>
            </a:r>
          </a:p>
        </p:txBody>
      </p:sp>
      <p:sp>
        <p:nvSpPr>
          <p:cNvPr id="91139" name="Rectangle 3"/>
          <p:cNvSpPr>
            <a:spLocks noGrp="1" noChangeArrowheads="1"/>
          </p:cNvSpPr>
          <p:nvPr>
            <p:ph type="body" idx="1"/>
          </p:nvPr>
        </p:nvSpPr>
        <p:spPr>
          <a:xfrm>
            <a:off x="457200" y="1600200"/>
            <a:ext cx="8686800" cy="4525963"/>
          </a:xfrm>
        </p:spPr>
        <p:txBody>
          <a:bodyPr/>
          <a:lstStyle/>
          <a:p>
            <a:pPr eaLnBrk="1" hangingPunct="1"/>
            <a:r>
              <a:rPr lang="en-US" altLang="zh-CN"/>
              <a:t>Keep it Simple</a:t>
            </a:r>
          </a:p>
          <a:p>
            <a:pPr eaLnBrk="1" hangingPunct="1"/>
            <a:r>
              <a:rPr lang="en-US" altLang="zh-CN"/>
              <a:t>Focus on the core concepts</a:t>
            </a:r>
          </a:p>
          <a:p>
            <a:pPr eaLnBrk="1" hangingPunct="1"/>
            <a:r>
              <a:rPr lang="en-US" altLang="zh-CN"/>
              <a:t>Try to help you more easily understand</a:t>
            </a:r>
          </a:p>
          <a:p>
            <a:pPr eaLnBrk="1" hangingPunct="1"/>
            <a:endParaRPr lang="en-US" altLang="zh-CN"/>
          </a:p>
          <a:p>
            <a:pPr eaLnBrk="1" hangingPunct="1"/>
            <a:endParaRPr lang="en-US" altLang="zh-CN"/>
          </a:p>
          <a:p>
            <a:pPr eaLnBrk="1" hangingPunct="1"/>
            <a:endParaRPr lang="en-US" altLang="zh-CN"/>
          </a:p>
          <a:p>
            <a:pPr eaLnBrk="1" hangingPunct="1">
              <a:buFontTx/>
              <a:buNone/>
            </a:pPr>
            <a:endParaRPr lang="en-US" altLang="zh-CN"/>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B000-916F-FD42-BBE6-EF544903414F}"/>
              </a:ext>
            </a:extLst>
          </p:cNvPr>
          <p:cNvSpPr>
            <a:spLocks noGrp="1"/>
          </p:cNvSpPr>
          <p:nvPr>
            <p:ph type="title"/>
          </p:nvPr>
        </p:nvSpPr>
        <p:spPr/>
        <p:txBody>
          <a:bodyPr/>
          <a:lstStyle/>
          <a:p>
            <a:r>
              <a:rPr lang="en-US"/>
              <a:t>Learn, Teach, Inspire</a:t>
            </a:r>
          </a:p>
        </p:txBody>
      </p:sp>
      <p:sp>
        <p:nvSpPr>
          <p:cNvPr id="3" name="Content Placeholder 2">
            <a:extLst>
              <a:ext uri="{FF2B5EF4-FFF2-40B4-BE49-F238E27FC236}">
                <a16:creationId xmlns:a16="http://schemas.microsoft.com/office/drawing/2014/main" id="{69147E9C-846F-464B-ACA0-C6A9CB03257A}"/>
              </a:ext>
            </a:extLst>
          </p:cNvPr>
          <p:cNvSpPr>
            <a:spLocks noGrp="1"/>
          </p:cNvSpPr>
          <p:nvPr>
            <p:ph idx="1"/>
          </p:nvPr>
        </p:nvSpPr>
        <p:spPr>
          <a:xfrm>
            <a:off x="0" y="1600200"/>
            <a:ext cx="9252520" cy="4525963"/>
          </a:xfrm>
        </p:spPr>
        <p:txBody>
          <a:bodyPr/>
          <a:lstStyle/>
          <a:p>
            <a:pPr marL="0" indent="0">
              <a:buNone/>
            </a:pPr>
            <a:r>
              <a:rPr lang="en-US">
                <a:hlinkClick r:id="rId2"/>
              </a:rPr>
              <a:t>Teach to Learn: A Privilege of Junior Faculty</a:t>
            </a:r>
            <a:endParaRPr lang="en-US"/>
          </a:p>
          <a:p>
            <a:pPr marL="0" indent="0">
              <a:buNone/>
            </a:pPr>
            <a:endParaRPr lang="en-US"/>
          </a:p>
          <a:p>
            <a:pPr marL="0" indent="0">
              <a:buNone/>
            </a:pPr>
            <a:r>
              <a:rPr lang="en-US"/>
              <a:t>“If we can contribute, in whatever way, </a:t>
            </a:r>
          </a:p>
          <a:p>
            <a:pPr marL="0" indent="0">
              <a:buNone/>
            </a:pPr>
            <a:r>
              <a:rPr lang="en-US"/>
              <a:t>to a students' pursuit of a better self, </a:t>
            </a:r>
          </a:p>
          <a:p>
            <a:pPr marL="0" indent="0">
              <a:buNone/>
            </a:pPr>
            <a:r>
              <a:rPr lang="en-US"/>
              <a:t>even if it is not about the course per se, </a:t>
            </a:r>
          </a:p>
          <a:p>
            <a:pPr marL="0" indent="0">
              <a:buNone/>
            </a:pPr>
            <a:r>
              <a:rPr lang="en-US"/>
              <a:t>we still succeed as educators.”</a:t>
            </a:r>
          </a:p>
        </p:txBody>
      </p:sp>
    </p:spTree>
    <p:extLst>
      <p:ext uri="{BB962C8B-B14F-4D97-AF65-F5344CB8AC3E}">
        <p14:creationId xmlns:p14="http://schemas.microsoft.com/office/powerpoint/2010/main" val="173161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21" descr="Fotolia_37014295_Subscription_Monthly_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5825"/>
            <a:ext cx="514508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2"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0" name="AutoShape 4"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1" name="AutoShape 8"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2" name="AutoShape 10"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3" name="AutoShape 12"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4" name="AutoShape 14"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矩形 11"/>
          <p:cNvSpPr/>
          <p:nvPr/>
        </p:nvSpPr>
        <p:spPr>
          <a:xfrm>
            <a:off x="6750050" y="0"/>
            <a:ext cx="2393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problem</a:t>
            </a:r>
            <a:endParaRPr lang="zh-CN" altLang="en-US" sz="3600" b="1">
              <a:solidFill>
                <a:schemeClr val="tx1"/>
              </a:solidFill>
            </a:endParaRPr>
          </a:p>
        </p:txBody>
      </p:sp>
      <p:sp>
        <p:nvSpPr>
          <p:cNvPr id="14" name="矩形 13"/>
          <p:cNvSpPr/>
          <p:nvPr/>
        </p:nvSpPr>
        <p:spPr>
          <a:xfrm>
            <a:off x="6572250" y="6170613"/>
            <a:ext cx="2571750" cy="687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electrons</a:t>
            </a:r>
            <a:endParaRPr lang="zh-CN" altLang="en-US" sz="3600" b="1">
              <a:solidFill>
                <a:schemeClr val="tx1"/>
              </a:solidFill>
            </a:endParaRPr>
          </a:p>
        </p:txBody>
      </p:sp>
      <p:sp>
        <p:nvSpPr>
          <p:cNvPr id="16" name="矩形 15"/>
          <p:cNvSpPr/>
          <p:nvPr/>
        </p:nvSpPr>
        <p:spPr>
          <a:xfrm>
            <a:off x="6438900" y="687388"/>
            <a:ext cx="2705100" cy="687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algorithm</a:t>
            </a:r>
            <a:endParaRPr lang="zh-CN" altLang="en-US" sz="3600" b="1">
              <a:solidFill>
                <a:schemeClr val="tx1"/>
              </a:solidFill>
            </a:endParaRPr>
          </a:p>
        </p:txBody>
      </p:sp>
      <p:sp>
        <p:nvSpPr>
          <p:cNvPr id="17" name="矩形 16"/>
          <p:cNvSpPr/>
          <p:nvPr/>
        </p:nvSpPr>
        <p:spPr>
          <a:xfrm>
            <a:off x="6750050" y="1374775"/>
            <a:ext cx="2393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program</a:t>
            </a:r>
            <a:endParaRPr lang="zh-CN" altLang="en-US" sz="3600" b="1">
              <a:solidFill>
                <a:schemeClr val="tx1"/>
              </a:solidFill>
            </a:endParaRPr>
          </a:p>
        </p:txBody>
      </p:sp>
      <p:sp>
        <p:nvSpPr>
          <p:cNvPr id="18" name="矩形 17"/>
          <p:cNvSpPr/>
          <p:nvPr/>
        </p:nvSpPr>
        <p:spPr>
          <a:xfrm>
            <a:off x="4927600" y="2062163"/>
            <a:ext cx="4216400" cy="1322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runtime system</a:t>
            </a:r>
          </a:p>
          <a:p>
            <a:pPr algn="ctr">
              <a:defRPr/>
            </a:pPr>
            <a:r>
              <a:rPr lang="en-US" altLang="zh-CN" sz="3600" b="1">
                <a:solidFill>
                  <a:schemeClr val="tx1"/>
                </a:solidFill>
              </a:rPr>
              <a:t>(VM, OS, MM)</a:t>
            </a:r>
            <a:endParaRPr lang="zh-CN" altLang="en-US" sz="3600" b="1">
              <a:solidFill>
                <a:schemeClr val="tx1"/>
              </a:solidFill>
            </a:endParaRPr>
          </a:p>
        </p:txBody>
      </p:sp>
      <p:sp>
        <p:nvSpPr>
          <p:cNvPr id="23" name="矩形 22"/>
          <p:cNvSpPr/>
          <p:nvPr/>
        </p:nvSpPr>
        <p:spPr>
          <a:xfrm>
            <a:off x="4305300" y="3384550"/>
            <a:ext cx="483870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ISA (architecture)</a:t>
            </a:r>
            <a:endParaRPr lang="zh-CN" altLang="en-US" sz="3600" b="1">
              <a:solidFill>
                <a:schemeClr val="tx1"/>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Rumor Has It?</a:t>
            </a:r>
            <a:endParaRPr lang="zh-CN" altLang="en-US"/>
          </a:p>
        </p:txBody>
      </p:sp>
      <p:sp>
        <p:nvSpPr>
          <p:cNvPr id="3" name="内容占位符 2"/>
          <p:cNvSpPr>
            <a:spLocks noGrp="1"/>
          </p:cNvSpPr>
          <p:nvPr>
            <p:ph idx="1"/>
          </p:nvPr>
        </p:nvSpPr>
        <p:spPr>
          <a:xfrm>
            <a:off x="0" y="1600200"/>
            <a:ext cx="8686800" cy="5257799"/>
          </a:xfrm>
        </p:spPr>
        <p: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r>
              <a:rPr lang="en-US" altLang="zh-CN" dirty="0"/>
              <a:t>find out more from </a:t>
            </a:r>
          </a:p>
          <a:p>
            <a:pPr marL="0" indent="0">
              <a:buNone/>
            </a:pPr>
            <a:r>
              <a:rPr lang="en-US" altLang="zh-CN" dirty="0">
                <a:hlinkClick r:id="rId3"/>
              </a:rPr>
              <a:t>Q11.pdf</a:t>
            </a:r>
            <a:endParaRPr lang="zh-CN" altLang="en-US" dirty="0"/>
          </a:p>
        </p:txBody>
      </p:sp>
      <p:pic>
        <p:nvPicPr>
          <p:cNvPr id="6" name="Picture 5">
            <a:extLst>
              <a:ext uri="{FF2B5EF4-FFF2-40B4-BE49-F238E27FC236}">
                <a16:creationId xmlns:a16="http://schemas.microsoft.com/office/drawing/2014/main" id="{2204C228-718B-7346-B1A2-3B2F64F7C9B3}"/>
              </a:ext>
            </a:extLst>
          </p:cNvPr>
          <p:cNvPicPr>
            <a:picLocks noChangeAspect="1"/>
          </p:cNvPicPr>
          <p:nvPr/>
        </p:nvPicPr>
        <p:blipFill>
          <a:blip r:embed="rId4"/>
          <a:stretch>
            <a:fillRect/>
          </a:stretch>
        </p:blipFill>
        <p:spPr>
          <a:xfrm>
            <a:off x="0" y="1600200"/>
            <a:ext cx="6211328" cy="1828799"/>
          </a:xfrm>
          <a:prstGeom prst="rect">
            <a:avLst/>
          </a:prstGeom>
          <a:effectLst>
            <a:glow rad="228600">
              <a:schemeClr val="accent1">
                <a:satMod val="175000"/>
                <a:alpha val="40000"/>
              </a:schemeClr>
            </a:glow>
            <a:softEdge rad="0"/>
          </a:effectLst>
        </p:spPr>
      </p:pic>
      <p:pic>
        <p:nvPicPr>
          <p:cNvPr id="7" name="Picture 6">
            <a:extLst>
              <a:ext uri="{FF2B5EF4-FFF2-40B4-BE49-F238E27FC236}">
                <a16:creationId xmlns:a16="http://schemas.microsoft.com/office/drawing/2014/main" id="{CFE006E0-E137-984B-82D0-9532E0350C23}"/>
              </a:ext>
            </a:extLst>
          </p:cNvPr>
          <p:cNvPicPr>
            <a:picLocks noChangeAspect="1"/>
          </p:cNvPicPr>
          <p:nvPr/>
        </p:nvPicPr>
        <p:blipFill>
          <a:blip r:embed="rId5"/>
          <a:stretch>
            <a:fillRect/>
          </a:stretch>
        </p:blipFill>
        <p:spPr>
          <a:xfrm>
            <a:off x="3976868" y="3040900"/>
            <a:ext cx="5167132" cy="3817099"/>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67377924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To Every One of A Kind</a:t>
            </a:r>
            <a:endParaRPr lang="zh-CN" altLang="en-US" dirty="0"/>
          </a:p>
        </p:txBody>
      </p:sp>
      <p:sp>
        <p:nvSpPr>
          <p:cNvPr id="3" name="内容占位符 2"/>
          <p:cNvSpPr>
            <a:spLocks noGrp="1"/>
          </p:cNvSpPr>
          <p:nvPr>
            <p:ph idx="1"/>
          </p:nvPr>
        </p:nvSpPr>
        <p:spPr>
          <a:xfrm>
            <a:off x="0" y="1600200"/>
            <a:ext cx="8686800" cy="5257799"/>
          </a:xfrm>
        </p:spPr>
        <p: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r>
              <a:rPr lang="en-US" altLang="zh-CN" dirty="0"/>
              <a:t>find out more from </a:t>
            </a:r>
          </a:p>
          <a:p>
            <a:pPr marL="0" indent="0">
              <a:buNone/>
            </a:pPr>
            <a:r>
              <a:rPr lang="en-US" altLang="zh-CN" dirty="0">
                <a:hlinkClick r:id="rId3"/>
              </a:rPr>
              <a:t>Q11.pdf</a:t>
            </a:r>
            <a:r>
              <a:rPr lang="en-US" altLang="zh-CN" dirty="0"/>
              <a:t> 2</a:t>
            </a:r>
            <a:r>
              <a:rPr lang="en-US" altLang="zh-CN" baseline="30000" dirty="0"/>
              <a:t>nd</a:t>
            </a:r>
            <a:r>
              <a:rPr lang="en-US" altLang="zh-CN" dirty="0"/>
              <a:t> edition</a:t>
            </a:r>
            <a:endParaRPr lang="zh-CN" altLang="en-US" dirty="0"/>
          </a:p>
        </p:txBody>
      </p:sp>
      <p:pic>
        <p:nvPicPr>
          <p:cNvPr id="4" name="Picture 3">
            <a:extLst>
              <a:ext uri="{FF2B5EF4-FFF2-40B4-BE49-F238E27FC236}">
                <a16:creationId xmlns:a16="http://schemas.microsoft.com/office/drawing/2014/main" id="{87A1A822-A1CA-314B-8FA9-0FBF545FD1A9}"/>
              </a:ext>
            </a:extLst>
          </p:cNvPr>
          <p:cNvPicPr>
            <a:picLocks noChangeAspect="1"/>
          </p:cNvPicPr>
          <p:nvPr/>
        </p:nvPicPr>
        <p:blipFill>
          <a:blip r:embed="rId4"/>
          <a:stretch>
            <a:fillRect/>
          </a:stretch>
        </p:blipFill>
        <p:spPr>
          <a:xfrm>
            <a:off x="1" y="1490568"/>
            <a:ext cx="5427094" cy="1215555"/>
          </a:xfrm>
          <a:prstGeom prst="rect">
            <a:avLst/>
          </a:prstGeom>
          <a:effectLst>
            <a:glow rad="228600">
              <a:schemeClr val="accent1">
                <a:satMod val="175000"/>
                <a:alpha val="40000"/>
              </a:schemeClr>
            </a:glow>
          </a:effectLst>
        </p:spPr>
      </p:pic>
      <p:pic>
        <p:nvPicPr>
          <p:cNvPr id="8" name="Picture 7">
            <a:extLst>
              <a:ext uri="{FF2B5EF4-FFF2-40B4-BE49-F238E27FC236}">
                <a16:creationId xmlns:a16="http://schemas.microsoft.com/office/drawing/2014/main" id="{B8E25141-B2D3-E240-B86B-197586B06EEC}"/>
              </a:ext>
            </a:extLst>
          </p:cNvPr>
          <p:cNvPicPr>
            <a:picLocks noChangeAspect="1"/>
          </p:cNvPicPr>
          <p:nvPr/>
        </p:nvPicPr>
        <p:blipFill>
          <a:blip r:embed="rId5"/>
          <a:stretch>
            <a:fillRect/>
          </a:stretch>
        </p:blipFill>
        <p:spPr>
          <a:xfrm>
            <a:off x="4031940" y="4478674"/>
            <a:ext cx="5106398" cy="2379325"/>
          </a:xfrm>
          <a:prstGeom prst="rect">
            <a:avLst/>
          </a:prstGeom>
          <a:effectLst>
            <a:glow rad="228600">
              <a:schemeClr val="accent1">
                <a:satMod val="175000"/>
                <a:alpha val="40000"/>
              </a:schemeClr>
            </a:glow>
          </a:effectLst>
        </p:spPr>
      </p:pic>
      <p:pic>
        <p:nvPicPr>
          <p:cNvPr id="5" name="Picture 4">
            <a:extLst>
              <a:ext uri="{FF2B5EF4-FFF2-40B4-BE49-F238E27FC236}">
                <a16:creationId xmlns:a16="http://schemas.microsoft.com/office/drawing/2014/main" id="{902A867C-13DF-8948-BC62-553122B6E224}"/>
              </a:ext>
            </a:extLst>
          </p:cNvPr>
          <p:cNvPicPr>
            <a:picLocks noChangeAspect="1"/>
          </p:cNvPicPr>
          <p:nvPr/>
        </p:nvPicPr>
        <p:blipFill>
          <a:blip r:embed="rId6"/>
          <a:stretch>
            <a:fillRect/>
          </a:stretch>
        </p:blipFill>
        <p:spPr>
          <a:xfrm>
            <a:off x="2446103" y="2982986"/>
            <a:ext cx="4826198" cy="1454471"/>
          </a:xfrm>
          <a:prstGeom prst="rect">
            <a:avLst/>
          </a:prstGeom>
          <a:effectLst>
            <a:glow rad="228600">
              <a:schemeClr val="accent1">
                <a:satMod val="175000"/>
                <a:alpha val="40000"/>
              </a:schemeClr>
            </a:glow>
          </a:effectLst>
        </p:spPr>
      </p:pic>
      <p:pic>
        <p:nvPicPr>
          <p:cNvPr id="10" name="Picture 9">
            <a:extLst>
              <a:ext uri="{FF2B5EF4-FFF2-40B4-BE49-F238E27FC236}">
                <a16:creationId xmlns:a16="http://schemas.microsoft.com/office/drawing/2014/main" id="{BA3C0464-D92F-414F-8E01-F3EBADD213ED}"/>
              </a:ext>
            </a:extLst>
          </p:cNvPr>
          <p:cNvPicPr>
            <a:picLocks noChangeAspect="1"/>
          </p:cNvPicPr>
          <p:nvPr/>
        </p:nvPicPr>
        <p:blipFill>
          <a:blip r:embed="rId7"/>
          <a:stretch>
            <a:fillRect/>
          </a:stretch>
        </p:blipFill>
        <p:spPr>
          <a:xfrm>
            <a:off x="-1" y="2691914"/>
            <a:ext cx="5427093" cy="291072"/>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37416501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#What’s More to Share</a:t>
            </a:r>
          </a:p>
          <a:p>
            <a:pPr algn="ctr" eaLnBrk="1" hangingPunct="1"/>
            <a:r>
              <a:rPr lang="en-US" altLang="zh-CN" sz="4400" b="1">
                <a:solidFill>
                  <a:schemeClr val="tx2"/>
                </a:solidFill>
                <a:latin typeface="Verdana" panose="020B0604030504040204" pitchFamily="34" charset="0"/>
              </a:rPr>
              <a:t>helpful/inspiring resources</a:t>
            </a:r>
          </a:p>
          <a:p>
            <a:pPr algn="ctr" eaLnBrk="1" hangingPunct="1"/>
            <a:r>
              <a:rPr lang="en-US" altLang="zh-CN" sz="4400"/>
              <a:t> </a:t>
            </a:r>
            <a:r>
              <a:rPr lang="en-US" altLang="zh-CN" sz="2400">
                <a:hlinkClick r:id="rId3"/>
              </a:rPr>
              <a:t>#The 3 Secrets of Highly Successful Graduates</a:t>
            </a:r>
            <a:r>
              <a:rPr lang="en-US" altLang="zh-CN" sz="2400"/>
              <a:t> by Reid Hoffman</a:t>
            </a:r>
            <a:endParaRPr lang="en-US" altLang="zh-CN" sz="2400" b="1">
              <a:solidFill>
                <a:schemeClr val="tx2"/>
              </a:solidFill>
              <a:latin typeface="Verdana" panose="020B0604030504040204" pitchFamily="34"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How will you contribute?</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ltLang="zh-CN"/>
              <a:t>Thanks In Advance</a:t>
            </a:r>
          </a:p>
        </p:txBody>
      </p:sp>
      <p:sp>
        <p:nvSpPr>
          <p:cNvPr id="94211" name="Rectangle 3"/>
          <p:cNvSpPr>
            <a:spLocks noGrp="1" noChangeArrowheads="1"/>
          </p:cNvSpPr>
          <p:nvPr>
            <p:ph type="body" idx="1"/>
          </p:nvPr>
        </p:nvSpPr>
        <p:spPr/>
        <p:txBody>
          <a:bodyPr/>
          <a:lstStyle/>
          <a:p>
            <a:pPr eaLnBrk="1" hangingPunct="1"/>
            <a:r>
              <a:rPr lang="en-US" altLang="zh-CN"/>
              <a:t>Study group</a:t>
            </a:r>
          </a:p>
          <a:p>
            <a:pPr eaLnBrk="1" hangingPunct="1"/>
            <a:r>
              <a:rPr lang="en-US" altLang="zh-CN"/>
              <a:t>Lab assistants</a:t>
            </a:r>
          </a:p>
          <a:p>
            <a:pPr eaLnBrk="1" hangingPunct="1"/>
            <a:r>
              <a:rPr lang="en-US" altLang="zh-CN"/>
              <a:t>Research interns</a:t>
            </a:r>
          </a:p>
          <a:p>
            <a:pPr eaLnBrk="1" hangingPunct="1"/>
            <a:r>
              <a:rPr lang="en-US" altLang="zh-CN"/>
              <a:t>…</a:t>
            </a:r>
          </a:p>
          <a:p>
            <a:pPr eaLnBrk="1" hangingPunct="1"/>
            <a:r>
              <a:rPr lang="en-US" altLang="zh-CN" b="1"/>
              <a:t>AT LEAST</a:t>
            </a:r>
          </a:p>
          <a:p>
            <a:pPr eaLnBrk="1" hangingPunct="1">
              <a:buFontTx/>
              <a:buNone/>
            </a:pPr>
            <a:r>
              <a:rPr lang="en-US" altLang="zh-CN"/>
              <a:t>	submit assignments &amp; lab reports</a:t>
            </a:r>
          </a:p>
          <a:p>
            <a:pPr eaLnBrk="1" hangingPunct="1">
              <a:buFontTx/>
              <a:buNone/>
            </a:pPr>
            <a:r>
              <a:rPr lang="en-US" altLang="zh-CN"/>
              <a:t>	show up to final exam</a:t>
            </a:r>
          </a:p>
          <a:p>
            <a:pPr eaLnBrk="1" hangingPunct="1">
              <a:buFontTx/>
              <a:buNone/>
            </a:pPr>
            <a:r>
              <a:rPr lang="en-US" altLang="zh-CN"/>
              <a:t>	</a:t>
            </a:r>
          </a:p>
          <a:p>
            <a:pPr eaLnBrk="1" hangingPunct="1">
              <a:buFontTx/>
              <a:buNone/>
            </a:pPr>
            <a:r>
              <a:rPr lang="en-US" altLang="zh-CN"/>
              <a:t>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Enjoy, </a:t>
            </a:r>
            <a:r>
              <a:rPr lang="en-US" altLang="zh-CN" sz="4400" b="1" err="1">
                <a:solidFill>
                  <a:schemeClr val="tx2"/>
                </a:solidFill>
                <a:latin typeface="Verdana" panose="020B0604030504040204" pitchFamily="34" charset="0"/>
              </a:rPr>
              <a:t>xixi</a:t>
            </a:r>
            <a:endParaRPr lang="en-US" altLang="zh-CN" sz="4400" b="1">
              <a:solidFill>
                <a:schemeClr val="tx2"/>
              </a:solidFill>
              <a:latin typeface="Verdana" panose="020B0604030504040204" pitchFamily="34" charset="0"/>
            </a:endParaRPr>
          </a:p>
        </p:txBody>
      </p:sp>
    </p:spTree>
    <p:extLst>
      <p:ext uri="{BB962C8B-B14F-4D97-AF65-F5344CB8AC3E}">
        <p14:creationId xmlns:p14="http://schemas.microsoft.com/office/powerpoint/2010/main" val="301122722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Deal?</a:t>
            </a:r>
          </a:p>
        </p:txBody>
      </p:sp>
    </p:spTree>
    <p:extLst>
      <p:ext uri="{BB962C8B-B14F-4D97-AF65-F5344CB8AC3E}">
        <p14:creationId xmlns:p14="http://schemas.microsoft.com/office/powerpoint/2010/main" val="131360436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QQ Group: 533944879</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WOW, Member #400</a:t>
            </a:r>
          </a:p>
        </p:txBody>
      </p:sp>
      <p:pic>
        <p:nvPicPr>
          <p:cNvPr id="4" name="Picture 3">
            <a:extLst>
              <a:ext uri="{FF2B5EF4-FFF2-40B4-BE49-F238E27FC236}">
                <a16:creationId xmlns:a16="http://schemas.microsoft.com/office/drawing/2014/main" id="{59D3FCB7-A972-564A-BE10-C5FC2D0C5FD0}"/>
              </a:ext>
            </a:extLst>
          </p:cNvPr>
          <p:cNvPicPr>
            <a:picLocks noChangeAspect="1"/>
          </p:cNvPicPr>
          <p:nvPr/>
        </p:nvPicPr>
        <p:blipFill>
          <a:blip r:embed="rId3"/>
          <a:stretch>
            <a:fillRect/>
          </a:stretch>
        </p:blipFill>
        <p:spPr>
          <a:xfrm>
            <a:off x="5427095" y="1763815"/>
            <a:ext cx="2527300" cy="1155700"/>
          </a:xfrm>
          <a:prstGeom prst="rect">
            <a:avLst/>
          </a:prstGeom>
        </p:spPr>
      </p:pic>
    </p:spTree>
    <p:extLst>
      <p:ext uri="{BB962C8B-B14F-4D97-AF65-F5344CB8AC3E}">
        <p14:creationId xmlns:p14="http://schemas.microsoft.com/office/powerpoint/2010/main" val="278730289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2590800"/>
            <a:ext cx="9144000" cy="1143000"/>
          </a:xfrm>
        </p:spPr>
        <p:txBody>
          <a:bodyPr/>
          <a:lstStyle/>
          <a:p>
            <a:pPr eaLnBrk="1" hangingPunct="1"/>
            <a:r>
              <a:rPr lang="en-US" altLang="zh-CN" sz="960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21" descr="Fotolia_37014295_Subscription_Monthly_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5825"/>
            <a:ext cx="514508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AutoShape 2"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64" name="AutoShape 4"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65" name="AutoShape 8"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66" name="AutoShape 10"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67" name="AutoShape 12"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68" name="AutoShape 14"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矩形 11"/>
          <p:cNvSpPr/>
          <p:nvPr/>
        </p:nvSpPr>
        <p:spPr>
          <a:xfrm>
            <a:off x="6750050" y="0"/>
            <a:ext cx="2393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problem</a:t>
            </a:r>
            <a:endParaRPr lang="zh-CN" altLang="en-US" sz="3600" b="1">
              <a:solidFill>
                <a:schemeClr val="tx1"/>
              </a:solidFill>
            </a:endParaRPr>
          </a:p>
        </p:txBody>
      </p:sp>
      <p:sp>
        <p:nvSpPr>
          <p:cNvPr id="14" name="矩形 13"/>
          <p:cNvSpPr/>
          <p:nvPr/>
        </p:nvSpPr>
        <p:spPr>
          <a:xfrm>
            <a:off x="6572250" y="6170613"/>
            <a:ext cx="2571750" cy="687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electrons</a:t>
            </a:r>
            <a:endParaRPr lang="zh-CN" altLang="en-US" sz="3600" b="1">
              <a:solidFill>
                <a:schemeClr val="tx1"/>
              </a:solidFill>
            </a:endParaRPr>
          </a:p>
        </p:txBody>
      </p:sp>
      <p:sp>
        <p:nvSpPr>
          <p:cNvPr id="16" name="矩形 15"/>
          <p:cNvSpPr/>
          <p:nvPr/>
        </p:nvSpPr>
        <p:spPr>
          <a:xfrm>
            <a:off x="6438900" y="687388"/>
            <a:ext cx="2705100" cy="687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algorithm</a:t>
            </a:r>
            <a:endParaRPr lang="zh-CN" altLang="en-US" sz="3600" b="1">
              <a:solidFill>
                <a:schemeClr val="tx1"/>
              </a:solidFill>
            </a:endParaRPr>
          </a:p>
        </p:txBody>
      </p:sp>
      <p:sp>
        <p:nvSpPr>
          <p:cNvPr id="17" name="矩形 16"/>
          <p:cNvSpPr/>
          <p:nvPr/>
        </p:nvSpPr>
        <p:spPr>
          <a:xfrm>
            <a:off x="6750050" y="1374775"/>
            <a:ext cx="2393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program</a:t>
            </a:r>
            <a:endParaRPr lang="zh-CN" altLang="en-US" sz="3600" b="1">
              <a:solidFill>
                <a:schemeClr val="tx1"/>
              </a:solidFill>
            </a:endParaRPr>
          </a:p>
        </p:txBody>
      </p:sp>
      <p:sp>
        <p:nvSpPr>
          <p:cNvPr id="18" name="矩形 17"/>
          <p:cNvSpPr/>
          <p:nvPr/>
        </p:nvSpPr>
        <p:spPr>
          <a:xfrm>
            <a:off x="4927600" y="2062163"/>
            <a:ext cx="4216400" cy="1322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runtime system</a:t>
            </a:r>
          </a:p>
          <a:p>
            <a:pPr algn="ctr">
              <a:defRPr/>
            </a:pPr>
            <a:r>
              <a:rPr lang="en-US" altLang="zh-CN" sz="3600" b="1">
                <a:solidFill>
                  <a:schemeClr val="tx1"/>
                </a:solidFill>
              </a:rPr>
              <a:t>(VM, OS, MM)</a:t>
            </a:r>
            <a:endParaRPr lang="zh-CN" altLang="en-US" sz="3600" b="1">
              <a:solidFill>
                <a:schemeClr val="tx1"/>
              </a:solidFill>
            </a:endParaRPr>
          </a:p>
        </p:txBody>
      </p:sp>
      <p:sp>
        <p:nvSpPr>
          <p:cNvPr id="21" name="矩形 20"/>
          <p:cNvSpPr/>
          <p:nvPr/>
        </p:nvSpPr>
        <p:spPr>
          <a:xfrm>
            <a:off x="4349750" y="4051300"/>
            <a:ext cx="47942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err="1">
                <a:solidFill>
                  <a:schemeClr val="tx1"/>
                </a:solidFill>
              </a:rPr>
              <a:t>microarchitecture</a:t>
            </a:r>
            <a:endParaRPr lang="zh-CN" altLang="en-US" sz="3600" b="1">
              <a:solidFill>
                <a:schemeClr val="tx1"/>
              </a:solidFill>
            </a:endParaRPr>
          </a:p>
        </p:txBody>
      </p:sp>
      <p:sp>
        <p:nvSpPr>
          <p:cNvPr id="23" name="矩形 22"/>
          <p:cNvSpPr/>
          <p:nvPr/>
        </p:nvSpPr>
        <p:spPr>
          <a:xfrm>
            <a:off x="4305300" y="3384550"/>
            <a:ext cx="483870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ISA (architecture)</a:t>
            </a:r>
            <a:endParaRPr lang="zh-CN" altLang="en-US" sz="3600" b="1">
              <a:solidFill>
                <a:schemeClr val="tx1"/>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zh-CN"/>
              <a:t>Who’s Who</a:t>
            </a:r>
          </a:p>
        </p:txBody>
      </p:sp>
      <p:pic>
        <p:nvPicPr>
          <p:cNvPr id="97283" name="Picture 4" descr="1701723kid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41500"/>
            <a:ext cx="51816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2590800"/>
            <a:ext cx="9144000" cy="1143000"/>
          </a:xfrm>
        </p:spPr>
        <p:txBody>
          <a:bodyPr/>
          <a:lstStyle/>
          <a:p>
            <a:pPr eaLnBrk="1" hangingPunct="1"/>
            <a:r>
              <a:rPr lang="en-US" altLang="zh-CN" sz="6600"/>
              <a:t>Ready?</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5" descr="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52413"/>
            <a:ext cx="9525000" cy="73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矩形 2"/>
          <p:cNvSpPr>
            <a:spLocks noChangeArrowheads="1"/>
          </p:cNvSpPr>
          <p:nvPr/>
        </p:nvSpPr>
        <p:spPr bwMode="auto">
          <a:xfrm>
            <a:off x="1752600" y="6488113"/>
            <a:ext cx="754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a:hlinkClick r:id="rId4"/>
              </a:rPr>
              <a:t>#The 3 Secrets of Highly Successful Graduates</a:t>
            </a:r>
            <a:r>
              <a:rPr lang="en-US" altLang="zh-CN"/>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21" descr="Fotolia_37014295_Subscription_Monthly_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5825"/>
            <a:ext cx="514508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AutoShape 2"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388" name="AutoShape 4"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389" name="AutoShape 8"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390" name="AutoShape 10"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391" name="AutoShape 12"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392" name="AutoShape 14"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矩形 11"/>
          <p:cNvSpPr/>
          <p:nvPr/>
        </p:nvSpPr>
        <p:spPr>
          <a:xfrm>
            <a:off x="6750050" y="0"/>
            <a:ext cx="2393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problem</a:t>
            </a:r>
            <a:endParaRPr lang="zh-CN" altLang="en-US" sz="3600" b="1">
              <a:solidFill>
                <a:schemeClr val="tx1"/>
              </a:solidFill>
            </a:endParaRPr>
          </a:p>
        </p:txBody>
      </p:sp>
      <p:sp>
        <p:nvSpPr>
          <p:cNvPr id="14" name="矩形 13"/>
          <p:cNvSpPr/>
          <p:nvPr/>
        </p:nvSpPr>
        <p:spPr>
          <a:xfrm>
            <a:off x="6572250" y="6170613"/>
            <a:ext cx="2571750" cy="687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electrons</a:t>
            </a:r>
            <a:endParaRPr lang="zh-CN" altLang="en-US" sz="3600" b="1">
              <a:solidFill>
                <a:schemeClr val="tx1"/>
              </a:solidFill>
            </a:endParaRPr>
          </a:p>
        </p:txBody>
      </p:sp>
      <p:sp>
        <p:nvSpPr>
          <p:cNvPr id="16" name="矩形 15"/>
          <p:cNvSpPr/>
          <p:nvPr/>
        </p:nvSpPr>
        <p:spPr>
          <a:xfrm>
            <a:off x="6438900" y="687388"/>
            <a:ext cx="2705100" cy="687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algorithm</a:t>
            </a:r>
            <a:endParaRPr lang="zh-CN" altLang="en-US" sz="3600" b="1">
              <a:solidFill>
                <a:schemeClr val="tx1"/>
              </a:solidFill>
            </a:endParaRPr>
          </a:p>
        </p:txBody>
      </p:sp>
      <p:sp>
        <p:nvSpPr>
          <p:cNvPr id="17" name="矩形 16"/>
          <p:cNvSpPr/>
          <p:nvPr/>
        </p:nvSpPr>
        <p:spPr>
          <a:xfrm>
            <a:off x="6750050" y="1374775"/>
            <a:ext cx="2393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program</a:t>
            </a:r>
            <a:endParaRPr lang="zh-CN" altLang="en-US" sz="3600" b="1">
              <a:solidFill>
                <a:schemeClr val="tx1"/>
              </a:solidFill>
            </a:endParaRPr>
          </a:p>
        </p:txBody>
      </p:sp>
      <p:sp>
        <p:nvSpPr>
          <p:cNvPr id="18" name="矩形 17"/>
          <p:cNvSpPr/>
          <p:nvPr/>
        </p:nvSpPr>
        <p:spPr>
          <a:xfrm>
            <a:off x="4927600" y="2062163"/>
            <a:ext cx="4216400" cy="1322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runtime system</a:t>
            </a:r>
          </a:p>
          <a:p>
            <a:pPr algn="ctr">
              <a:defRPr/>
            </a:pPr>
            <a:r>
              <a:rPr lang="en-US" altLang="zh-CN" sz="3600" b="1">
                <a:solidFill>
                  <a:schemeClr val="tx1"/>
                </a:solidFill>
              </a:rPr>
              <a:t>(VM, OS, MM)</a:t>
            </a:r>
            <a:endParaRPr lang="zh-CN" altLang="en-US" sz="3600" b="1">
              <a:solidFill>
                <a:schemeClr val="tx1"/>
              </a:solidFill>
            </a:endParaRPr>
          </a:p>
        </p:txBody>
      </p:sp>
      <p:sp>
        <p:nvSpPr>
          <p:cNvPr id="20" name="矩形 19"/>
          <p:cNvSpPr/>
          <p:nvPr/>
        </p:nvSpPr>
        <p:spPr>
          <a:xfrm>
            <a:off x="7639050" y="4762500"/>
            <a:ext cx="1504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logic</a:t>
            </a:r>
            <a:endParaRPr lang="zh-CN" altLang="en-US" sz="3600" b="1">
              <a:solidFill>
                <a:schemeClr val="tx1"/>
              </a:solidFill>
            </a:endParaRPr>
          </a:p>
        </p:txBody>
      </p:sp>
      <p:sp>
        <p:nvSpPr>
          <p:cNvPr id="21" name="矩形 20"/>
          <p:cNvSpPr/>
          <p:nvPr/>
        </p:nvSpPr>
        <p:spPr>
          <a:xfrm>
            <a:off x="4349750" y="4051300"/>
            <a:ext cx="47942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err="1">
                <a:solidFill>
                  <a:schemeClr val="tx1"/>
                </a:solidFill>
              </a:rPr>
              <a:t>microarchitecture</a:t>
            </a:r>
            <a:endParaRPr lang="zh-CN" altLang="en-US" sz="3600" b="1">
              <a:solidFill>
                <a:schemeClr val="tx1"/>
              </a:solidFill>
            </a:endParaRPr>
          </a:p>
        </p:txBody>
      </p:sp>
      <p:sp>
        <p:nvSpPr>
          <p:cNvPr id="23" name="矩形 22"/>
          <p:cNvSpPr/>
          <p:nvPr/>
        </p:nvSpPr>
        <p:spPr>
          <a:xfrm>
            <a:off x="4305300" y="3384550"/>
            <a:ext cx="483870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ISA (architecture)</a:t>
            </a:r>
            <a:endParaRPr lang="zh-CN" altLang="en-US" sz="3600" b="1">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21" descr="Fotolia_37014295_Subscription_Monthly_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5825"/>
            <a:ext cx="514508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AutoShape 2"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2" name="AutoShape 4"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3" name="AutoShape 8"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4" name="AutoShape 10"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5" name="AutoShape 12"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6" name="AutoShape 14"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矩形 11"/>
          <p:cNvSpPr/>
          <p:nvPr/>
        </p:nvSpPr>
        <p:spPr>
          <a:xfrm>
            <a:off x="6750050" y="0"/>
            <a:ext cx="2393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problem</a:t>
            </a:r>
            <a:endParaRPr lang="zh-CN" altLang="en-US" sz="3600" b="1">
              <a:solidFill>
                <a:schemeClr val="tx1"/>
              </a:solidFill>
            </a:endParaRPr>
          </a:p>
        </p:txBody>
      </p:sp>
      <p:sp>
        <p:nvSpPr>
          <p:cNvPr id="14" name="矩形 13"/>
          <p:cNvSpPr/>
          <p:nvPr/>
        </p:nvSpPr>
        <p:spPr>
          <a:xfrm>
            <a:off x="6572250" y="6170613"/>
            <a:ext cx="2571750" cy="687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electrons</a:t>
            </a:r>
            <a:endParaRPr lang="zh-CN" altLang="en-US" sz="3600" b="1">
              <a:solidFill>
                <a:schemeClr val="tx1"/>
              </a:solidFill>
            </a:endParaRPr>
          </a:p>
        </p:txBody>
      </p:sp>
      <p:sp>
        <p:nvSpPr>
          <p:cNvPr id="16" name="矩形 15"/>
          <p:cNvSpPr/>
          <p:nvPr/>
        </p:nvSpPr>
        <p:spPr>
          <a:xfrm>
            <a:off x="6438900" y="687388"/>
            <a:ext cx="2705100" cy="687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algorithm</a:t>
            </a:r>
            <a:endParaRPr lang="zh-CN" altLang="en-US" sz="3600" b="1">
              <a:solidFill>
                <a:schemeClr val="tx1"/>
              </a:solidFill>
            </a:endParaRPr>
          </a:p>
        </p:txBody>
      </p:sp>
      <p:sp>
        <p:nvSpPr>
          <p:cNvPr id="17" name="矩形 16"/>
          <p:cNvSpPr/>
          <p:nvPr/>
        </p:nvSpPr>
        <p:spPr>
          <a:xfrm>
            <a:off x="6750050" y="1374775"/>
            <a:ext cx="2393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program</a:t>
            </a:r>
            <a:endParaRPr lang="zh-CN" altLang="en-US" sz="3600" b="1">
              <a:solidFill>
                <a:schemeClr val="tx1"/>
              </a:solidFill>
            </a:endParaRPr>
          </a:p>
        </p:txBody>
      </p:sp>
      <p:sp>
        <p:nvSpPr>
          <p:cNvPr id="18" name="矩形 17"/>
          <p:cNvSpPr/>
          <p:nvPr/>
        </p:nvSpPr>
        <p:spPr>
          <a:xfrm>
            <a:off x="4927600" y="2062163"/>
            <a:ext cx="4216400" cy="1322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runtime system</a:t>
            </a:r>
          </a:p>
          <a:p>
            <a:pPr algn="ctr">
              <a:defRPr/>
            </a:pPr>
            <a:r>
              <a:rPr lang="en-US" altLang="zh-CN" sz="3600" b="1">
                <a:solidFill>
                  <a:schemeClr val="tx1"/>
                </a:solidFill>
              </a:rPr>
              <a:t>(VM, OS, MM)</a:t>
            </a:r>
            <a:endParaRPr lang="zh-CN" altLang="en-US" sz="3600" b="1">
              <a:solidFill>
                <a:schemeClr val="tx1"/>
              </a:solidFill>
            </a:endParaRPr>
          </a:p>
        </p:txBody>
      </p:sp>
      <p:sp>
        <p:nvSpPr>
          <p:cNvPr id="19" name="矩形 18"/>
          <p:cNvSpPr/>
          <p:nvPr/>
        </p:nvSpPr>
        <p:spPr>
          <a:xfrm>
            <a:off x="7061200" y="5473700"/>
            <a:ext cx="208280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circuits</a:t>
            </a:r>
            <a:endParaRPr lang="zh-CN" altLang="en-US" sz="3600" b="1">
              <a:solidFill>
                <a:schemeClr val="tx1"/>
              </a:solidFill>
            </a:endParaRPr>
          </a:p>
        </p:txBody>
      </p:sp>
      <p:sp>
        <p:nvSpPr>
          <p:cNvPr id="20" name="矩形 19"/>
          <p:cNvSpPr/>
          <p:nvPr/>
        </p:nvSpPr>
        <p:spPr>
          <a:xfrm>
            <a:off x="7639050" y="4762500"/>
            <a:ext cx="1504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logic</a:t>
            </a:r>
            <a:endParaRPr lang="zh-CN" altLang="en-US" sz="3600" b="1">
              <a:solidFill>
                <a:schemeClr val="tx1"/>
              </a:solidFill>
            </a:endParaRPr>
          </a:p>
        </p:txBody>
      </p:sp>
      <p:sp>
        <p:nvSpPr>
          <p:cNvPr id="21" name="矩形 20"/>
          <p:cNvSpPr/>
          <p:nvPr/>
        </p:nvSpPr>
        <p:spPr>
          <a:xfrm>
            <a:off x="4349750" y="4051300"/>
            <a:ext cx="47942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err="1">
                <a:solidFill>
                  <a:schemeClr val="tx1"/>
                </a:solidFill>
              </a:rPr>
              <a:t>microarchitecture</a:t>
            </a:r>
            <a:endParaRPr lang="zh-CN" altLang="en-US" sz="3600" b="1">
              <a:solidFill>
                <a:schemeClr val="tx1"/>
              </a:solidFill>
            </a:endParaRPr>
          </a:p>
        </p:txBody>
      </p:sp>
      <p:sp>
        <p:nvSpPr>
          <p:cNvPr id="23" name="矩形 22"/>
          <p:cNvSpPr/>
          <p:nvPr/>
        </p:nvSpPr>
        <p:spPr>
          <a:xfrm>
            <a:off x="4305300" y="3384550"/>
            <a:ext cx="483870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ISA (architecture)</a:t>
            </a:r>
            <a:endParaRPr lang="zh-CN" altLang="en-US" sz="3600" b="1">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927600" y="2940050"/>
            <a:ext cx="4216400" cy="433388"/>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solidFill>
                <a:schemeClr val="tx1"/>
              </a:solidFill>
            </a:endParaRPr>
          </a:p>
        </p:txBody>
      </p:sp>
      <p:sp>
        <p:nvSpPr>
          <p:cNvPr id="18" name="矩形 17"/>
          <p:cNvSpPr/>
          <p:nvPr/>
        </p:nvSpPr>
        <p:spPr>
          <a:xfrm>
            <a:off x="4927600" y="2062163"/>
            <a:ext cx="4216400" cy="1322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runtime system</a:t>
            </a:r>
            <a:endParaRPr lang="en-US" altLang="zh-CN" sz="3600" b="1">
              <a:solidFill>
                <a:schemeClr val="bg1"/>
              </a:solidFill>
            </a:endParaRPr>
          </a:p>
          <a:p>
            <a:pPr algn="ctr">
              <a:defRPr/>
            </a:pPr>
            <a:r>
              <a:rPr lang="en-US" altLang="zh-CN" sz="3600" b="1">
                <a:solidFill>
                  <a:schemeClr val="bg1"/>
                </a:solidFill>
              </a:rPr>
              <a:t>(VM, OS, MM)</a:t>
            </a:r>
            <a:endParaRPr lang="zh-CN" altLang="en-US" sz="3600" b="1">
              <a:solidFill>
                <a:schemeClr val="bg1"/>
              </a:solidFill>
            </a:endParaRPr>
          </a:p>
        </p:txBody>
      </p:sp>
      <p:sp>
        <p:nvSpPr>
          <p:cNvPr id="20" name="矩形 19"/>
          <p:cNvSpPr/>
          <p:nvPr/>
        </p:nvSpPr>
        <p:spPr>
          <a:xfrm>
            <a:off x="7639050" y="4762500"/>
            <a:ext cx="1504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bg1"/>
                </a:solidFill>
              </a:rPr>
              <a:t>logic</a:t>
            </a:r>
            <a:endParaRPr lang="zh-CN" altLang="en-US" sz="3600" b="1">
              <a:solidFill>
                <a:schemeClr val="bg1"/>
              </a:solidFill>
            </a:endParaRPr>
          </a:p>
        </p:txBody>
      </p:sp>
      <p:sp>
        <p:nvSpPr>
          <p:cNvPr id="22" name="矩形 21"/>
          <p:cNvSpPr/>
          <p:nvPr/>
        </p:nvSpPr>
        <p:spPr>
          <a:xfrm>
            <a:off x="7639050" y="4762500"/>
            <a:ext cx="1504950" cy="355600"/>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bg1"/>
                </a:solidFill>
              </a:rPr>
              <a:t>logic</a:t>
            </a:r>
            <a:endParaRPr lang="zh-CN" altLang="en-US" sz="3600" b="1">
              <a:solidFill>
                <a:schemeClr val="bg1"/>
              </a:solidFill>
            </a:endParaRPr>
          </a:p>
        </p:txBody>
      </p:sp>
      <p:sp>
        <p:nvSpPr>
          <p:cNvPr id="21" name="矩形 20"/>
          <p:cNvSpPr/>
          <p:nvPr/>
        </p:nvSpPr>
        <p:spPr>
          <a:xfrm>
            <a:off x="4349750" y="4051300"/>
            <a:ext cx="4794250" cy="687388"/>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err="1">
                <a:solidFill>
                  <a:schemeClr val="bg1"/>
                </a:solidFill>
              </a:rPr>
              <a:t>microarchitecture</a:t>
            </a:r>
            <a:endParaRPr lang="zh-CN" altLang="en-US" sz="3600" b="1">
              <a:solidFill>
                <a:schemeClr val="bg1"/>
              </a:solidFill>
            </a:endParaRPr>
          </a:p>
        </p:txBody>
      </p:sp>
      <p:sp>
        <p:nvSpPr>
          <p:cNvPr id="23" name="矩形 22"/>
          <p:cNvSpPr/>
          <p:nvPr/>
        </p:nvSpPr>
        <p:spPr>
          <a:xfrm>
            <a:off x="4305300" y="3384550"/>
            <a:ext cx="4838700" cy="687388"/>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bg1"/>
                </a:solidFill>
              </a:rPr>
              <a:t>ISA (architecture)</a:t>
            </a:r>
            <a:endParaRPr lang="zh-CN" altLang="en-US" sz="3600" b="1">
              <a:solidFill>
                <a:schemeClr val="bg1"/>
              </a:solidFill>
            </a:endParaRPr>
          </a:p>
        </p:txBody>
      </p:sp>
      <p:sp>
        <p:nvSpPr>
          <p:cNvPr id="18440" name="Rectangle 2"/>
          <p:cNvSpPr>
            <a:spLocks noGrp="1" noChangeArrowheads="1"/>
          </p:cNvSpPr>
          <p:nvPr>
            <p:ph type="ctrTitle"/>
          </p:nvPr>
        </p:nvSpPr>
        <p:spPr>
          <a:xfrm rot="5400000">
            <a:off x="-3076575" y="3076575"/>
            <a:ext cx="6858000" cy="704850"/>
          </a:xfrm>
          <a:solidFill>
            <a:srgbClr val="00B0F0"/>
          </a:solidFill>
        </p:spPr>
        <p:txBody>
          <a:bodyPr/>
          <a:lstStyle/>
          <a:p>
            <a:pPr algn="l" eaLnBrk="1" hangingPunct="1"/>
            <a:r>
              <a:rPr lang="en-US" altLang="zh-CN" sz="4000">
                <a:solidFill>
                  <a:schemeClr val="bg1"/>
                </a:solidFill>
              </a:rPr>
              <a:t>Computer Architecture!</a:t>
            </a:r>
          </a:p>
        </p:txBody>
      </p:sp>
      <p:sp>
        <p:nvSpPr>
          <p:cNvPr id="18441" name="AutoShape 2"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442" name="AutoShape 4"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443" name="AutoShape 8"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444" name="AutoShape 10"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445" name="AutoShape 12"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446" name="AutoShape 14"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矩形 11"/>
          <p:cNvSpPr/>
          <p:nvPr/>
        </p:nvSpPr>
        <p:spPr>
          <a:xfrm>
            <a:off x="6750050" y="0"/>
            <a:ext cx="2393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problem</a:t>
            </a:r>
            <a:endParaRPr lang="zh-CN" altLang="en-US" sz="3600" b="1">
              <a:solidFill>
                <a:schemeClr val="tx1"/>
              </a:solidFill>
            </a:endParaRPr>
          </a:p>
        </p:txBody>
      </p:sp>
      <p:sp>
        <p:nvSpPr>
          <p:cNvPr id="14" name="矩形 13"/>
          <p:cNvSpPr/>
          <p:nvPr/>
        </p:nvSpPr>
        <p:spPr>
          <a:xfrm>
            <a:off x="6572250" y="6170613"/>
            <a:ext cx="2571750" cy="687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electrons</a:t>
            </a:r>
            <a:endParaRPr lang="zh-CN" altLang="en-US" sz="3600" b="1">
              <a:solidFill>
                <a:schemeClr val="tx1"/>
              </a:solidFill>
            </a:endParaRPr>
          </a:p>
        </p:txBody>
      </p:sp>
      <p:sp>
        <p:nvSpPr>
          <p:cNvPr id="16" name="矩形 15"/>
          <p:cNvSpPr/>
          <p:nvPr/>
        </p:nvSpPr>
        <p:spPr>
          <a:xfrm>
            <a:off x="6438900" y="687388"/>
            <a:ext cx="2705100" cy="687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algorithm</a:t>
            </a:r>
            <a:endParaRPr lang="zh-CN" altLang="en-US" sz="3600" b="1">
              <a:solidFill>
                <a:schemeClr val="tx1"/>
              </a:solidFill>
            </a:endParaRPr>
          </a:p>
        </p:txBody>
      </p:sp>
      <p:sp>
        <p:nvSpPr>
          <p:cNvPr id="17" name="矩形 16"/>
          <p:cNvSpPr/>
          <p:nvPr/>
        </p:nvSpPr>
        <p:spPr>
          <a:xfrm>
            <a:off x="6750050" y="1374775"/>
            <a:ext cx="2393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program</a:t>
            </a:r>
            <a:endParaRPr lang="zh-CN" altLang="en-US" sz="3600" b="1">
              <a:solidFill>
                <a:schemeClr val="tx1"/>
              </a:solidFill>
            </a:endParaRPr>
          </a:p>
        </p:txBody>
      </p:sp>
      <p:sp>
        <p:nvSpPr>
          <p:cNvPr id="19" name="矩形 18"/>
          <p:cNvSpPr/>
          <p:nvPr/>
        </p:nvSpPr>
        <p:spPr>
          <a:xfrm>
            <a:off x="7061200" y="5473700"/>
            <a:ext cx="208280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circuits</a:t>
            </a:r>
            <a:endParaRPr lang="zh-CN" altLang="en-US" sz="3600" b="1">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rot="5400000">
            <a:off x="-3076575" y="3076575"/>
            <a:ext cx="6858000" cy="704850"/>
          </a:xfrm>
          <a:solidFill>
            <a:srgbClr val="00B0F0"/>
          </a:solidFill>
        </p:spPr>
        <p:txBody>
          <a:bodyPr/>
          <a:lstStyle/>
          <a:p>
            <a:pPr algn="l" eaLnBrk="1" hangingPunct="1"/>
            <a:r>
              <a:rPr lang="en-US" altLang="zh-CN" sz="4000">
                <a:solidFill>
                  <a:schemeClr val="bg1"/>
                </a:solidFill>
              </a:rPr>
              <a:t>Computer Architecture!</a:t>
            </a:r>
          </a:p>
        </p:txBody>
      </p:sp>
      <p:sp>
        <p:nvSpPr>
          <p:cNvPr id="19459" name="AutoShape 2"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60" name="AutoShape 4"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61" name="AutoShape 8"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62" name="AutoShape 10"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63" name="AutoShape 12"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64" name="AutoShape 14"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Rectangle 2"/>
          <p:cNvSpPr txBox="1">
            <a:spLocks noChangeArrowheads="1"/>
          </p:cNvSpPr>
          <p:nvPr/>
        </p:nvSpPr>
        <p:spPr bwMode="auto">
          <a:xfrm>
            <a:off x="704850" y="1473200"/>
            <a:ext cx="3867150" cy="533400"/>
          </a:xfrm>
          <a:prstGeom prst="rect">
            <a:avLst/>
          </a:prstGeom>
          <a:noFill/>
          <a:ln w="9525">
            <a:noFill/>
            <a:miter lim="800000"/>
            <a:headEnd/>
            <a:tailEnd/>
          </a:ln>
        </p:spPr>
        <p:txBody>
          <a:bodyPr anchor="ctr"/>
          <a:lstStyle/>
          <a:p>
            <a:pPr>
              <a:defRPr/>
            </a:pPr>
            <a:r>
              <a:rPr lang="en-US" altLang="zh-CN" sz="4400" b="1" kern="0">
                <a:solidFill>
                  <a:schemeClr val="tx2"/>
                </a:solidFill>
                <a:latin typeface="+mj-lt"/>
                <a:ea typeface="+mj-ea"/>
                <a:cs typeface="+mj-cs"/>
              </a:rPr>
              <a:t>challenging</a:t>
            </a:r>
          </a:p>
        </p:txBody>
      </p:sp>
      <p:sp>
        <p:nvSpPr>
          <p:cNvPr id="10" name="矩形 9"/>
          <p:cNvSpPr/>
          <p:nvPr/>
        </p:nvSpPr>
        <p:spPr>
          <a:xfrm>
            <a:off x="4927600" y="2940050"/>
            <a:ext cx="4216400" cy="433388"/>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solidFill>
                <a:schemeClr val="tx1"/>
              </a:solidFill>
            </a:endParaRPr>
          </a:p>
        </p:txBody>
      </p:sp>
      <p:sp>
        <p:nvSpPr>
          <p:cNvPr id="11" name="矩形 10"/>
          <p:cNvSpPr/>
          <p:nvPr/>
        </p:nvSpPr>
        <p:spPr>
          <a:xfrm>
            <a:off x="4927600" y="2062163"/>
            <a:ext cx="4216400" cy="1322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runtime system</a:t>
            </a:r>
            <a:endParaRPr lang="en-US" altLang="zh-CN" sz="3600" b="1">
              <a:solidFill>
                <a:schemeClr val="bg1"/>
              </a:solidFill>
            </a:endParaRPr>
          </a:p>
          <a:p>
            <a:pPr algn="ctr">
              <a:defRPr/>
            </a:pPr>
            <a:r>
              <a:rPr lang="en-US" altLang="zh-CN" sz="3600" b="1">
                <a:solidFill>
                  <a:schemeClr val="bg1"/>
                </a:solidFill>
              </a:rPr>
              <a:t>(VM, OS, MM)</a:t>
            </a:r>
            <a:endParaRPr lang="zh-CN" altLang="en-US" sz="3600" b="1">
              <a:solidFill>
                <a:schemeClr val="bg1"/>
              </a:solidFill>
            </a:endParaRPr>
          </a:p>
        </p:txBody>
      </p:sp>
      <p:sp>
        <p:nvSpPr>
          <p:cNvPr id="12" name="矩形 11"/>
          <p:cNvSpPr/>
          <p:nvPr/>
        </p:nvSpPr>
        <p:spPr>
          <a:xfrm>
            <a:off x="7639050" y="4762500"/>
            <a:ext cx="1504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bg1"/>
                </a:solidFill>
              </a:rPr>
              <a:t>logic</a:t>
            </a:r>
            <a:endParaRPr lang="zh-CN" altLang="en-US" sz="3600" b="1">
              <a:solidFill>
                <a:schemeClr val="bg1"/>
              </a:solidFill>
            </a:endParaRPr>
          </a:p>
        </p:txBody>
      </p:sp>
      <p:sp>
        <p:nvSpPr>
          <p:cNvPr id="13" name="矩形 12"/>
          <p:cNvSpPr/>
          <p:nvPr/>
        </p:nvSpPr>
        <p:spPr>
          <a:xfrm>
            <a:off x="7639050" y="4762500"/>
            <a:ext cx="1504950" cy="355600"/>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bg1"/>
                </a:solidFill>
              </a:rPr>
              <a:t>logic</a:t>
            </a:r>
            <a:endParaRPr lang="zh-CN" altLang="en-US" sz="3600" b="1">
              <a:solidFill>
                <a:schemeClr val="bg1"/>
              </a:solidFill>
            </a:endParaRPr>
          </a:p>
        </p:txBody>
      </p:sp>
      <p:sp>
        <p:nvSpPr>
          <p:cNvPr id="14" name="矩形 13"/>
          <p:cNvSpPr/>
          <p:nvPr/>
        </p:nvSpPr>
        <p:spPr>
          <a:xfrm>
            <a:off x="4349750" y="4051300"/>
            <a:ext cx="4794250" cy="687388"/>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err="1">
                <a:solidFill>
                  <a:schemeClr val="bg1"/>
                </a:solidFill>
              </a:rPr>
              <a:t>microarchitecture</a:t>
            </a:r>
            <a:endParaRPr lang="zh-CN" altLang="en-US" sz="3600" b="1">
              <a:solidFill>
                <a:schemeClr val="bg1"/>
              </a:solidFill>
            </a:endParaRPr>
          </a:p>
        </p:txBody>
      </p:sp>
      <p:sp>
        <p:nvSpPr>
          <p:cNvPr id="15" name="矩形 14"/>
          <p:cNvSpPr/>
          <p:nvPr/>
        </p:nvSpPr>
        <p:spPr>
          <a:xfrm>
            <a:off x="4305300" y="3384550"/>
            <a:ext cx="4838700" cy="687388"/>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bg1"/>
                </a:solidFill>
              </a:rPr>
              <a:t>ISA (architecture)</a:t>
            </a:r>
            <a:endParaRPr lang="zh-CN" altLang="en-US" sz="3600" b="1">
              <a:solidFill>
                <a:schemeClr val="bg1"/>
              </a:solidFill>
            </a:endParaRPr>
          </a:p>
        </p:txBody>
      </p:sp>
      <p:sp>
        <p:nvSpPr>
          <p:cNvPr id="16" name="矩形 15"/>
          <p:cNvSpPr/>
          <p:nvPr/>
        </p:nvSpPr>
        <p:spPr>
          <a:xfrm>
            <a:off x="7016750" y="5118100"/>
            <a:ext cx="2127250"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矩形 16"/>
          <p:cNvSpPr/>
          <p:nvPr/>
        </p:nvSpPr>
        <p:spPr>
          <a:xfrm>
            <a:off x="4794250" y="1917700"/>
            <a:ext cx="4349750" cy="102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908175"/>
          </a:xfrm>
        </p:spPr>
        <p:txBody>
          <a:bodyPr/>
          <a:lstStyle/>
          <a:p>
            <a:pPr algn="l" eaLnBrk="1" hangingPunct="1"/>
            <a:r>
              <a:rPr lang="en-US" altLang="zh-CN" sz="5400"/>
              <a:t>Finally, </a:t>
            </a:r>
            <a:br>
              <a:rPr lang="en-US" altLang="zh-CN" sz="5400"/>
            </a:br>
            <a:r>
              <a:rPr lang="en-US" altLang="zh-CN" sz="5400"/>
              <a:t>Computer Architecture!</a:t>
            </a:r>
          </a:p>
        </p:txBody>
      </p:sp>
      <p:sp>
        <p:nvSpPr>
          <p:cNvPr id="3" name="矩形 2"/>
          <p:cNvSpPr/>
          <p:nvPr/>
        </p:nvSpPr>
        <p:spPr>
          <a:xfrm>
            <a:off x="8083550" y="0"/>
            <a:ext cx="1060450" cy="939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t>01</a:t>
            </a:r>
            <a:endParaRPr lang="zh-CN" altLang="en-US" sz="36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rot="5400000">
            <a:off x="-3076575" y="3076575"/>
            <a:ext cx="6858000" cy="704850"/>
          </a:xfrm>
          <a:solidFill>
            <a:srgbClr val="00B0F0"/>
          </a:solidFill>
        </p:spPr>
        <p:txBody>
          <a:bodyPr/>
          <a:lstStyle/>
          <a:p>
            <a:pPr algn="l" eaLnBrk="1" hangingPunct="1"/>
            <a:r>
              <a:rPr lang="en-US" altLang="zh-CN" sz="4000">
                <a:solidFill>
                  <a:schemeClr val="bg1"/>
                </a:solidFill>
              </a:rPr>
              <a:t>Computer Architecture!</a:t>
            </a:r>
          </a:p>
        </p:txBody>
      </p:sp>
      <p:sp>
        <p:nvSpPr>
          <p:cNvPr id="20483" name="AutoShape 2"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4" name="AutoShape 4"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5" name="AutoShape 8"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6" name="AutoShape 10"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7" name="AutoShape 12"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8" name="AutoShape 14"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Rectangle 2"/>
          <p:cNvSpPr txBox="1">
            <a:spLocks noChangeArrowheads="1"/>
          </p:cNvSpPr>
          <p:nvPr/>
        </p:nvSpPr>
        <p:spPr bwMode="auto">
          <a:xfrm>
            <a:off x="704850" y="1473200"/>
            <a:ext cx="3867150" cy="533400"/>
          </a:xfrm>
          <a:prstGeom prst="rect">
            <a:avLst/>
          </a:prstGeom>
          <a:noFill/>
          <a:ln w="9525">
            <a:noFill/>
            <a:miter lim="800000"/>
            <a:headEnd/>
            <a:tailEnd/>
          </a:ln>
        </p:spPr>
        <p:txBody>
          <a:bodyPr anchor="ctr"/>
          <a:lstStyle/>
          <a:p>
            <a:pPr>
              <a:defRPr/>
            </a:pPr>
            <a:r>
              <a:rPr lang="en-US" altLang="zh-CN" sz="4400" b="1" kern="0">
                <a:solidFill>
                  <a:schemeClr val="tx2"/>
                </a:solidFill>
                <a:latin typeface="+mj-lt"/>
                <a:ea typeface="+mj-ea"/>
                <a:cs typeface="+mj-cs"/>
              </a:rPr>
              <a:t>challenging</a:t>
            </a:r>
          </a:p>
        </p:txBody>
      </p:sp>
      <p:sp>
        <p:nvSpPr>
          <p:cNvPr id="17" name="矩形 16"/>
          <p:cNvSpPr/>
          <p:nvPr/>
        </p:nvSpPr>
        <p:spPr>
          <a:xfrm>
            <a:off x="4927600" y="2940050"/>
            <a:ext cx="4216400" cy="433388"/>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solidFill>
                <a:schemeClr val="tx1"/>
              </a:solidFill>
            </a:endParaRPr>
          </a:p>
        </p:txBody>
      </p:sp>
      <p:sp>
        <p:nvSpPr>
          <p:cNvPr id="18" name="矩形 17"/>
          <p:cNvSpPr/>
          <p:nvPr/>
        </p:nvSpPr>
        <p:spPr>
          <a:xfrm>
            <a:off x="4927600" y="2062163"/>
            <a:ext cx="4216400" cy="1322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tx1"/>
                </a:solidFill>
              </a:rPr>
              <a:t>runtime system</a:t>
            </a:r>
            <a:endParaRPr lang="en-US" altLang="zh-CN" sz="3600" b="1">
              <a:solidFill>
                <a:schemeClr val="bg1"/>
              </a:solidFill>
            </a:endParaRPr>
          </a:p>
          <a:p>
            <a:pPr algn="ctr">
              <a:defRPr/>
            </a:pPr>
            <a:r>
              <a:rPr lang="en-US" altLang="zh-CN" sz="3600" b="1">
                <a:solidFill>
                  <a:schemeClr val="bg1"/>
                </a:solidFill>
              </a:rPr>
              <a:t>(VM, OS, MM)</a:t>
            </a:r>
            <a:endParaRPr lang="zh-CN" altLang="en-US" sz="3600" b="1">
              <a:solidFill>
                <a:schemeClr val="bg1"/>
              </a:solidFill>
            </a:endParaRPr>
          </a:p>
        </p:txBody>
      </p:sp>
      <p:sp>
        <p:nvSpPr>
          <p:cNvPr id="19" name="矩形 18"/>
          <p:cNvSpPr/>
          <p:nvPr/>
        </p:nvSpPr>
        <p:spPr>
          <a:xfrm>
            <a:off x="7639050" y="4762500"/>
            <a:ext cx="1504950" cy="6873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bg1"/>
                </a:solidFill>
              </a:rPr>
              <a:t>logic</a:t>
            </a:r>
            <a:endParaRPr lang="zh-CN" altLang="en-US" sz="3600" b="1">
              <a:solidFill>
                <a:schemeClr val="bg1"/>
              </a:solidFill>
            </a:endParaRPr>
          </a:p>
        </p:txBody>
      </p:sp>
      <p:sp>
        <p:nvSpPr>
          <p:cNvPr id="20" name="矩形 19"/>
          <p:cNvSpPr/>
          <p:nvPr/>
        </p:nvSpPr>
        <p:spPr>
          <a:xfrm>
            <a:off x="7639050" y="4762500"/>
            <a:ext cx="1504950" cy="355600"/>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bg1"/>
                </a:solidFill>
              </a:rPr>
              <a:t>logic</a:t>
            </a:r>
            <a:endParaRPr lang="zh-CN" altLang="en-US" sz="3600" b="1">
              <a:solidFill>
                <a:schemeClr val="bg1"/>
              </a:solidFill>
            </a:endParaRPr>
          </a:p>
        </p:txBody>
      </p:sp>
      <p:sp>
        <p:nvSpPr>
          <p:cNvPr id="21" name="矩形 20"/>
          <p:cNvSpPr/>
          <p:nvPr/>
        </p:nvSpPr>
        <p:spPr>
          <a:xfrm>
            <a:off x="4349750" y="4051300"/>
            <a:ext cx="4794250" cy="687388"/>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err="1">
                <a:solidFill>
                  <a:schemeClr val="bg1"/>
                </a:solidFill>
              </a:rPr>
              <a:t>microarchitecture</a:t>
            </a:r>
            <a:endParaRPr lang="zh-CN" altLang="en-US" sz="3600" b="1">
              <a:solidFill>
                <a:schemeClr val="bg1"/>
              </a:solidFill>
            </a:endParaRPr>
          </a:p>
        </p:txBody>
      </p:sp>
      <p:sp>
        <p:nvSpPr>
          <p:cNvPr id="22" name="矩形 21"/>
          <p:cNvSpPr/>
          <p:nvPr/>
        </p:nvSpPr>
        <p:spPr>
          <a:xfrm>
            <a:off x="4305300" y="3384550"/>
            <a:ext cx="4838700" cy="687388"/>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a:solidFill>
                  <a:schemeClr val="bg1"/>
                </a:solidFill>
              </a:rPr>
              <a:t>ISA (architecture)</a:t>
            </a:r>
            <a:endParaRPr lang="zh-CN" altLang="en-US" sz="3600" b="1">
              <a:solidFill>
                <a:schemeClr val="bg1"/>
              </a:solidFill>
            </a:endParaRPr>
          </a:p>
        </p:txBody>
      </p:sp>
      <p:sp>
        <p:nvSpPr>
          <p:cNvPr id="23" name="矩形 22"/>
          <p:cNvSpPr/>
          <p:nvPr/>
        </p:nvSpPr>
        <p:spPr>
          <a:xfrm>
            <a:off x="7016750" y="5118100"/>
            <a:ext cx="2127250"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矩形 23"/>
          <p:cNvSpPr/>
          <p:nvPr/>
        </p:nvSpPr>
        <p:spPr>
          <a:xfrm>
            <a:off x="4794250" y="1917700"/>
            <a:ext cx="4349750" cy="102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Rectangle 2"/>
          <p:cNvSpPr txBox="1">
            <a:spLocks noChangeArrowheads="1"/>
          </p:cNvSpPr>
          <p:nvPr/>
        </p:nvSpPr>
        <p:spPr bwMode="auto">
          <a:xfrm>
            <a:off x="704850" y="2139950"/>
            <a:ext cx="5378450" cy="533400"/>
          </a:xfrm>
          <a:prstGeom prst="rect">
            <a:avLst/>
          </a:prstGeom>
          <a:noFill/>
          <a:ln w="9525">
            <a:noFill/>
            <a:miter lim="800000"/>
            <a:headEnd/>
            <a:tailEnd/>
          </a:ln>
        </p:spPr>
        <p:txBody>
          <a:bodyPr anchor="ctr"/>
          <a:lstStyle/>
          <a:p>
            <a:pPr>
              <a:defRPr/>
            </a:pPr>
            <a:r>
              <a:rPr lang="en-US" altLang="zh-CN" sz="4400" kern="0">
                <a:solidFill>
                  <a:schemeClr val="tx2"/>
                </a:solidFill>
                <a:latin typeface="+mj-lt"/>
                <a:ea typeface="+mj-ea"/>
                <a:cs typeface="+mj-cs"/>
              </a:rPr>
              <a:t>for me as well…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507" name="AutoShape 4"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508" name="AutoShape 8"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509" name="AutoShape 10"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510" name="AutoShape 12"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511" name="AutoShape 14"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 name="Rectangle 2"/>
          <p:cNvSpPr txBox="1">
            <a:spLocks noChangeArrowheads="1"/>
          </p:cNvSpPr>
          <p:nvPr/>
        </p:nvSpPr>
        <p:spPr bwMode="auto">
          <a:xfrm>
            <a:off x="704850" y="2139950"/>
            <a:ext cx="4356100" cy="533400"/>
          </a:xfrm>
          <a:prstGeom prst="rect">
            <a:avLst/>
          </a:prstGeom>
          <a:noFill/>
          <a:ln w="9525">
            <a:noFill/>
            <a:miter lim="800000"/>
            <a:headEnd/>
            <a:tailEnd/>
          </a:ln>
        </p:spPr>
        <p:txBody>
          <a:bodyPr anchor="ctr"/>
          <a:lstStyle/>
          <a:p>
            <a:pPr>
              <a:defRPr/>
            </a:pPr>
            <a:r>
              <a:rPr lang="en-US" altLang="zh-CN" sz="4400" kern="0">
                <a:solidFill>
                  <a:schemeClr val="bg1"/>
                </a:solidFill>
                <a:latin typeface="+mj-lt"/>
                <a:ea typeface="+mj-ea"/>
                <a:cs typeface="+mj-cs"/>
              </a:rPr>
              <a:t>for</a:t>
            </a:r>
            <a:r>
              <a:rPr lang="en-US" altLang="zh-CN" sz="4400" kern="0">
                <a:solidFill>
                  <a:schemeClr val="tx2"/>
                </a:solidFill>
                <a:latin typeface="+mj-lt"/>
                <a:ea typeface="+mj-ea"/>
                <a:cs typeface="+mj-cs"/>
              </a:rPr>
              <a:t> 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CN"/>
              <a:t>Instructor</a:t>
            </a:r>
          </a:p>
        </p:txBody>
      </p:sp>
      <p:sp>
        <p:nvSpPr>
          <p:cNvPr id="8195" name="Rectangle 3"/>
          <p:cNvSpPr>
            <a:spLocks noGrp="1" noChangeArrowheads="1"/>
          </p:cNvSpPr>
          <p:nvPr>
            <p:ph type="body" idx="1"/>
          </p:nvPr>
        </p:nvSpPr>
        <p:spPr>
          <a:xfrm>
            <a:off x="457200" y="1600200"/>
            <a:ext cx="8959850" cy="5257800"/>
          </a:xfrm>
        </p:spPr>
        <p:txBody>
          <a:bodyPr/>
          <a:lstStyle/>
          <a:p>
            <a:pPr eaLnBrk="1" hangingPunct="1">
              <a:buFontTx/>
              <a:buNone/>
              <a:defRPr/>
            </a:pPr>
            <a:r>
              <a:rPr lang="en-US" altLang="zh-CN" b="1">
                <a:effectLst>
                  <a:outerShdw blurRad="38100" dist="38100" dir="2700000" algn="tl">
                    <a:srgbClr val="C0C0C0"/>
                  </a:outerShdw>
                </a:effectLst>
              </a:rPr>
              <a:t>Kai Bu </a:t>
            </a:r>
            <a:r>
              <a:rPr lang="zh-CN" altLang="en-US" b="1">
                <a:effectLst>
                  <a:outerShdw blurRad="38100" dist="38100" dir="2700000" algn="tl">
                    <a:srgbClr val="C0C0C0"/>
                  </a:outerShdw>
                </a:effectLst>
                <a:ea typeface="楷体_GB2312" pitchFamily="49" charset="-122"/>
              </a:rPr>
              <a:t>卜凯</a:t>
            </a:r>
          </a:p>
          <a:p>
            <a:pPr eaLnBrk="1" hangingPunct="1">
              <a:buFontTx/>
              <a:buNone/>
              <a:defRPr/>
            </a:pPr>
            <a:r>
              <a:rPr lang="en-US" altLang="zh-CN">
                <a:ea typeface="楷体_GB2312" pitchFamily="49" charset="-122"/>
              </a:rPr>
              <a:t>Associate Professor, College of CS, ZJU</a:t>
            </a:r>
          </a:p>
          <a:p>
            <a:pPr eaLnBrk="1" hangingPunct="1">
              <a:buFontTx/>
              <a:buNone/>
              <a:defRPr/>
            </a:pPr>
            <a:r>
              <a:rPr lang="en-US" altLang="zh-CN">
                <a:ea typeface="楷体_GB2312" pitchFamily="49" charset="-122"/>
              </a:rPr>
              <a:t>Ph.D. from Hong Kong </a:t>
            </a:r>
            <a:r>
              <a:rPr lang="en-US" altLang="zh-CN" err="1">
                <a:ea typeface="楷体_GB2312" pitchFamily="49" charset="-122"/>
              </a:rPr>
              <a:t>PolyU</a:t>
            </a:r>
            <a:r>
              <a:rPr lang="en-US" altLang="zh-CN">
                <a:ea typeface="楷体_GB2312" pitchFamily="49" charset="-122"/>
              </a:rPr>
              <a:t>, 2013</a:t>
            </a:r>
          </a:p>
          <a:p>
            <a:pPr eaLnBrk="1" hangingPunct="1">
              <a:buFontTx/>
              <a:buNone/>
              <a:defRPr/>
            </a:pPr>
            <a:r>
              <a:rPr lang="en-US" altLang="zh-CN">
                <a:ea typeface="楷体_GB2312" pitchFamily="49" charset="-122"/>
              </a:rPr>
              <a:t>Visiting Professor, SFU, 2018</a:t>
            </a:r>
          </a:p>
          <a:p>
            <a:pPr eaLnBrk="1" hangingPunct="1">
              <a:buFontTx/>
              <a:buNone/>
              <a:defRPr/>
            </a:pPr>
            <a:endParaRPr lang="en-US" altLang="zh-CN" sz="1600">
              <a:ea typeface="楷体_GB2312" pitchFamily="49" charset="-122"/>
            </a:endParaRPr>
          </a:p>
          <a:p>
            <a:pPr eaLnBrk="1" hangingPunct="1">
              <a:buFontTx/>
              <a:buNone/>
              <a:defRPr/>
            </a:pPr>
            <a:r>
              <a:rPr lang="en-US" altLang="zh-CN" sz="3100" b="1">
                <a:effectLst>
                  <a:outerShdw blurRad="38100" dist="38100" dir="2700000" algn="tl">
                    <a:srgbClr val="C0C0C0"/>
                  </a:outerShdw>
                </a:effectLst>
                <a:ea typeface="楷体_GB2312" pitchFamily="49" charset="-122"/>
              </a:rPr>
              <a:t>Research Interests</a:t>
            </a:r>
            <a:r>
              <a:rPr lang="en-US" altLang="zh-CN" sz="3100">
                <a:effectLst>
                  <a:outerShdw blurRad="38100" dist="38100" dir="2700000" algn="tl">
                    <a:srgbClr val="C0C0C0"/>
                  </a:outerShdw>
                </a:effectLst>
                <a:ea typeface="楷体_GB2312" pitchFamily="49" charset="-122"/>
              </a:rPr>
              <a:t>:</a:t>
            </a:r>
            <a:r>
              <a:rPr lang="en-US" altLang="zh-CN" sz="3100">
                <a:ea typeface="楷体_GB2312" pitchFamily="49" charset="-122"/>
              </a:rPr>
              <a:t> </a:t>
            </a:r>
          </a:p>
          <a:p>
            <a:pPr eaLnBrk="1" hangingPunct="1">
              <a:buFontTx/>
              <a:buNone/>
              <a:defRPr/>
            </a:pPr>
            <a:r>
              <a:rPr lang="en-US" altLang="zh-CN" sz="3100">
                <a:ea typeface="楷体_GB2312" pitchFamily="49" charset="-122"/>
              </a:rPr>
              <a:t>network, security, computer architecture</a:t>
            </a:r>
          </a:p>
          <a:p>
            <a:pPr eaLnBrk="1" hangingPunct="1">
              <a:buFontTx/>
              <a:buNone/>
              <a:defRPr/>
            </a:pPr>
            <a:r>
              <a:rPr lang="en-US" altLang="zh-CN" sz="3100" b="1">
                <a:ea typeface="楷体_GB2312" pitchFamily="49" charset="-122"/>
              </a:rPr>
              <a:t>research interns wanted</a:t>
            </a:r>
          </a:p>
          <a:p>
            <a:pPr eaLnBrk="1" hangingPunct="1">
              <a:buFontTx/>
              <a:buNone/>
              <a:defRPr/>
            </a:pPr>
            <a:endParaRPr lang="en-US" altLang="zh-CN" sz="1600">
              <a:ea typeface="楷体_GB2312" pitchFamily="49" charset="-122"/>
            </a:endParaRPr>
          </a:p>
          <a:p>
            <a:pPr eaLnBrk="1" hangingPunct="1">
              <a:buFontTx/>
              <a:buNone/>
              <a:defRPr/>
            </a:pPr>
            <a:r>
              <a:rPr lang="en-US" altLang="zh-CN" sz="3100">
                <a:hlinkClick r:id="rId3"/>
              </a:rPr>
              <a:t>http://list.zju.edu.cn/kaibu</a:t>
            </a:r>
            <a:endParaRPr lang="en-US" altLang="zh-CN" sz="3100"/>
          </a:p>
          <a:p>
            <a:pPr eaLnBrk="1" hangingPunct="1">
              <a:buFontTx/>
              <a:buNone/>
              <a:defRPr/>
            </a:pPr>
            <a:endParaRPr lang="en-US" altLang="zh-CN" sz="3100"/>
          </a:p>
          <a:p>
            <a:pPr eaLnBrk="1" hangingPunct="1">
              <a:buFontTx/>
              <a:buNone/>
              <a:defRPr/>
            </a:pPr>
            <a:r>
              <a:rPr lang="en-US" altLang="zh-CN" sz="310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r>
              <a:rPr lang="en-US" altLang="zh-CN"/>
              <a:t>How I Prepared</a:t>
            </a:r>
            <a:br>
              <a:rPr lang="en-US" altLang="zh-CN"/>
            </a:br>
            <a:r>
              <a:rPr lang="en-US" altLang="zh-CN" b="0"/>
              <a:t>(and am still preparing)</a:t>
            </a:r>
            <a:endParaRPr lang="zh-CN" altLang="en-US" b="0"/>
          </a:p>
        </p:txBody>
      </p:sp>
      <p:sp>
        <p:nvSpPr>
          <p:cNvPr id="23555" name="内容占位符 2"/>
          <p:cNvSpPr>
            <a:spLocks noGrp="1"/>
          </p:cNvSpPr>
          <p:nvPr>
            <p:ph idx="1"/>
          </p:nvPr>
        </p:nvSpPr>
        <p:spPr/>
        <p:txBody>
          <a:bodyPr/>
          <a:lstStyle/>
          <a:p>
            <a:pPr>
              <a:buFontTx/>
              <a:buNone/>
            </a:pPr>
            <a:endParaRPr lang="en-US" altLang="zh-CN" sz="1000"/>
          </a:p>
          <a:p>
            <a:pPr algn="ctr">
              <a:buFontTx/>
              <a:buNone/>
            </a:pPr>
            <a:r>
              <a:rPr lang="en-US" altLang="zh-CN"/>
              <a:t>read textbooks</a:t>
            </a:r>
          </a:p>
          <a:p>
            <a:pPr>
              <a:buFontTx/>
              <a:buNone/>
            </a:pPr>
            <a:r>
              <a:rPr lang="en-US" altLang="zh-CN"/>
              <a:t>	</a:t>
            </a:r>
          </a:p>
        </p:txBody>
      </p:sp>
      <p:pic>
        <p:nvPicPr>
          <p:cNvPr id="23556" name="Picture 4" descr="cover-5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57475"/>
            <a:ext cx="2573338"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图片 4" descr="51u5VDCxXQL._SX403_BO1,204,203,200_.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9650" y="2662238"/>
            <a:ext cx="25685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图片 5" descr="book-cover-tw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61150" y="2673350"/>
            <a:ext cx="200818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en-US" altLang="zh-CN"/>
              <a:t>How I Prepared</a:t>
            </a:r>
            <a:br>
              <a:rPr lang="en-US" altLang="zh-CN"/>
            </a:br>
            <a:r>
              <a:rPr lang="en-US" altLang="zh-CN" b="0"/>
              <a:t>(and am still preparing)</a:t>
            </a:r>
            <a:endParaRPr lang="zh-CN" altLang="en-US" b="0"/>
          </a:p>
        </p:txBody>
      </p:sp>
      <p:sp>
        <p:nvSpPr>
          <p:cNvPr id="24579" name="内容占位符 2"/>
          <p:cNvSpPr>
            <a:spLocks noGrp="1"/>
          </p:cNvSpPr>
          <p:nvPr>
            <p:ph idx="1"/>
          </p:nvPr>
        </p:nvSpPr>
        <p:spPr/>
        <p:txBody>
          <a:bodyPr/>
          <a:lstStyle/>
          <a:p>
            <a:pPr>
              <a:buFontTx/>
              <a:buNone/>
            </a:pPr>
            <a:endParaRPr lang="en-US" altLang="zh-CN" sz="1000"/>
          </a:p>
          <a:p>
            <a:pPr algn="ctr">
              <a:buFontTx/>
              <a:buNone/>
            </a:pPr>
            <a:r>
              <a:rPr lang="en-US" altLang="zh-CN"/>
              <a:t>watch video lectures</a:t>
            </a:r>
          </a:p>
          <a:p>
            <a:pPr>
              <a:buFontTx/>
              <a:buNone/>
            </a:pPr>
            <a:r>
              <a:rPr lang="en-US" altLang="zh-CN"/>
              <a:t>	</a:t>
            </a:r>
          </a:p>
        </p:txBody>
      </p:sp>
      <p:pic>
        <p:nvPicPr>
          <p:cNvPr id="24580" name="图片 5" descr="maxresdefaul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2700" y="2540000"/>
            <a:ext cx="6534150"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r>
              <a:rPr lang="en-US" altLang="zh-CN"/>
              <a:t>How I Prepared</a:t>
            </a:r>
            <a:br>
              <a:rPr lang="en-US" altLang="zh-CN"/>
            </a:br>
            <a:r>
              <a:rPr lang="en-US" altLang="zh-CN" b="0"/>
              <a:t>(and am still preparing)</a:t>
            </a:r>
            <a:endParaRPr lang="zh-CN" altLang="en-US" b="0"/>
          </a:p>
        </p:txBody>
      </p:sp>
      <p:sp>
        <p:nvSpPr>
          <p:cNvPr id="25603" name="内容占位符 2"/>
          <p:cNvSpPr>
            <a:spLocks noGrp="1"/>
          </p:cNvSpPr>
          <p:nvPr>
            <p:ph idx="1"/>
          </p:nvPr>
        </p:nvSpPr>
        <p:spPr/>
        <p:txBody>
          <a:bodyPr/>
          <a:lstStyle/>
          <a:p>
            <a:pPr>
              <a:buFontTx/>
              <a:buNone/>
            </a:pPr>
            <a:endParaRPr lang="en-US" altLang="zh-CN" sz="1000"/>
          </a:p>
          <a:p>
            <a:pPr algn="ctr">
              <a:buFontTx/>
              <a:buNone/>
            </a:pPr>
            <a:r>
              <a:rPr lang="en-US" altLang="zh-CN"/>
              <a:t>practice English</a:t>
            </a:r>
          </a:p>
          <a:p>
            <a:pPr>
              <a:buFontTx/>
              <a:buNone/>
            </a:pPr>
            <a:r>
              <a:rPr lang="en-US" altLang="zh-CN"/>
              <a:t>	</a:t>
            </a:r>
          </a:p>
        </p:txBody>
      </p:sp>
      <p:pic>
        <p:nvPicPr>
          <p:cNvPr id="25604" name="图片 5" descr="eNlq-fycwyns364144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84450"/>
            <a:ext cx="644525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内容占位符 3" descr="teaching_what_you_dont_know.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25400"/>
            <a:ext cx="6883400" cy="6883400"/>
          </a:xfrm>
        </p:spPr>
      </p:pic>
      <p:sp>
        <p:nvSpPr>
          <p:cNvPr id="6" name="内容占位符 2"/>
          <p:cNvSpPr txBox="1">
            <a:spLocks/>
          </p:cNvSpPr>
          <p:nvPr/>
        </p:nvSpPr>
        <p:spPr bwMode="auto">
          <a:xfrm>
            <a:off x="7296150" y="0"/>
            <a:ext cx="1847850" cy="4525963"/>
          </a:xfrm>
          <a:prstGeom prst="rect">
            <a:avLst/>
          </a:prstGeom>
          <a:noFill/>
          <a:ln w="9525">
            <a:noFill/>
            <a:miter lim="800000"/>
            <a:headEnd/>
            <a:tailEnd/>
          </a:ln>
        </p:spPr>
        <p:txBody>
          <a:bodyPr/>
          <a:lstStyle/>
          <a:p>
            <a:pPr marL="342900" indent="-342900" algn="r" eaLnBrk="0" hangingPunct="0">
              <a:spcBef>
                <a:spcPct val="20000"/>
              </a:spcBef>
              <a:defRPr/>
            </a:pPr>
            <a:r>
              <a:rPr lang="en-US" altLang="zh-CN" sz="3200" kern="0">
                <a:latin typeface="+mn-lt"/>
                <a:ea typeface="+mn-ea"/>
              </a:rPr>
              <a:t>and</a:t>
            </a:r>
          </a:p>
          <a:p>
            <a:pPr marL="342900" indent="-342900" algn="r" eaLnBrk="0" hangingPunct="0">
              <a:spcBef>
                <a:spcPct val="20000"/>
              </a:spcBef>
              <a:defRPr/>
            </a:pPr>
            <a:r>
              <a:rPr lang="en-US" altLang="zh-CN" sz="3200" kern="0">
                <a:latin typeface="+mn-lt"/>
                <a:ea typeface="+mn-ea"/>
              </a:rPr>
              <a:t>even</a:t>
            </a:r>
          </a:p>
          <a:p>
            <a:pPr marL="342900" indent="-342900" algn="r" eaLnBrk="0" hangingPunct="0">
              <a:spcBef>
                <a:spcPct val="20000"/>
              </a:spcBef>
              <a:defRPr/>
            </a:pPr>
            <a:r>
              <a:rPr lang="en-US" altLang="zh-CN" sz="3200" kern="0">
                <a:latin typeface="+mn-lt"/>
                <a:ea typeface="+mn-ea"/>
              </a:rPr>
              <a:t>read </a:t>
            </a:r>
          </a:p>
          <a:p>
            <a:pPr marL="342900" indent="-342900" algn="r" eaLnBrk="0" hangingPunct="0">
              <a:spcBef>
                <a:spcPct val="20000"/>
              </a:spcBef>
              <a:defRPr/>
            </a:pPr>
            <a:r>
              <a:rPr lang="en-US" altLang="zh-CN" sz="3200" kern="0">
                <a:latin typeface="+mn-lt"/>
                <a:ea typeface="+mn-ea"/>
              </a:rPr>
              <a:t>this </a:t>
            </a:r>
          </a:p>
          <a:p>
            <a:pPr marL="342900" indent="-342900" algn="r" eaLnBrk="0" hangingPunct="0">
              <a:spcBef>
                <a:spcPct val="20000"/>
              </a:spcBef>
              <a:defRPr/>
            </a:pPr>
            <a:r>
              <a:rPr lang="en-US" altLang="zh-CN" sz="3200" kern="0">
                <a:latin typeface="+mn-lt"/>
                <a:ea typeface="+mn-ea"/>
              </a:rPr>
              <a:t>book</a:t>
            </a:r>
            <a:endParaRPr lang="zh-CN" altLang="en-US" sz="3200" kern="0">
              <a:latin typeface="+mn-lt"/>
              <a:ea typeface="+mn-ea"/>
            </a:endParaRPr>
          </a:p>
        </p:txBody>
      </p:sp>
      <p:pic>
        <p:nvPicPr>
          <p:cNvPr id="26628" name="图片 3" descr="seenoevil-56a9fe7c3df78cf772abf4a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61300" y="5695950"/>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What’s to deliver?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en-US" altLang="zh-CN"/>
              <a:t>How a multi-core system works?</a:t>
            </a:r>
            <a:endParaRPr lang="zh-CN" altLang="en-US"/>
          </a:p>
        </p:txBody>
      </p:sp>
      <p:pic>
        <p:nvPicPr>
          <p:cNvPr id="28675" name="内容占位符 3" descr="intel-die-cache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14500" y="2116138"/>
            <a:ext cx="5715000" cy="349567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971675" y="1979315"/>
            <a:ext cx="5200650" cy="4143375"/>
          </a:xfrm>
          <a:prstGeom prst="rect">
            <a:avLst/>
          </a:prstGeom>
        </p:spPr>
      </p:pic>
      <p:sp>
        <p:nvSpPr>
          <p:cNvPr id="28674" name="标题 1"/>
          <p:cNvSpPr>
            <a:spLocks noGrp="1"/>
          </p:cNvSpPr>
          <p:nvPr>
            <p:ph type="title"/>
          </p:nvPr>
        </p:nvSpPr>
        <p:spPr/>
        <p:txBody>
          <a:bodyPr/>
          <a:lstStyle/>
          <a:p>
            <a:r>
              <a:rPr lang="en-US" altLang="zh-CN"/>
              <a:t>How a multi-core system works?</a:t>
            </a:r>
            <a:endParaRPr lang="zh-CN" altLang="en-US"/>
          </a:p>
        </p:txBody>
      </p:sp>
    </p:spTree>
    <p:extLst>
      <p:ext uri="{BB962C8B-B14F-4D97-AF65-F5344CB8AC3E}">
        <p14:creationId xmlns:p14="http://schemas.microsoft.com/office/powerpoint/2010/main" val="155028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3124200"/>
            <a:ext cx="9144000" cy="838200"/>
          </a:xfrm>
          <a:prstGeom prst="rect">
            <a:avLst/>
          </a:prstGeom>
          <a:solidFill>
            <a:schemeClr val="tx1"/>
          </a:solidFill>
          <a:ln w="9525">
            <a:noFill/>
            <a:miter lim="800000"/>
            <a:headEnd/>
            <a:tailEnd/>
          </a:ln>
        </p:spPr>
        <p:txBody>
          <a:bodyPr anchor="ctr"/>
          <a:lstStyle/>
          <a:p>
            <a:pPr>
              <a:defRPr/>
            </a:pPr>
            <a:endParaRPr lang="en-US" altLang="zh-CN" sz="5400" b="1" kern="0">
              <a:solidFill>
                <a:schemeClr val="tx2"/>
              </a:solidFill>
              <a:latin typeface="+mj-lt"/>
              <a:ea typeface="+mj-ea"/>
              <a:cs typeface="+mj-cs"/>
            </a:endParaRPr>
          </a:p>
        </p:txBody>
      </p:sp>
      <p:sp>
        <p:nvSpPr>
          <p:cNvPr id="3075" name="Rectangle 2"/>
          <p:cNvSpPr>
            <a:spLocks noGrp="1" noChangeArrowheads="1"/>
          </p:cNvSpPr>
          <p:nvPr>
            <p:ph type="ctrTitle"/>
          </p:nvPr>
        </p:nvSpPr>
        <p:spPr>
          <a:xfrm>
            <a:off x="0" y="2130425"/>
            <a:ext cx="9144000" cy="1908175"/>
          </a:xfrm>
        </p:spPr>
        <p:txBody>
          <a:bodyPr/>
          <a:lstStyle/>
          <a:p>
            <a:pPr algn="l" eaLnBrk="1" hangingPunct="1"/>
            <a:br>
              <a:rPr lang="en-US" altLang="zh-CN" sz="5400">
                <a:solidFill>
                  <a:schemeClr val="bg1"/>
                </a:solidFill>
              </a:rPr>
            </a:br>
            <a:r>
              <a:rPr lang="en-US" altLang="zh-CN" sz="5400">
                <a:solidFill>
                  <a:schemeClr val="bg1"/>
                </a:solidFill>
              </a:rPr>
              <a:t>Computer Architecture!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504703" y="2111527"/>
            <a:ext cx="8208408" cy="3874637"/>
          </a:xfrm>
          <a:prstGeom prst="rect">
            <a:avLst/>
          </a:prstGeom>
        </p:spPr>
      </p:pic>
      <p:sp>
        <p:nvSpPr>
          <p:cNvPr id="28674" name="标题 1"/>
          <p:cNvSpPr>
            <a:spLocks noGrp="1"/>
          </p:cNvSpPr>
          <p:nvPr>
            <p:ph type="title"/>
          </p:nvPr>
        </p:nvSpPr>
        <p:spPr/>
        <p:txBody>
          <a:bodyPr/>
          <a:lstStyle/>
          <a:p>
            <a:r>
              <a:rPr lang="en-US" altLang="zh-CN"/>
              <a:t>How a multi-core system works?</a:t>
            </a:r>
            <a:endParaRPr lang="zh-CN" altLang="en-US"/>
          </a:p>
        </p:txBody>
      </p:sp>
    </p:spTree>
    <p:extLst>
      <p:ext uri="{BB962C8B-B14F-4D97-AF65-F5344CB8AC3E}">
        <p14:creationId xmlns:p14="http://schemas.microsoft.com/office/powerpoint/2010/main" val="2452262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know not only how</a:t>
            </a:r>
            <a:br>
              <a:rPr lang="en-US" altLang="zh-CN" sz="4400" b="1">
                <a:solidFill>
                  <a:schemeClr val="tx2"/>
                </a:solidFill>
                <a:latin typeface="Verdana" panose="020B0604030504040204" pitchFamily="34" charset="0"/>
              </a:rPr>
            </a:br>
            <a:r>
              <a:rPr lang="en-US" altLang="zh-CN" sz="4400" b="1">
                <a:solidFill>
                  <a:schemeClr val="tx2"/>
                </a:solidFill>
                <a:latin typeface="Verdana" panose="020B0604030504040204" pitchFamily="34" charset="0"/>
              </a:rPr>
              <a:t>but also why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understand the principles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explore the tradeoffs of </a:t>
            </a:r>
          </a:p>
          <a:p>
            <a:pPr algn="ctr" eaLnBrk="1" hangingPunct="1"/>
            <a:r>
              <a:rPr lang="en-US" altLang="zh-CN" sz="4400" b="1">
                <a:solidFill>
                  <a:schemeClr val="tx2"/>
                </a:solidFill>
                <a:latin typeface="Verdana" panose="020B0604030504040204" pitchFamily="34" charset="0"/>
              </a:rPr>
              <a:t>different designs and ideas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2590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chemeClr val="tx2"/>
                </a:solidFill>
                <a:latin typeface="Verdana" panose="020B0604030504040204" pitchFamily="34" charset="0"/>
              </a:rPr>
              <a:t>thought-provoking!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CN"/>
              <a:t>Textbook</a:t>
            </a:r>
          </a:p>
        </p:txBody>
      </p:sp>
      <p:sp>
        <p:nvSpPr>
          <p:cNvPr id="33795" name="Rectangle 3"/>
          <p:cNvSpPr>
            <a:spLocks noGrp="1" noChangeArrowheads="1"/>
          </p:cNvSpPr>
          <p:nvPr>
            <p:ph type="body" idx="1"/>
          </p:nvPr>
        </p:nvSpPr>
        <p:spPr>
          <a:xfrm>
            <a:off x="457200" y="1600200"/>
            <a:ext cx="8229600" cy="4724400"/>
          </a:xfrm>
        </p:spPr>
        <p:txBody>
          <a:bodyPr/>
          <a:lstStyle/>
          <a:p>
            <a:pPr eaLnBrk="1" hangingPunct="1">
              <a:buFontTx/>
              <a:buNone/>
            </a:pPr>
            <a:r>
              <a:rPr lang="en-US" altLang="zh-CN"/>
              <a:t>Computer Architecture:</a:t>
            </a:r>
          </a:p>
          <a:p>
            <a:pPr eaLnBrk="1" hangingPunct="1">
              <a:buFontTx/>
              <a:buNone/>
            </a:pPr>
            <a:r>
              <a:rPr lang="en-US" altLang="zh-CN"/>
              <a:t>A Quantitative Approach</a:t>
            </a:r>
          </a:p>
          <a:p>
            <a:pPr eaLnBrk="1" hangingPunct="1">
              <a:buFontTx/>
              <a:buNone/>
            </a:pPr>
            <a:r>
              <a:rPr lang="en-US" altLang="zh-CN" b="1"/>
              <a:t>5</a:t>
            </a:r>
            <a:r>
              <a:rPr lang="en-US" altLang="zh-CN" baseline="30000"/>
              <a:t>th</a:t>
            </a:r>
            <a:r>
              <a:rPr lang="en-US" altLang="zh-CN"/>
              <a:t> edition</a:t>
            </a:r>
          </a:p>
          <a:p>
            <a:pPr eaLnBrk="1" hangingPunct="1">
              <a:buFontTx/>
              <a:buNone/>
            </a:pPr>
            <a:r>
              <a:rPr lang="en-US" altLang="zh-CN"/>
              <a:t>John L. Hennessy</a:t>
            </a:r>
          </a:p>
          <a:p>
            <a:pPr eaLnBrk="1" hangingPunct="1">
              <a:buFontTx/>
              <a:buNone/>
            </a:pPr>
            <a:r>
              <a:rPr lang="en-US" altLang="zh-CN"/>
              <a:t>David A. Patterson</a:t>
            </a:r>
          </a:p>
        </p:txBody>
      </p:sp>
      <p:pic>
        <p:nvPicPr>
          <p:cNvPr id="33796" name="Picture 4" descr="cover-5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013" y="2590800"/>
            <a:ext cx="34559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8B6A8C-51AD-9C44-B938-A947561BFFF2}"/>
              </a:ext>
            </a:extLst>
          </p:cNvPr>
          <p:cNvPicPr>
            <a:picLocks noChangeAspect="1"/>
          </p:cNvPicPr>
          <p:nvPr/>
        </p:nvPicPr>
        <p:blipFill>
          <a:blip r:embed="rId3"/>
          <a:stretch>
            <a:fillRect/>
          </a:stretch>
        </p:blipFill>
        <p:spPr>
          <a:xfrm>
            <a:off x="5688013" y="2589158"/>
            <a:ext cx="3455987" cy="4256142"/>
          </a:xfrm>
          <a:prstGeom prst="rect">
            <a:avLst/>
          </a:prstGeom>
        </p:spPr>
      </p:pic>
      <p:sp>
        <p:nvSpPr>
          <p:cNvPr id="33794" name="Rectangle 2"/>
          <p:cNvSpPr>
            <a:spLocks noGrp="1" noChangeArrowheads="1"/>
          </p:cNvSpPr>
          <p:nvPr>
            <p:ph type="title"/>
          </p:nvPr>
        </p:nvSpPr>
        <p:spPr/>
        <p:txBody>
          <a:bodyPr/>
          <a:lstStyle/>
          <a:p>
            <a:pPr eaLnBrk="1" hangingPunct="1"/>
            <a:r>
              <a:rPr lang="en-US" altLang="zh-CN"/>
              <a:t>Textbook</a:t>
            </a:r>
          </a:p>
        </p:txBody>
      </p:sp>
      <p:sp>
        <p:nvSpPr>
          <p:cNvPr id="33795" name="Rectangle 3"/>
          <p:cNvSpPr>
            <a:spLocks noGrp="1" noChangeArrowheads="1"/>
          </p:cNvSpPr>
          <p:nvPr>
            <p:ph type="body" idx="1"/>
          </p:nvPr>
        </p:nvSpPr>
        <p:spPr>
          <a:xfrm>
            <a:off x="457200" y="1600200"/>
            <a:ext cx="8229600" cy="4724400"/>
          </a:xfrm>
        </p:spPr>
        <p:txBody>
          <a:bodyPr/>
          <a:lstStyle/>
          <a:p>
            <a:pPr eaLnBrk="1" hangingPunct="1">
              <a:buFontTx/>
              <a:buNone/>
            </a:pPr>
            <a:r>
              <a:rPr lang="en-US" altLang="zh-CN"/>
              <a:t>Computer Architecture:</a:t>
            </a:r>
          </a:p>
          <a:p>
            <a:pPr eaLnBrk="1" hangingPunct="1">
              <a:buFontTx/>
              <a:buNone/>
            </a:pPr>
            <a:r>
              <a:rPr lang="en-US" altLang="zh-CN"/>
              <a:t>A Quantitative Approach</a:t>
            </a:r>
          </a:p>
          <a:p>
            <a:pPr eaLnBrk="1" hangingPunct="1">
              <a:buFontTx/>
              <a:buNone/>
            </a:pPr>
            <a:r>
              <a:rPr lang="en-US" altLang="zh-CN" b="1"/>
              <a:t>6</a:t>
            </a:r>
            <a:r>
              <a:rPr lang="en-US" altLang="zh-CN" baseline="30000"/>
              <a:t>th</a:t>
            </a:r>
            <a:r>
              <a:rPr lang="en-US" altLang="zh-CN"/>
              <a:t> edition</a:t>
            </a:r>
          </a:p>
          <a:p>
            <a:pPr eaLnBrk="1" hangingPunct="1">
              <a:buFontTx/>
              <a:buNone/>
            </a:pPr>
            <a:r>
              <a:rPr lang="en-US" altLang="zh-CN"/>
              <a:t>John L. Hennessy</a:t>
            </a:r>
          </a:p>
          <a:p>
            <a:pPr eaLnBrk="1" hangingPunct="1">
              <a:buFontTx/>
              <a:buNone/>
            </a:pPr>
            <a:r>
              <a:rPr lang="en-US" altLang="zh-CN"/>
              <a:t>David A. Patterson</a:t>
            </a:r>
          </a:p>
        </p:txBody>
      </p:sp>
    </p:spTree>
    <p:extLst>
      <p:ext uri="{BB962C8B-B14F-4D97-AF65-F5344CB8AC3E}">
        <p14:creationId xmlns:p14="http://schemas.microsoft.com/office/powerpoint/2010/main" val="108380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50D2-5606-B142-AFDE-FDD2AF6DAC83}"/>
              </a:ext>
            </a:extLst>
          </p:cNvPr>
          <p:cNvSpPr>
            <a:spLocks noGrp="1"/>
          </p:cNvSpPr>
          <p:nvPr>
            <p:ph type="title"/>
          </p:nvPr>
        </p:nvSpPr>
        <p:spPr/>
        <p:txBody>
          <a:bodyPr/>
          <a:lstStyle/>
          <a:p>
            <a:r>
              <a:rPr lang="en-CN"/>
              <a:t>Online Companion</a:t>
            </a:r>
          </a:p>
        </p:txBody>
      </p:sp>
      <p:sp>
        <p:nvSpPr>
          <p:cNvPr id="3" name="Content Placeholder 2">
            <a:extLst>
              <a:ext uri="{FF2B5EF4-FFF2-40B4-BE49-F238E27FC236}">
                <a16:creationId xmlns:a16="http://schemas.microsoft.com/office/drawing/2014/main" id="{1E6213BC-9F77-094F-B78A-E2E7108EF5CE}"/>
              </a:ext>
            </a:extLst>
          </p:cNvPr>
          <p:cNvSpPr>
            <a:spLocks noGrp="1"/>
          </p:cNvSpPr>
          <p:nvPr>
            <p:ph idx="1"/>
          </p:nvPr>
        </p:nvSpPr>
        <p:spPr/>
        <p:txBody>
          <a:bodyPr/>
          <a:lstStyle/>
          <a:p>
            <a:pPr eaLnBrk="1" hangingPunct="1"/>
            <a:r>
              <a:rPr lang="en-US" altLang="zh-CN"/>
              <a:t>5</a:t>
            </a:r>
            <a:r>
              <a:rPr lang="en-US" altLang="zh-CN" baseline="30000"/>
              <a:t>th</a:t>
            </a:r>
            <a:r>
              <a:rPr lang="en-US" altLang="zh-CN"/>
              <a:t> Edition </a:t>
            </a:r>
          </a:p>
          <a:p>
            <a:pPr eaLnBrk="1" hangingPunct="1">
              <a:buFontTx/>
              <a:buNone/>
            </a:pPr>
            <a:r>
              <a:rPr lang="en-US" altLang="zh-CN"/>
              <a:t>	</a:t>
            </a:r>
            <a:r>
              <a:rPr lang="en-US">
                <a:hlinkClick r:id="rId3"/>
              </a:rPr>
              <a:t>https://booksite.elsevier.com/9780123838728/index.php</a:t>
            </a:r>
            <a:endParaRPr lang="en-US" altLang="zh-CN"/>
          </a:p>
          <a:p>
            <a:pPr marL="0" indent="0">
              <a:buNone/>
            </a:pPr>
            <a:endParaRPr lang="en-CN"/>
          </a:p>
          <a:p>
            <a:pPr eaLnBrk="1" hangingPunct="1"/>
            <a:r>
              <a:rPr lang="en-US" altLang="zh-CN"/>
              <a:t>6</a:t>
            </a:r>
            <a:r>
              <a:rPr lang="en-US" altLang="zh-CN" baseline="30000"/>
              <a:t>th</a:t>
            </a:r>
            <a:r>
              <a:rPr lang="en-US" altLang="zh-CN"/>
              <a:t> Edition</a:t>
            </a:r>
          </a:p>
          <a:p>
            <a:pPr eaLnBrk="1" hangingPunct="1">
              <a:buFontTx/>
              <a:buNone/>
            </a:pPr>
            <a:r>
              <a:rPr lang="en-US" altLang="zh-CN"/>
              <a:t>	</a:t>
            </a:r>
            <a:r>
              <a:rPr lang="en-US">
                <a:hlinkClick r:id="rId4"/>
              </a:rPr>
              <a:t>https://www.elsevier.com/books-and-journals/book-companion/9780128119051</a:t>
            </a:r>
            <a:endParaRPr lang="en-US" altLang="zh-CN"/>
          </a:p>
        </p:txBody>
      </p:sp>
    </p:spTree>
    <p:extLst>
      <p:ext uri="{BB962C8B-B14F-4D97-AF65-F5344CB8AC3E}">
        <p14:creationId xmlns:p14="http://schemas.microsoft.com/office/powerpoint/2010/main" val="4213938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CN"/>
              <a:t>Why This Book?</a:t>
            </a:r>
          </a:p>
        </p:txBody>
      </p:sp>
      <p:sp>
        <p:nvSpPr>
          <p:cNvPr id="34819" name="Rectangle 3"/>
          <p:cNvSpPr>
            <a:spLocks noGrp="1" noChangeArrowheads="1"/>
          </p:cNvSpPr>
          <p:nvPr>
            <p:ph type="body" idx="1"/>
          </p:nvPr>
        </p:nvSpPr>
        <p:spPr>
          <a:xfrm>
            <a:off x="457200" y="1600200"/>
            <a:ext cx="8686800" cy="4525963"/>
          </a:xfrm>
        </p:spPr>
        <p:txBody>
          <a:bodyPr/>
          <a:lstStyle/>
          <a:p>
            <a:pPr eaLnBrk="1" hangingPunct="1"/>
            <a:r>
              <a:rPr lang="en-US" altLang="zh-CN"/>
              <a:t>Quantitative approach: </a:t>
            </a:r>
          </a:p>
          <a:p>
            <a:pPr eaLnBrk="1" hangingPunct="1">
              <a:buFontTx/>
              <a:buNone/>
            </a:pPr>
            <a:r>
              <a:rPr lang="en-US" altLang="zh-CN"/>
              <a:t>	Performance driven</a:t>
            </a:r>
          </a:p>
          <a:p>
            <a:pPr eaLnBrk="1" hangingPunct="1"/>
            <a:r>
              <a:rPr lang="en-US" altLang="zh-CN"/>
              <a:t>Know not only how but also why</a:t>
            </a:r>
          </a:p>
          <a:p>
            <a:pPr eaLnBrk="1" hangingPunct="1"/>
            <a:r>
              <a:rPr lang="en-US" altLang="zh-CN"/>
              <a:t>As in this book</a:t>
            </a:r>
          </a:p>
          <a:p>
            <a:pPr eaLnBrk="1" hangingPunct="1">
              <a:buFontTx/>
              <a:buNone/>
            </a:pPr>
            <a:r>
              <a:rPr lang="en-US" altLang="zh-CN"/>
              <a:t>	</a:t>
            </a:r>
            <a:r>
              <a:rPr lang="en-US" altLang="zh-CN">
                <a:hlinkClick r:id="rId3"/>
              </a:rPr>
              <a:t>Operating Systems: Three Easy Pieces</a:t>
            </a:r>
            <a:endParaRPr lang="en-US" altLang="zh-C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zh-CN"/>
              <a:t>Course Website</a:t>
            </a:r>
          </a:p>
        </p:txBody>
      </p:sp>
      <p:sp>
        <p:nvSpPr>
          <p:cNvPr id="35843" name="Rectangle 3"/>
          <p:cNvSpPr>
            <a:spLocks noGrp="1" noChangeArrowheads="1"/>
          </p:cNvSpPr>
          <p:nvPr>
            <p:ph type="body" idx="1"/>
          </p:nvPr>
        </p:nvSpPr>
        <p:spPr>
          <a:xfrm>
            <a:off x="0" y="1600200"/>
            <a:ext cx="9144000" cy="4525963"/>
          </a:xfrm>
        </p:spPr>
        <p:txBody>
          <a:bodyPr/>
          <a:lstStyle/>
          <a:p>
            <a:pPr eaLnBrk="1" hangingPunct="1">
              <a:buFontTx/>
              <a:buNone/>
            </a:pPr>
            <a:r>
              <a:rPr lang="en-US" altLang="zh-CN" sz="2800">
                <a:hlinkClick r:id="rId3"/>
              </a:rPr>
              <a:t>http://list.zju.edu.cn/kaibu/comparch2020/</a:t>
            </a:r>
            <a:endParaRPr lang="en-US" altLang="zh-CN"/>
          </a:p>
        </p:txBody>
      </p:sp>
      <p:pic>
        <p:nvPicPr>
          <p:cNvPr id="3" name="Picture 2">
            <a:extLst>
              <a:ext uri="{FF2B5EF4-FFF2-40B4-BE49-F238E27FC236}">
                <a16:creationId xmlns:a16="http://schemas.microsoft.com/office/drawing/2014/main" id="{612E6430-8DD9-404A-8C05-136025901F65}"/>
              </a:ext>
            </a:extLst>
          </p:cNvPr>
          <p:cNvPicPr>
            <a:picLocks noChangeAspect="1"/>
          </p:cNvPicPr>
          <p:nvPr/>
        </p:nvPicPr>
        <p:blipFill>
          <a:blip r:embed="rId4"/>
          <a:stretch>
            <a:fillRect/>
          </a:stretch>
        </p:blipFill>
        <p:spPr>
          <a:xfrm>
            <a:off x="0" y="2481875"/>
            <a:ext cx="9144000" cy="43761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3124200"/>
            <a:ext cx="9144000" cy="838200"/>
          </a:xfrm>
          <a:prstGeom prst="rect">
            <a:avLst/>
          </a:prstGeom>
          <a:solidFill>
            <a:schemeClr val="tx1"/>
          </a:solidFill>
          <a:ln w="9525">
            <a:noFill/>
            <a:miter lim="800000"/>
            <a:headEnd/>
            <a:tailEnd/>
          </a:ln>
        </p:spPr>
        <p:txBody>
          <a:bodyPr anchor="ctr"/>
          <a:lstStyle/>
          <a:p>
            <a:pPr>
              <a:defRPr/>
            </a:pPr>
            <a:endParaRPr lang="en-US" altLang="zh-CN" sz="5400" b="1" kern="0">
              <a:solidFill>
                <a:schemeClr val="tx2"/>
              </a:solidFill>
              <a:latin typeface="+mj-lt"/>
              <a:ea typeface="+mj-ea"/>
              <a:cs typeface="+mj-cs"/>
            </a:endParaRPr>
          </a:p>
        </p:txBody>
      </p:sp>
      <p:sp>
        <p:nvSpPr>
          <p:cNvPr id="4099" name="Rectangle 2"/>
          <p:cNvSpPr>
            <a:spLocks noGrp="1" noChangeArrowheads="1"/>
          </p:cNvSpPr>
          <p:nvPr>
            <p:ph type="ctrTitle"/>
          </p:nvPr>
        </p:nvSpPr>
        <p:spPr>
          <a:xfrm>
            <a:off x="0" y="2130425"/>
            <a:ext cx="9144000" cy="1908175"/>
          </a:xfrm>
        </p:spPr>
        <p:txBody>
          <a:bodyPr/>
          <a:lstStyle/>
          <a:p>
            <a:pPr algn="l" eaLnBrk="1" hangingPunct="1"/>
            <a:br>
              <a:rPr lang="en-US" altLang="zh-CN" sz="5400">
                <a:solidFill>
                  <a:schemeClr val="bg1"/>
                </a:solidFill>
              </a:rPr>
            </a:br>
            <a:r>
              <a:rPr lang="en-US" altLang="zh-CN" sz="5400">
                <a:solidFill>
                  <a:schemeClr val="bg1"/>
                </a:solidFill>
              </a:rPr>
              <a:t>Computer Architecture!</a:t>
            </a:r>
          </a:p>
        </p:txBody>
      </p:sp>
      <p:sp>
        <p:nvSpPr>
          <p:cNvPr id="9" name="Rectangle 2"/>
          <p:cNvSpPr txBox="1">
            <a:spLocks noChangeArrowheads="1"/>
          </p:cNvSpPr>
          <p:nvPr/>
        </p:nvSpPr>
        <p:spPr bwMode="auto">
          <a:xfrm>
            <a:off x="0" y="457200"/>
            <a:ext cx="9144000" cy="533400"/>
          </a:xfrm>
          <a:prstGeom prst="rect">
            <a:avLst/>
          </a:prstGeom>
          <a:noFill/>
          <a:ln w="9525">
            <a:noFill/>
            <a:miter lim="800000"/>
            <a:headEnd/>
            <a:tailEnd/>
          </a:ln>
        </p:spPr>
        <p:txBody>
          <a:bodyPr anchor="ctr"/>
          <a:lstStyle/>
          <a:p>
            <a:pPr algn="r">
              <a:defRPr/>
            </a:pPr>
            <a:r>
              <a:rPr lang="en-US" altLang="zh-CN" sz="4400" b="1" kern="0">
                <a:solidFill>
                  <a:schemeClr val="tx2"/>
                </a:solidFill>
                <a:latin typeface="+mj-lt"/>
                <a:ea typeface="+mj-ea"/>
                <a:cs typeface="+mj-cs"/>
              </a:rPr>
              <a:t>program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zh-CN"/>
              <a:t>Syllabus</a:t>
            </a:r>
          </a:p>
        </p:txBody>
      </p:sp>
      <p:sp>
        <p:nvSpPr>
          <p:cNvPr id="36868" name="Rectangle 3"/>
          <p:cNvSpPr>
            <a:spLocks noGrp="1" noChangeArrowheads="1"/>
          </p:cNvSpPr>
          <p:nvPr>
            <p:ph type="body" idx="1"/>
          </p:nvPr>
        </p:nvSpPr>
        <p:spPr>
          <a:xfrm>
            <a:off x="457200" y="1600200"/>
            <a:ext cx="8001000" cy="4525963"/>
          </a:xfrm>
        </p:spPr>
        <p:txBody>
          <a:bodyPr/>
          <a:lstStyle/>
          <a:p>
            <a:pPr eaLnBrk="1" hangingPunct="1">
              <a:buFontTx/>
              <a:buNone/>
            </a:pPr>
            <a:r>
              <a:rPr lang="en-US" altLang="zh-CN"/>
              <a:t>Reference syllabus by Prof. Jiang</a:t>
            </a:r>
          </a:p>
          <a:p>
            <a:pPr eaLnBrk="1" hangingPunct="1">
              <a:buFontTx/>
              <a:buNone/>
            </a:pPr>
            <a:r>
              <a:rPr lang="en-US" altLang="zh-CN">
                <a:hlinkClick r:id="rId3"/>
              </a:rPr>
              <a:t>http://list.zju.edu.cn/kaibu/comparch2015/Syllabus_2013spring.pdf</a:t>
            </a:r>
            <a:r>
              <a:rPr lang="en-US" altLang="zh-CN"/>
              <a:t> </a:t>
            </a:r>
          </a:p>
          <a:p>
            <a:pPr eaLnBrk="1" hangingPunct="1">
              <a:buFontTx/>
              <a:buNone/>
            </a:pPr>
            <a:endParaRPr lang="en-US" altLang="zh-C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12E43-6B12-2A41-A8C7-B8F7629C2AF9}"/>
              </a:ext>
            </a:extLst>
          </p:cNvPr>
          <p:cNvPicPr>
            <a:picLocks noChangeAspect="1"/>
          </p:cNvPicPr>
          <p:nvPr/>
        </p:nvPicPr>
        <p:blipFill>
          <a:blip r:embed="rId3"/>
          <a:stretch>
            <a:fillRect/>
          </a:stretch>
        </p:blipFill>
        <p:spPr>
          <a:xfrm>
            <a:off x="5771" y="0"/>
            <a:ext cx="8847117" cy="6858000"/>
          </a:xfrm>
          <a:prstGeom prst="rect">
            <a:avLst/>
          </a:prstGeom>
        </p:spPr>
      </p:pic>
      <p:sp>
        <p:nvSpPr>
          <p:cNvPr id="2" name="Title 1">
            <a:extLst>
              <a:ext uri="{FF2B5EF4-FFF2-40B4-BE49-F238E27FC236}">
                <a16:creationId xmlns:a16="http://schemas.microsoft.com/office/drawing/2014/main" id="{87A5C0EA-028F-5441-8AA4-4C7A5B1B9A2E}"/>
              </a:ext>
            </a:extLst>
          </p:cNvPr>
          <p:cNvSpPr>
            <a:spLocks noGrp="1"/>
          </p:cNvSpPr>
          <p:nvPr>
            <p:ph type="title"/>
          </p:nvPr>
        </p:nvSpPr>
        <p:spPr/>
        <p:txBody>
          <a:bodyPr/>
          <a:lstStyle/>
          <a:p>
            <a:r>
              <a:rPr lang="en-US"/>
              <a:t>Schedule</a:t>
            </a:r>
          </a:p>
        </p:txBody>
      </p:sp>
      <p:sp>
        <p:nvSpPr>
          <p:cNvPr id="3" name="Content Placeholder 2">
            <a:extLst>
              <a:ext uri="{FF2B5EF4-FFF2-40B4-BE49-F238E27FC236}">
                <a16:creationId xmlns:a16="http://schemas.microsoft.com/office/drawing/2014/main" id="{ACB25798-F29A-3441-9E31-4E35D5768873}"/>
              </a:ext>
            </a:extLst>
          </p:cNvPr>
          <p:cNvSpPr>
            <a:spLocks noGrp="1"/>
          </p:cNvSpPr>
          <p:nvPr>
            <p:ph idx="1"/>
          </p:nvPr>
        </p:nvSpPr>
        <p:spPr/>
        <p:txBody>
          <a:bodyPr/>
          <a:lstStyle/>
          <a:p>
            <a:pPr eaLnBrk="1" hangingPunct="1">
              <a:buFontTx/>
              <a:buNone/>
            </a:pPr>
            <a:r>
              <a:rPr lang="en-US" altLang="zh-CN"/>
              <a:t>Reference schedule</a:t>
            </a:r>
          </a:p>
          <a:p>
            <a:pPr eaLnBrk="1" hangingPunct="1">
              <a:buFontTx/>
              <a:buNone/>
            </a:pPr>
            <a:r>
              <a:rPr lang="en-US" altLang="zh-CN">
                <a:hlinkClick r:id="rId4"/>
              </a:rPr>
              <a:t>http://list.zju.edu.cn/kaibu/comparch2019/schedule.html</a:t>
            </a:r>
            <a:r>
              <a:rPr lang="en-US" altLang="zh-CN"/>
              <a:t> </a:t>
            </a:r>
          </a:p>
          <a:p>
            <a:endParaRPr lang="en-US"/>
          </a:p>
        </p:txBody>
      </p:sp>
    </p:spTree>
    <p:extLst>
      <p:ext uri="{BB962C8B-B14F-4D97-AF65-F5344CB8AC3E}">
        <p14:creationId xmlns:p14="http://schemas.microsoft.com/office/powerpoint/2010/main" val="1118594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zh-CN"/>
              <a:t>Teaching Components</a:t>
            </a:r>
          </a:p>
        </p:txBody>
      </p:sp>
      <p:sp>
        <p:nvSpPr>
          <p:cNvPr id="37891" name="Rectangle 3"/>
          <p:cNvSpPr>
            <a:spLocks noGrp="1" noChangeArrowheads="1"/>
          </p:cNvSpPr>
          <p:nvPr>
            <p:ph type="body" idx="1"/>
          </p:nvPr>
        </p:nvSpPr>
        <p:spPr/>
        <p:txBody>
          <a:bodyPr/>
          <a:lstStyle/>
          <a:p>
            <a:pPr eaLnBrk="1" hangingPunct="1"/>
            <a:r>
              <a:rPr lang="en-US" altLang="zh-CN"/>
              <a:t>Lecture</a:t>
            </a:r>
          </a:p>
          <a:p>
            <a:pPr eaLnBrk="1" hangingPunct="1"/>
            <a:r>
              <a:rPr lang="en-US" altLang="zh-CN"/>
              <a:t>Lab OR Research</a:t>
            </a:r>
          </a:p>
          <a:p>
            <a:pPr eaLnBrk="1" hangingPunct="1"/>
            <a:r>
              <a:rPr lang="en-US" altLang="zh-CN"/>
              <a:t>Assignment &amp; Quiz &amp; Exam</a:t>
            </a:r>
          </a:p>
          <a:p>
            <a:pPr eaLnBrk="1" hangingPunct="1"/>
            <a:endParaRPr lang="en-US" altLang="zh-C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zh-CN"/>
              <a:t>Teaching Components</a:t>
            </a:r>
          </a:p>
        </p:txBody>
      </p:sp>
      <p:sp>
        <p:nvSpPr>
          <p:cNvPr id="38915" name="Rectangle 3"/>
          <p:cNvSpPr>
            <a:spLocks noGrp="1" noChangeArrowheads="1"/>
          </p:cNvSpPr>
          <p:nvPr>
            <p:ph type="body" idx="1"/>
          </p:nvPr>
        </p:nvSpPr>
        <p:spPr/>
        <p:txBody>
          <a:bodyPr/>
          <a:lstStyle/>
          <a:p>
            <a:pPr eaLnBrk="1" hangingPunct="1"/>
            <a:r>
              <a:rPr lang="en-US" altLang="zh-CN">
                <a:solidFill>
                  <a:srgbClr val="00B0F0"/>
                </a:solidFill>
              </a:rPr>
              <a:t>Lecture</a:t>
            </a:r>
          </a:p>
          <a:p>
            <a:pPr eaLnBrk="1" hangingPunct="1"/>
            <a:r>
              <a:rPr lang="en-US" altLang="zh-CN"/>
              <a:t>Lab OR Research</a:t>
            </a:r>
          </a:p>
          <a:p>
            <a:pPr eaLnBrk="1" hangingPunct="1"/>
            <a:r>
              <a:rPr lang="en-US" altLang="zh-CN"/>
              <a:t>Assignment &amp; Quiz &amp; Exam</a:t>
            </a:r>
          </a:p>
          <a:p>
            <a:pPr eaLnBrk="1" hangingPunct="1"/>
            <a:endParaRPr lang="en-US" altLang="zh-C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6638"/>
            <a:ext cx="8572500" cy="582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标题 1"/>
          <p:cNvSpPr>
            <a:spLocks noGrp="1"/>
          </p:cNvSpPr>
          <p:nvPr>
            <p:ph type="title"/>
          </p:nvPr>
        </p:nvSpPr>
        <p:spPr/>
        <p:txBody>
          <a:bodyPr/>
          <a:lstStyle/>
          <a:p>
            <a:r>
              <a:rPr lang="en-US" altLang="zh-CN"/>
              <a:t>Left off in Organization</a:t>
            </a:r>
            <a:endParaRPr lang="zh-CN" altLang="en-US"/>
          </a:p>
        </p:txBody>
      </p:sp>
      <p:sp>
        <p:nvSpPr>
          <p:cNvPr id="5" name="矩形 4"/>
          <p:cNvSpPr/>
          <p:nvPr/>
        </p:nvSpPr>
        <p:spPr>
          <a:xfrm>
            <a:off x="0" y="6673850"/>
            <a:ext cx="1727200" cy="184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6" name="TextBox 5"/>
          <p:cNvSpPr txBox="1"/>
          <p:nvPr/>
        </p:nvSpPr>
        <p:spPr>
          <a:xfrm>
            <a:off x="0" y="5780088"/>
            <a:ext cx="9144000" cy="1077912"/>
          </a:xfrm>
          <a:prstGeom prst="rect">
            <a:avLst/>
          </a:prstGeom>
          <a:noFill/>
        </p:spPr>
        <p:txBody>
          <a:bodyPr wrap="square">
            <a:spAutoFit/>
          </a:bodyPr>
          <a:lstStyle/>
          <a:p>
            <a:pPr>
              <a:defRPr/>
            </a:pPr>
            <a:r>
              <a:rPr lang="en-US" altLang="zh-CN" sz="3200">
                <a:latin typeface="+mn-lt"/>
              </a:rPr>
              <a:t>single cycle </a:t>
            </a:r>
          </a:p>
          <a:p>
            <a:pPr>
              <a:defRPr/>
            </a:pPr>
            <a:r>
              <a:rPr lang="en-US" altLang="zh-CN" sz="3200">
                <a:latin typeface="+mn-lt"/>
              </a:rPr>
              <a:t>instruction execution</a:t>
            </a:r>
            <a:endParaRPr lang="zh-CN" altLang="en-US" sz="3200">
              <a:latin typeface="+mn-lt"/>
            </a:endParaRPr>
          </a:p>
        </p:txBody>
      </p:sp>
    </p:spTree>
    <p:extLst>
      <p:ext uri="{BB962C8B-B14F-4D97-AF65-F5344CB8AC3E}">
        <p14:creationId xmlns:p14="http://schemas.microsoft.com/office/powerpoint/2010/main" val="3699406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6638"/>
            <a:ext cx="8572500" cy="582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标题 1"/>
          <p:cNvSpPr>
            <a:spLocks noGrp="1"/>
          </p:cNvSpPr>
          <p:nvPr>
            <p:ph type="title"/>
          </p:nvPr>
        </p:nvSpPr>
        <p:spPr/>
        <p:txBody>
          <a:bodyPr/>
          <a:lstStyle/>
          <a:p>
            <a:r>
              <a:rPr lang="en-US" altLang="zh-CN"/>
              <a:t>Left off in Organization</a:t>
            </a:r>
            <a:endParaRPr lang="zh-CN" altLang="en-US"/>
          </a:p>
        </p:txBody>
      </p:sp>
      <p:sp>
        <p:nvSpPr>
          <p:cNvPr id="5" name="矩形 4"/>
          <p:cNvSpPr/>
          <p:nvPr/>
        </p:nvSpPr>
        <p:spPr>
          <a:xfrm>
            <a:off x="0" y="6673850"/>
            <a:ext cx="1727200" cy="184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2" name="圆角矩形 1"/>
          <p:cNvSpPr/>
          <p:nvPr/>
        </p:nvSpPr>
        <p:spPr>
          <a:xfrm>
            <a:off x="0" y="5768502"/>
            <a:ext cx="9144000" cy="630828"/>
          </a:xfrm>
          <a:prstGeom prst="roundRect">
            <a:avLst/>
          </a:prstGeom>
          <a:solidFill>
            <a:srgbClr val="00B0F0">
              <a:alpha val="4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0" y="5780088"/>
            <a:ext cx="8614859" cy="1077218"/>
          </a:xfrm>
          <a:prstGeom prst="rect">
            <a:avLst/>
          </a:prstGeom>
          <a:noFill/>
        </p:spPr>
        <p:txBody>
          <a:bodyPr wrap="none">
            <a:spAutoFit/>
          </a:bodyPr>
          <a:lstStyle/>
          <a:p>
            <a:pPr>
              <a:defRPr/>
            </a:pPr>
            <a:r>
              <a:rPr lang="en-US" altLang="zh-CN" sz="3200">
                <a:latin typeface="+mn-lt"/>
              </a:rPr>
              <a:t>s    </a:t>
            </a:r>
            <a:r>
              <a:rPr lang="en-US" altLang="zh-CN" sz="3200" err="1">
                <a:latin typeface="+mn-lt"/>
              </a:rPr>
              <a:t>i</a:t>
            </a:r>
            <a:r>
              <a:rPr lang="en-US" altLang="zh-CN" sz="3200">
                <a:latin typeface="+mn-lt"/>
              </a:rPr>
              <a:t>    n    g    l    e      c    y    c    l    e </a:t>
            </a:r>
          </a:p>
          <a:p>
            <a:pPr>
              <a:defRPr/>
            </a:pPr>
            <a:r>
              <a:rPr lang="en-US" altLang="zh-CN" sz="3200">
                <a:latin typeface="+mn-lt"/>
              </a:rPr>
              <a:t>instruction execution</a:t>
            </a:r>
            <a:endParaRPr lang="zh-CN" altLang="en-US" sz="3200">
              <a:latin typeface="+mn-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6638"/>
            <a:ext cx="8572500" cy="582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标题 1"/>
          <p:cNvSpPr>
            <a:spLocks noGrp="1"/>
          </p:cNvSpPr>
          <p:nvPr>
            <p:ph type="title"/>
          </p:nvPr>
        </p:nvSpPr>
        <p:spPr/>
        <p:txBody>
          <a:bodyPr/>
          <a:lstStyle/>
          <a:p>
            <a:r>
              <a:rPr lang="en-US" altLang="zh-CN"/>
              <a:t>Left off in Organization</a:t>
            </a:r>
            <a:endParaRPr lang="zh-CN" altLang="en-US"/>
          </a:p>
        </p:txBody>
      </p:sp>
      <p:sp>
        <p:nvSpPr>
          <p:cNvPr id="5" name="矩形 4"/>
          <p:cNvSpPr/>
          <p:nvPr/>
        </p:nvSpPr>
        <p:spPr>
          <a:xfrm>
            <a:off x="0" y="6673850"/>
            <a:ext cx="1727200" cy="184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2" name="圆角矩形 1"/>
          <p:cNvSpPr/>
          <p:nvPr/>
        </p:nvSpPr>
        <p:spPr>
          <a:xfrm>
            <a:off x="0" y="5768502"/>
            <a:ext cx="9144000" cy="630828"/>
          </a:xfrm>
          <a:prstGeom prst="roundRect">
            <a:avLst/>
          </a:prstGeom>
          <a:solidFill>
            <a:srgbClr val="00B0F0">
              <a:alpha val="4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0" y="5780088"/>
            <a:ext cx="9493304" cy="1077218"/>
          </a:xfrm>
          <a:prstGeom prst="rect">
            <a:avLst/>
          </a:prstGeom>
          <a:noFill/>
        </p:spPr>
        <p:txBody>
          <a:bodyPr wrap="none">
            <a:spAutoFit/>
          </a:bodyPr>
          <a:lstStyle/>
          <a:p>
            <a:pPr>
              <a:defRPr/>
            </a:pPr>
            <a:r>
              <a:rPr lang="en-US" altLang="zh-CN" sz="3200">
                <a:latin typeface="+mn-lt"/>
              </a:rPr>
              <a:t>m    u    l    t    </a:t>
            </a:r>
            <a:r>
              <a:rPr lang="en-US" altLang="zh-CN" sz="3200" err="1">
                <a:latin typeface="+mn-lt"/>
              </a:rPr>
              <a:t>i</a:t>
            </a:r>
            <a:r>
              <a:rPr lang="en-US" altLang="zh-CN" sz="3200">
                <a:latin typeface="+mn-lt"/>
              </a:rPr>
              <a:t>    p    l    e     c  y  c  l  e  s </a:t>
            </a:r>
          </a:p>
          <a:p>
            <a:pPr>
              <a:defRPr/>
            </a:pPr>
            <a:r>
              <a:rPr lang="en-US" altLang="zh-CN" sz="3200">
                <a:latin typeface="+mn-lt"/>
              </a:rPr>
              <a:t>instruction execution</a:t>
            </a:r>
            <a:endParaRPr lang="zh-CN" altLang="en-US" sz="3200">
              <a:latin typeface="+mn-lt"/>
            </a:endParaRPr>
          </a:p>
        </p:txBody>
      </p:sp>
    </p:spTree>
    <p:extLst>
      <p:ext uri="{BB962C8B-B14F-4D97-AF65-F5344CB8AC3E}">
        <p14:creationId xmlns:p14="http://schemas.microsoft.com/office/powerpoint/2010/main" val="924976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en-US" altLang="zh-CN"/>
              <a:t>Now in Architecture</a:t>
            </a:r>
            <a:endParaRPr lang="zh-CN" altLang="en-US"/>
          </a:p>
        </p:txBody>
      </p:sp>
      <p:pic>
        <p:nvPicPr>
          <p:cNvPr id="409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295400"/>
            <a:ext cx="810101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5780088"/>
            <a:ext cx="8328025" cy="1077912"/>
          </a:xfrm>
          <a:prstGeom prst="rect">
            <a:avLst/>
          </a:prstGeom>
          <a:noFill/>
        </p:spPr>
        <p:txBody>
          <a:bodyPr wrap="none">
            <a:spAutoFit/>
          </a:bodyPr>
          <a:lstStyle/>
          <a:p>
            <a:pPr>
              <a:defRPr/>
            </a:pPr>
            <a:r>
              <a:rPr lang="en-US" altLang="zh-CN" sz="3200">
                <a:solidFill>
                  <a:srgbClr val="00B0F0"/>
                </a:solidFill>
                <a:latin typeface="+mn-lt"/>
              </a:rPr>
              <a:t>Pipelining</a:t>
            </a:r>
          </a:p>
          <a:p>
            <a:pPr>
              <a:defRPr/>
            </a:pPr>
            <a:r>
              <a:rPr lang="en-US" altLang="zh-CN" sz="3200">
                <a:latin typeface="+mn-lt"/>
              </a:rPr>
              <a:t>Divide instruction execution into stages</a:t>
            </a:r>
            <a:endParaRPr lang="zh-CN" altLang="en-US" sz="3200">
              <a:latin typeface="+mn-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ig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75" y="1095375"/>
            <a:ext cx="672465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p:txBody>
          <a:bodyPr/>
          <a:lstStyle/>
          <a:p>
            <a:pPr eaLnBrk="1" hangingPunct="1"/>
            <a:r>
              <a:rPr lang="en-US" altLang="zh-CN"/>
              <a:t>Pipelining</a:t>
            </a:r>
          </a:p>
        </p:txBody>
      </p:sp>
      <p:sp>
        <p:nvSpPr>
          <p:cNvPr id="41988" name="Rectangle 4"/>
          <p:cNvSpPr>
            <a:spLocks noChangeArrowheads="1"/>
          </p:cNvSpPr>
          <p:nvPr/>
        </p:nvSpPr>
        <p:spPr bwMode="auto">
          <a:xfrm>
            <a:off x="0" y="5911850"/>
            <a:ext cx="6096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t>start executing one instruction</a:t>
            </a:r>
          </a:p>
          <a:p>
            <a:pPr eaLnBrk="1" hangingPunct="1"/>
            <a:r>
              <a:rPr lang="en-US" altLang="zh-CN" sz="2800"/>
              <a:t>before completing the previous one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m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7675"/>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p:txBody>
          <a:bodyPr/>
          <a:lstStyle/>
          <a:p>
            <a:pPr eaLnBrk="1" hangingPunct="1"/>
            <a:r>
              <a:rPr lang="en-US" altLang="zh-CN"/>
              <a:t>MIPS Instruction</a:t>
            </a:r>
          </a:p>
        </p:txBody>
      </p:sp>
      <p:sp>
        <p:nvSpPr>
          <p:cNvPr id="43012" name="Rectangle 4"/>
          <p:cNvSpPr>
            <a:spLocks noGrp="1" noChangeArrowheads="1"/>
          </p:cNvSpPr>
          <p:nvPr>
            <p:ph type="body" idx="1"/>
          </p:nvPr>
        </p:nvSpPr>
        <p:spPr/>
        <p:txBody>
          <a:bodyPr/>
          <a:lstStyle/>
          <a:p>
            <a:pPr eaLnBrk="1" hangingPunct="1"/>
            <a:r>
              <a:rPr lang="en-US" altLang="zh-CN"/>
              <a:t>at most </a:t>
            </a:r>
            <a:r>
              <a:rPr lang="en-US" altLang="zh-CN" b="1"/>
              <a:t>5</a:t>
            </a:r>
            <a:r>
              <a:rPr lang="en-US" altLang="zh-CN"/>
              <a:t> clock cycles per instruction</a:t>
            </a:r>
          </a:p>
          <a:p>
            <a:pPr eaLnBrk="1" hangingPunct="1"/>
            <a:r>
              <a:rPr lang="en-US" altLang="zh-CN" b="1"/>
              <a:t>IF ID EX MEM WB</a:t>
            </a:r>
          </a:p>
          <a:p>
            <a:pPr eaLnBrk="1" hangingPunct="1"/>
            <a:endParaRPr lang="en-US" alt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3124200"/>
            <a:ext cx="9144000" cy="838200"/>
          </a:xfrm>
          <a:prstGeom prst="rect">
            <a:avLst/>
          </a:prstGeom>
          <a:solidFill>
            <a:schemeClr val="tx1"/>
          </a:solidFill>
          <a:ln w="9525">
            <a:noFill/>
            <a:miter lim="800000"/>
            <a:headEnd/>
            <a:tailEnd/>
          </a:ln>
        </p:spPr>
        <p:txBody>
          <a:bodyPr anchor="ctr"/>
          <a:lstStyle/>
          <a:p>
            <a:pPr>
              <a:defRPr/>
            </a:pPr>
            <a:endParaRPr lang="en-US" altLang="zh-CN" sz="5400" b="1" kern="0">
              <a:solidFill>
                <a:schemeClr val="tx2"/>
              </a:solidFill>
              <a:latin typeface="+mj-lt"/>
              <a:ea typeface="+mj-ea"/>
              <a:cs typeface="+mj-cs"/>
            </a:endParaRPr>
          </a:p>
        </p:txBody>
      </p:sp>
      <p:sp>
        <p:nvSpPr>
          <p:cNvPr id="5123" name="Rectangle 2"/>
          <p:cNvSpPr>
            <a:spLocks noGrp="1" noChangeArrowheads="1"/>
          </p:cNvSpPr>
          <p:nvPr>
            <p:ph type="ctrTitle"/>
          </p:nvPr>
        </p:nvSpPr>
        <p:spPr>
          <a:xfrm>
            <a:off x="0" y="2130425"/>
            <a:ext cx="9144000" cy="1908175"/>
          </a:xfrm>
        </p:spPr>
        <p:txBody>
          <a:bodyPr/>
          <a:lstStyle/>
          <a:p>
            <a:pPr algn="l" eaLnBrk="1" hangingPunct="1"/>
            <a:br>
              <a:rPr lang="en-US" altLang="zh-CN" sz="5400">
                <a:solidFill>
                  <a:schemeClr val="bg1"/>
                </a:solidFill>
              </a:rPr>
            </a:br>
            <a:r>
              <a:rPr lang="en-US" altLang="zh-CN" sz="5400">
                <a:solidFill>
                  <a:schemeClr val="bg1"/>
                </a:solidFill>
              </a:rPr>
              <a:t>Computer Architecture!</a:t>
            </a:r>
          </a:p>
        </p:txBody>
      </p:sp>
      <p:sp>
        <p:nvSpPr>
          <p:cNvPr id="10" name="Rectangle 2"/>
          <p:cNvSpPr txBox="1">
            <a:spLocks noChangeArrowheads="1"/>
          </p:cNvSpPr>
          <p:nvPr/>
        </p:nvSpPr>
        <p:spPr bwMode="auto">
          <a:xfrm>
            <a:off x="0" y="457200"/>
            <a:ext cx="9144000" cy="533400"/>
          </a:xfrm>
          <a:prstGeom prst="rect">
            <a:avLst/>
          </a:prstGeom>
          <a:noFill/>
          <a:ln w="9525">
            <a:noFill/>
            <a:miter lim="800000"/>
            <a:headEnd/>
            <a:tailEnd/>
          </a:ln>
        </p:spPr>
        <p:txBody>
          <a:bodyPr anchor="ctr"/>
          <a:lstStyle/>
          <a:p>
            <a:pPr algn="r">
              <a:defRPr/>
            </a:pPr>
            <a:r>
              <a:rPr lang="en-US" altLang="zh-CN" sz="4400" b="1" kern="0">
                <a:solidFill>
                  <a:schemeClr val="tx2"/>
                </a:solidFill>
                <a:latin typeface="+mj-lt"/>
                <a:ea typeface="+mj-ea"/>
                <a:cs typeface="+mj-cs"/>
              </a:rPr>
              <a:t>program</a:t>
            </a:r>
          </a:p>
        </p:txBody>
      </p:sp>
      <p:sp>
        <p:nvSpPr>
          <p:cNvPr id="11" name="Rectangle 2"/>
          <p:cNvSpPr txBox="1">
            <a:spLocks noChangeArrowheads="1"/>
          </p:cNvSpPr>
          <p:nvPr/>
        </p:nvSpPr>
        <p:spPr bwMode="auto">
          <a:xfrm>
            <a:off x="0" y="1606550"/>
            <a:ext cx="9144000" cy="533400"/>
          </a:xfrm>
          <a:prstGeom prst="rect">
            <a:avLst/>
          </a:prstGeom>
          <a:noFill/>
          <a:ln w="9525">
            <a:noFill/>
            <a:miter lim="800000"/>
            <a:headEnd/>
            <a:tailEnd/>
          </a:ln>
        </p:spPr>
        <p:txBody>
          <a:bodyPr anchor="ctr"/>
          <a:lstStyle/>
          <a:p>
            <a:pPr algn="r">
              <a:defRPr/>
            </a:pPr>
            <a:r>
              <a:rPr lang="en-US" altLang="zh-CN" sz="4400" b="1" kern="0">
                <a:solidFill>
                  <a:schemeClr val="tx2"/>
                </a:solidFill>
                <a:latin typeface="+mj-lt"/>
                <a:ea typeface="+mj-ea"/>
                <a:cs typeface="+mj-cs"/>
              </a:rPr>
              <a:t>operating system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4" descr="m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717675"/>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nvSpPr>
        <p:spPr>
          <a:xfrm>
            <a:off x="6477000" y="2258871"/>
            <a:ext cx="2667000" cy="4599130"/>
          </a:xfrm>
          <a:prstGeom prst="roundRect">
            <a:avLst/>
          </a:prstGeom>
          <a:solidFill>
            <a:srgbClr val="00B0F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34" name="Rectangle 2"/>
          <p:cNvSpPr>
            <a:spLocks noGrp="1" noChangeArrowheads="1"/>
          </p:cNvSpPr>
          <p:nvPr>
            <p:ph type="title"/>
          </p:nvPr>
        </p:nvSpPr>
        <p:spPr/>
        <p:txBody>
          <a:bodyPr/>
          <a:lstStyle/>
          <a:p>
            <a:pPr eaLnBrk="1" hangingPunct="1"/>
            <a:r>
              <a:rPr lang="en-US" altLang="zh-CN"/>
              <a:t>MIPS Instruction</a:t>
            </a:r>
          </a:p>
        </p:txBody>
      </p:sp>
      <p:sp>
        <p:nvSpPr>
          <p:cNvPr id="44036" name="Rectangle 5"/>
          <p:cNvSpPr>
            <a:spLocks noChangeArrowheads="1"/>
          </p:cNvSpPr>
          <p:nvPr/>
        </p:nvSpPr>
        <p:spPr bwMode="auto">
          <a:xfrm>
            <a:off x="6934200" y="14478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3200" b="1">
                <a:solidFill>
                  <a:srgbClr val="00B0F0"/>
                </a:solidFill>
                <a:latin typeface="Verdana" panose="020B0604030504040204" pitchFamily="34" charset="0"/>
              </a:rPr>
              <a:t>IF</a:t>
            </a:r>
            <a:r>
              <a:rPr lang="en-US" altLang="zh-CN" sz="3200" b="1">
                <a:latin typeface="Verdana" panose="020B0604030504040204" pitchFamily="34" charset="0"/>
              </a:rPr>
              <a:t>            ID            EX        MEM    WB</a:t>
            </a:r>
          </a:p>
        </p:txBody>
      </p:sp>
      <p:sp>
        <p:nvSpPr>
          <p:cNvPr id="44037" name="Rectangle 6"/>
          <p:cNvSpPr>
            <a:spLocks noChangeArrowheads="1"/>
          </p:cNvSpPr>
          <p:nvPr/>
        </p:nvSpPr>
        <p:spPr bwMode="auto">
          <a:xfrm>
            <a:off x="6477000" y="51816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00B0F0"/>
                </a:solidFill>
              </a:rPr>
              <a:t>IR </a:t>
            </a:r>
            <a:r>
              <a:rPr lang="en-US" altLang="zh-CN" b="1">
                <a:solidFill>
                  <a:srgbClr val="00B0F0"/>
                </a:solidFill>
              </a:rPr>
              <a:t>← </a:t>
            </a:r>
            <a:r>
              <a:rPr lang="en-US" altLang="zh-CN" err="1">
                <a:solidFill>
                  <a:srgbClr val="00B0F0"/>
                </a:solidFill>
              </a:rPr>
              <a:t>Mem</a:t>
            </a:r>
            <a:r>
              <a:rPr lang="en-US" altLang="zh-CN">
                <a:solidFill>
                  <a:srgbClr val="00B0F0"/>
                </a:solidFill>
              </a:rPr>
              <a:t>[PC];</a:t>
            </a:r>
          </a:p>
          <a:p>
            <a:pPr eaLnBrk="1" hangingPunct="1"/>
            <a:r>
              <a:rPr lang="en-US" altLang="zh-CN">
                <a:solidFill>
                  <a:srgbClr val="00B0F0"/>
                </a:solidFill>
              </a:rPr>
              <a:t>NPC </a:t>
            </a:r>
            <a:r>
              <a:rPr lang="en-US" altLang="zh-CN" b="1">
                <a:solidFill>
                  <a:srgbClr val="00B0F0"/>
                </a:solidFill>
              </a:rPr>
              <a:t>← </a:t>
            </a:r>
            <a:r>
              <a:rPr lang="en-US" altLang="zh-CN">
                <a:solidFill>
                  <a:srgbClr val="00B0F0"/>
                </a:solidFill>
              </a:rPr>
              <a:t>PC + 4;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zh-CN"/>
              <a:t>MIPS Instruction</a:t>
            </a:r>
          </a:p>
        </p:txBody>
      </p:sp>
      <p:pic>
        <p:nvPicPr>
          <p:cNvPr id="45059" name="Picture 4" descr="m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717675"/>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5"/>
          <p:cNvSpPr>
            <a:spLocks noChangeArrowheads="1"/>
          </p:cNvSpPr>
          <p:nvPr/>
        </p:nvSpPr>
        <p:spPr bwMode="auto">
          <a:xfrm>
            <a:off x="4724400" y="14605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3200" b="1">
                <a:solidFill>
                  <a:schemeClr val="bg2"/>
                </a:solidFill>
                <a:latin typeface="Verdana" panose="020B0604030504040204" pitchFamily="34" charset="0"/>
              </a:rPr>
              <a:t>IF</a:t>
            </a:r>
            <a:r>
              <a:rPr lang="en-US" altLang="zh-CN" sz="3200" b="1">
                <a:latin typeface="Verdana" panose="020B0604030504040204" pitchFamily="34" charset="0"/>
              </a:rPr>
              <a:t>            </a:t>
            </a:r>
            <a:r>
              <a:rPr lang="en-US" altLang="zh-CN" sz="3200" b="1">
                <a:solidFill>
                  <a:srgbClr val="00B0F0"/>
                </a:solidFill>
                <a:latin typeface="Verdana" panose="020B0604030504040204" pitchFamily="34" charset="0"/>
              </a:rPr>
              <a:t>ID</a:t>
            </a:r>
            <a:r>
              <a:rPr lang="en-US" altLang="zh-CN" sz="3200" b="1">
                <a:latin typeface="Verdana" panose="020B0604030504040204" pitchFamily="34" charset="0"/>
              </a:rPr>
              <a:t>            EX        MEM    WB</a:t>
            </a:r>
          </a:p>
        </p:txBody>
      </p:sp>
      <p:sp>
        <p:nvSpPr>
          <p:cNvPr id="6" name="圆角矩形 5"/>
          <p:cNvSpPr/>
          <p:nvPr/>
        </p:nvSpPr>
        <p:spPr>
          <a:xfrm>
            <a:off x="6957264" y="2258871"/>
            <a:ext cx="2186735" cy="4599130"/>
          </a:xfrm>
          <a:prstGeom prst="roundRect">
            <a:avLst/>
          </a:prstGeom>
          <a:solidFill>
            <a:srgbClr val="00B0F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61" name="Rectangle 6"/>
          <p:cNvSpPr>
            <a:spLocks noChangeArrowheads="1"/>
          </p:cNvSpPr>
          <p:nvPr/>
        </p:nvSpPr>
        <p:spPr bwMode="auto">
          <a:xfrm>
            <a:off x="5410200" y="5257800"/>
            <a:ext cx="4572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00B0F0"/>
                </a:solidFill>
              </a:rPr>
              <a:t>A </a:t>
            </a:r>
            <a:r>
              <a:rPr lang="en-US" altLang="zh-CN" b="1">
                <a:solidFill>
                  <a:srgbClr val="00B0F0"/>
                </a:solidFill>
              </a:rPr>
              <a:t>← </a:t>
            </a:r>
            <a:r>
              <a:rPr lang="en-US" altLang="zh-CN" err="1">
                <a:solidFill>
                  <a:srgbClr val="00B0F0"/>
                </a:solidFill>
              </a:rPr>
              <a:t>Regs</a:t>
            </a:r>
            <a:r>
              <a:rPr lang="en-US" altLang="zh-CN">
                <a:solidFill>
                  <a:srgbClr val="00B0F0"/>
                </a:solidFill>
              </a:rPr>
              <a:t>[</a:t>
            </a:r>
            <a:r>
              <a:rPr lang="en-US" altLang="zh-CN" err="1">
                <a:solidFill>
                  <a:srgbClr val="00B0F0"/>
                </a:solidFill>
              </a:rPr>
              <a:t>rs</a:t>
            </a:r>
            <a:r>
              <a:rPr lang="en-US" altLang="zh-CN">
                <a:solidFill>
                  <a:srgbClr val="00B0F0"/>
                </a:solidFill>
              </a:rPr>
              <a:t>];</a:t>
            </a:r>
          </a:p>
          <a:p>
            <a:pPr eaLnBrk="1" hangingPunct="1"/>
            <a:r>
              <a:rPr lang="en-US" altLang="zh-CN">
                <a:solidFill>
                  <a:srgbClr val="00B0F0"/>
                </a:solidFill>
              </a:rPr>
              <a:t>B </a:t>
            </a:r>
            <a:r>
              <a:rPr lang="en-US" altLang="zh-CN" b="1">
                <a:solidFill>
                  <a:srgbClr val="00B0F0"/>
                </a:solidFill>
              </a:rPr>
              <a:t>← </a:t>
            </a:r>
            <a:r>
              <a:rPr lang="en-US" altLang="zh-CN" err="1">
                <a:solidFill>
                  <a:srgbClr val="00B0F0"/>
                </a:solidFill>
              </a:rPr>
              <a:t>Regs</a:t>
            </a:r>
            <a:r>
              <a:rPr lang="en-US" altLang="zh-CN">
                <a:solidFill>
                  <a:srgbClr val="00B0F0"/>
                </a:solidFill>
              </a:rPr>
              <a:t>[</a:t>
            </a:r>
            <a:r>
              <a:rPr lang="en-US" altLang="zh-CN" err="1">
                <a:solidFill>
                  <a:srgbClr val="00B0F0"/>
                </a:solidFill>
              </a:rPr>
              <a:t>rt</a:t>
            </a:r>
            <a:r>
              <a:rPr lang="en-US" altLang="zh-CN">
                <a:solidFill>
                  <a:srgbClr val="00B0F0"/>
                </a:solidFill>
              </a:rPr>
              <a:t>];</a:t>
            </a:r>
          </a:p>
          <a:p>
            <a:pPr eaLnBrk="1" hangingPunct="1"/>
            <a:r>
              <a:rPr lang="en-US" altLang="zh-CN" err="1">
                <a:solidFill>
                  <a:srgbClr val="00B0F0"/>
                </a:solidFill>
              </a:rPr>
              <a:t>Imm</a:t>
            </a:r>
            <a:r>
              <a:rPr lang="en-US" altLang="zh-CN">
                <a:solidFill>
                  <a:srgbClr val="00B0F0"/>
                </a:solidFill>
              </a:rPr>
              <a:t> </a:t>
            </a:r>
            <a:r>
              <a:rPr lang="en-US" altLang="zh-CN" b="1">
                <a:solidFill>
                  <a:srgbClr val="00B0F0"/>
                </a:solidFill>
              </a:rPr>
              <a:t>← </a:t>
            </a:r>
            <a:r>
              <a:rPr lang="en-US" altLang="zh-CN">
                <a:solidFill>
                  <a:srgbClr val="00B0F0"/>
                </a:solidFill>
              </a:rPr>
              <a:t>sign-extended</a:t>
            </a:r>
          </a:p>
          <a:p>
            <a:pPr eaLnBrk="1" hangingPunct="1"/>
            <a:r>
              <a:rPr lang="en-US" altLang="zh-CN">
                <a:solidFill>
                  <a:srgbClr val="00B0F0"/>
                </a:solidFill>
              </a:rPr>
              <a:t>             immediate field</a:t>
            </a:r>
          </a:p>
          <a:p>
            <a:pPr eaLnBrk="1" hangingPunct="1"/>
            <a:r>
              <a:rPr lang="en-US" altLang="zh-CN">
                <a:solidFill>
                  <a:srgbClr val="00B0F0"/>
                </a:solidFill>
              </a:rPr>
              <a:t>             of IR (lower 16 bits)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zh-CN"/>
              <a:t>MIPS Instruction</a:t>
            </a:r>
          </a:p>
        </p:txBody>
      </p:sp>
      <p:pic>
        <p:nvPicPr>
          <p:cNvPr id="46083" name="Picture 4" descr="m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717675"/>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5"/>
          <p:cNvSpPr>
            <a:spLocks noChangeArrowheads="1"/>
          </p:cNvSpPr>
          <p:nvPr/>
        </p:nvSpPr>
        <p:spPr bwMode="auto">
          <a:xfrm>
            <a:off x="3048000" y="14478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3200" b="1">
                <a:solidFill>
                  <a:schemeClr val="bg2"/>
                </a:solidFill>
                <a:latin typeface="Verdana" panose="020B0604030504040204" pitchFamily="34" charset="0"/>
              </a:rPr>
              <a:t>IF            ID</a:t>
            </a:r>
            <a:r>
              <a:rPr lang="en-US" altLang="zh-CN" sz="3200" b="1">
                <a:latin typeface="Verdana" panose="020B0604030504040204" pitchFamily="34" charset="0"/>
              </a:rPr>
              <a:t>            </a:t>
            </a:r>
            <a:r>
              <a:rPr lang="en-US" altLang="zh-CN" sz="3200" b="1">
                <a:solidFill>
                  <a:srgbClr val="00B0F0"/>
                </a:solidFill>
                <a:latin typeface="Verdana" panose="020B0604030504040204" pitchFamily="34" charset="0"/>
              </a:rPr>
              <a:t>EX</a:t>
            </a:r>
            <a:r>
              <a:rPr lang="en-US" altLang="zh-CN" sz="3200" b="1">
                <a:latin typeface="Verdana" panose="020B0604030504040204" pitchFamily="34" charset="0"/>
              </a:rPr>
              <a:t>        MEM    WB</a:t>
            </a:r>
          </a:p>
        </p:txBody>
      </p:sp>
      <p:sp>
        <p:nvSpPr>
          <p:cNvPr id="46085" name="Rectangle 6"/>
          <p:cNvSpPr>
            <a:spLocks noChangeArrowheads="1"/>
          </p:cNvSpPr>
          <p:nvPr/>
        </p:nvSpPr>
        <p:spPr bwMode="auto">
          <a:xfrm>
            <a:off x="0" y="2819400"/>
            <a:ext cx="346868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err="1">
                <a:solidFill>
                  <a:srgbClr val="00B0F0"/>
                </a:solidFill>
              </a:rPr>
              <a:t>ALUOutput</a:t>
            </a:r>
            <a:r>
              <a:rPr lang="en-US" altLang="zh-CN">
                <a:solidFill>
                  <a:srgbClr val="00B0F0"/>
                </a:solidFill>
              </a:rPr>
              <a:t> </a:t>
            </a:r>
            <a:r>
              <a:rPr lang="en-US" altLang="zh-CN" b="1">
                <a:solidFill>
                  <a:srgbClr val="00B0F0"/>
                </a:solidFill>
              </a:rPr>
              <a:t>← </a:t>
            </a:r>
            <a:r>
              <a:rPr lang="en-US" altLang="zh-CN">
                <a:solidFill>
                  <a:srgbClr val="00B0F0"/>
                </a:solidFill>
              </a:rPr>
              <a:t>A + </a:t>
            </a:r>
            <a:r>
              <a:rPr lang="en-US" altLang="zh-CN" err="1">
                <a:solidFill>
                  <a:srgbClr val="00B0F0"/>
                </a:solidFill>
              </a:rPr>
              <a:t>Imm</a:t>
            </a:r>
            <a:r>
              <a:rPr lang="en-US" altLang="zh-CN">
                <a:solidFill>
                  <a:srgbClr val="00B0F0"/>
                </a:solidFill>
              </a:rPr>
              <a:t>;</a:t>
            </a:r>
          </a:p>
          <a:p>
            <a:pPr eaLnBrk="1" hangingPunct="1"/>
            <a:endParaRPr lang="en-US" altLang="zh-CN">
              <a:solidFill>
                <a:srgbClr val="00B0F0"/>
              </a:solidFill>
            </a:endParaRPr>
          </a:p>
          <a:p>
            <a:pPr eaLnBrk="1" hangingPunct="1"/>
            <a:r>
              <a:rPr lang="en-US" altLang="zh-CN" err="1">
                <a:solidFill>
                  <a:srgbClr val="00B0F0"/>
                </a:solidFill>
              </a:rPr>
              <a:t>ALUOutput</a:t>
            </a:r>
            <a:r>
              <a:rPr lang="en-US" altLang="zh-CN">
                <a:solidFill>
                  <a:srgbClr val="00B0F0"/>
                </a:solidFill>
              </a:rPr>
              <a:t> </a:t>
            </a:r>
            <a:r>
              <a:rPr lang="en-US" altLang="zh-CN" b="1">
                <a:solidFill>
                  <a:srgbClr val="00B0F0"/>
                </a:solidFill>
              </a:rPr>
              <a:t>← </a:t>
            </a:r>
            <a:r>
              <a:rPr lang="en-US" altLang="zh-CN">
                <a:solidFill>
                  <a:srgbClr val="00B0F0"/>
                </a:solidFill>
              </a:rPr>
              <a:t>A </a:t>
            </a:r>
            <a:r>
              <a:rPr lang="en-US" altLang="zh-CN" i="1" err="1">
                <a:solidFill>
                  <a:srgbClr val="00B0F0"/>
                </a:solidFill>
              </a:rPr>
              <a:t>func</a:t>
            </a:r>
            <a:r>
              <a:rPr lang="en-US" altLang="zh-CN">
                <a:solidFill>
                  <a:srgbClr val="00B0F0"/>
                </a:solidFill>
              </a:rPr>
              <a:t> B;</a:t>
            </a:r>
          </a:p>
          <a:p>
            <a:pPr eaLnBrk="1" hangingPunct="1"/>
            <a:endParaRPr lang="en-US" altLang="zh-CN">
              <a:solidFill>
                <a:srgbClr val="00B0F0"/>
              </a:solidFill>
            </a:endParaRPr>
          </a:p>
          <a:p>
            <a:pPr eaLnBrk="1" hangingPunct="1"/>
            <a:r>
              <a:rPr lang="en-US" altLang="zh-CN" err="1">
                <a:solidFill>
                  <a:srgbClr val="00B0F0"/>
                </a:solidFill>
              </a:rPr>
              <a:t>ALUOutput</a:t>
            </a:r>
            <a:r>
              <a:rPr lang="en-US" altLang="zh-CN">
                <a:solidFill>
                  <a:srgbClr val="00B0F0"/>
                </a:solidFill>
              </a:rPr>
              <a:t> </a:t>
            </a:r>
            <a:r>
              <a:rPr lang="en-US" altLang="zh-CN" b="1">
                <a:solidFill>
                  <a:srgbClr val="00B0F0"/>
                </a:solidFill>
              </a:rPr>
              <a:t>← </a:t>
            </a:r>
            <a:r>
              <a:rPr lang="en-US" altLang="zh-CN">
                <a:solidFill>
                  <a:srgbClr val="00B0F0"/>
                </a:solidFill>
              </a:rPr>
              <a:t>A </a:t>
            </a:r>
            <a:r>
              <a:rPr lang="en-US" altLang="zh-CN" i="1">
                <a:solidFill>
                  <a:srgbClr val="00B0F0"/>
                </a:solidFill>
              </a:rPr>
              <a:t>op</a:t>
            </a:r>
            <a:r>
              <a:rPr lang="en-US" altLang="zh-CN">
                <a:solidFill>
                  <a:srgbClr val="00B0F0"/>
                </a:solidFill>
              </a:rPr>
              <a:t> </a:t>
            </a:r>
            <a:r>
              <a:rPr lang="en-US" altLang="zh-CN" err="1">
                <a:solidFill>
                  <a:srgbClr val="00B0F0"/>
                </a:solidFill>
              </a:rPr>
              <a:t>Imm</a:t>
            </a:r>
            <a:r>
              <a:rPr lang="en-US" altLang="zh-CN">
                <a:solidFill>
                  <a:srgbClr val="00B0F0"/>
                </a:solidFill>
              </a:rPr>
              <a:t>;</a:t>
            </a:r>
          </a:p>
          <a:p>
            <a:pPr eaLnBrk="1" hangingPunct="1"/>
            <a:endParaRPr lang="en-US" altLang="zh-CN">
              <a:solidFill>
                <a:srgbClr val="00B0F0"/>
              </a:solidFill>
            </a:endParaRPr>
          </a:p>
          <a:p>
            <a:pPr eaLnBrk="1" hangingPunct="1"/>
            <a:r>
              <a:rPr lang="en-US" altLang="zh-CN" err="1">
                <a:solidFill>
                  <a:srgbClr val="00B0F0"/>
                </a:solidFill>
              </a:rPr>
              <a:t>ALUOutput</a:t>
            </a:r>
            <a:r>
              <a:rPr lang="en-US" altLang="zh-CN">
                <a:solidFill>
                  <a:srgbClr val="00B0F0"/>
                </a:solidFill>
              </a:rPr>
              <a:t> </a:t>
            </a:r>
            <a:r>
              <a:rPr lang="en-US" altLang="zh-CN" b="1">
                <a:solidFill>
                  <a:srgbClr val="00B0F0"/>
                </a:solidFill>
              </a:rPr>
              <a:t>← </a:t>
            </a:r>
            <a:r>
              <a:rPr lang="en-US" altLang="zh-CN">
                <a:solidFill>
                  <a:srgbClr val="00B0F0"/>
                </a:solidFill>
              </a:rPr>
              <a:t>NPC + (</a:t>
            </a:r>
            <a:r>
              <a:rPr lang="en-US" altLang="zh-CN" err="1">
                <a:solidFill>
                  <a:srgbClr val="00B0F0"/>
                </a:solidFill>
              </a:rPr>
              <a:t>Imm</a:t>
            </a:r>
            <a:r>
              <a:rPr lang="en-US" altLang="zh-CN">
                <a:solidFill>
                  <a:srgbClr val="00B0F0"/>
                </a:solidFill>
              </a:rPr>
              <a:t>&lt;&lt;2);</a:t>
            </a:r>
          </a:p>
          <a:p>
            <a:pPr eaLnBrk="1" hangingPunct="1"/>
            <a:r>
              <a:rPr lang="en-US" altLang="zh-CN">
                <a:solidFill>
                  <a:srgbClr val="00B0F0"/>
                </a:solidFill>
              </a:rPr>
              <a:t>Cond </a:t>
            </a:r>
            <a:r>
              <a:rPr lang="en-US" altLang="zh-CN" b="1">
                <a:solidFill>
                  <a:srgbClr val="00B0F0"/>
                </a:solidFill>
              </a:rPr>
              <a:t>← </a:t>
            </a:r>
            <a:r>
              <a:rPr lang="en-US" altLang="zh-CN">
                <a:solidFill>
                  <a:srgbClr val="00B0F0"/>
                </a:solidFill>
              </a:rPr>
              <a:t>(A == 0);</a:t>
            </a:r>
          </a:p>
        </p:txBody>
      </p:sp>
      <p:sp>
        <p:nvSpPr>
          <p:cNvPr id="6" name="圆角矩形 5"/>
          <p:cNvSpPr/>
          <p:nvPr/>
        </p:nvSpPr>
        <p:spPr>
          <a:xfrm>
            <a:off x="7497324" y="2258871"/>
            <a:ext cx="1646675" cy="4599130"/>
          </a:xfrm>
          <a:prstGeom prst="roundRect">
            <a:avLst/>
          </a:prstGeom>
          <a:solidFill>
            <a:srgbClr val="00B0F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zh-CN"/>
              <a:t>MIPS Instruction</a:t>
            </a:r>
          </a:p>
        </p:txBody>
      </p:sp>
      <p:pic>
        <p:nvPicPr>
          <p:cNvPr id="47108" name="Picture 4" descr="m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17675"/>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5"/>
          <p:cNvSpPr>
            <a:spLocks noChangeArrowheads="1"/>
          </p:cNvSpPr>
          <p:nvPr/>
        </p:nvSpPr>
        <p:spPr bwMode="auto">
          <a:xfrm>
            <a:off x="1295400" y="14478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3200" b="1">
                <a:solidFill>
                  <a:schemeClr val="bg2"/>
                </a:solidFill>
                <a:latin typeface="Verdana" panose="020B0604030504040204" pitchFamily="34" charset="0"/>
              </a:rPr>
              <a:t>IF            ID            EX</a:t>
            </a:r>
            <a:r>
              <a:rPr lang="en-US" altLang="zh-CN" sz="3200" b="1">
                <a:latin typeface="Verdana" panose="020B0604030504040204" pitchFamily="34" charset="0"/>
              </a:rPr>
              <a:t>        </a:t>
            </a:r>
            <a:r>
              <a:rPr lang="en-US" altLang="zh-CN" sz="3200" b="1">
                <a:solidFill>
                  <a:srgbClr val="00B0F0"/>
                </a:solidFill>
                <a:latin typeface="Verdana" panose="020B0604030504040204" pitchFamily="34" charset="0"/>
              </a:rPr>
              <a:t>MEM</a:t>
            </a:r>
            <a:r>
              <a:rPr lang="en-US" altLang="zh-CN" sz="3200" b="1">
                <a:latin typeface="Verdana" panose="020B0604030504040204" pitchFamily="34" charset="0"/>
              </a:rPr>
              <a:t>    WB</a:t>
            </a:r>
          </a:p>
        </p:txBody>
      </p:sp>
      <p:sp>
        <p:nvSpPr>
          <p:cNvPr id="7" name="圆角矩形 6"/>
          <p:cNvSpPr/>
          <p:nvPr/>
        </p:nvSpPr>
        <p:spPr>
          <a:xfrm>
            <a:off x="7452320" y="2258871"/>
            <a:ext cx="1691680" cy="4599130"/>
          </a:xfrm>
          <a:prstGeom prst="roundRect">
            <a:avLst/>
          </a:prstGeom>
          <a:solidFill>
            <a:srgbClr val="00B0F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10" name="Rectangle 6"/>
          <p:cNvSpPr>
            <a:spLocks noChangeArrowheads="1"/>
          </p:cNvSpPr>
          <p:nvPr/>
        </p:nvSpPr>
        <p:spPr bwMode="auto">
          <a:xfrm>
            <a:off x="6172200" y="5667375"/>
            <a:ext cx="2971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00B0F0"/>
                </a:solidFill>
              </a:rPr>
              <a:t>LMD </a:t>
            </a:r>
            <a:r>
              <a:rPr lang="en-US" altLang="zh-CN" b="1">
                <a:solidFill>
                  <a:srgbClr val="00B0F0"/>
                </a:solidFill>
              </a:rPr>
              <a:t>← </a:t>
            </a:r>
            <a:r>
              <a:rPr lang="en-US" altLang="zh-CN" err="1">
                <a:solidFill>
                  <a:srgbClr val="00B0F0"/>
                </a:solidFill>
              </a:rPr>
              <a:t>Mem</a:t>
            </a:r>
            <a:r>
              <a:rPr lang="en-US" altLang="zh-CN">
                <a:solidFill>
                  <a:srgbClr val="00B0F0"/>
                </a:solidFill>
              </a:rPr>
              <a:t>[</a:t>
            </a:r>
            <a:r>
              <a:rPr lang="en-US" altLang="zh-CN" err="1">
                <a:solidFill>
                  <a:srgbClr val="00B0F0"/>
                </a:solidFill>
              </a:rPr>
              <a:t>ALUOutput</a:t>
            </a:r>
            <a:r>
              <a:rPr lang="en-US" altLang="zh-CN">
                <a:solidFill>
                  <a:srgbClr val="00B0F0"/>
                </a:solidFill>
              </a:rPr>
              <a:t>]; </a:t>
            </a:r>
            <a:r>
              <a:rPr lang="en-US" altLang="zh-CN" err="1">
                <a:solidFill>
                  <a:srgbClr val="00B0F0"/>
                </a:solidFill>
              </a:rPr>
              <a:t>Mem</a:t>
            </a:r>
            <a:r>
              <a:rPr lang="en-US" altLang="zh-CN">
                <a:solidFill>
                  <a:srgbClr val="00B0F0"/>
                </a:solidFill>
              </a:rPr>
              <a:t>[</a:t>
            </a:r>
            <a:r>
              <a:rPr lang="en-US" altLang="zh-CN" err="1">
                <a:solidFill>
                  <a:srgbClr val="00B0F0"/>
                </a:solidFill>
              </a:rPr>
              <a:t>ALUOutput</a:t>
            </a:r>
            <a:r>
              <a:rPr lang="en-US" altLang="zh-CN">
                <a:solidFill>
                  <a:srgbClr val="00B0F0"/>
                </a:solidFill>
              </a:rPr>
              <a:t>] </a:t>
            </a:r>
            <a:r>
              <a:rPr lang="en-US" altLang="zh-CN" b="1">
                <a:solidFill>
                  <a:srgbClr val="00B0F0"/>
                </a:solidFill>
              </a:rPr>
              <a:t>← </a:t>
            </a:r>
            <a:r>
              <a:rPr lang="en-US" altLang="zh-CN">
                <a:solidFill>
                  <a:srgbClr val="00B0F0"/>
                </a:solidFill>
              </a:rPr>
              <a:t>B;</a:t>
            </a:r>
          </a:p>
          <a:p>
            <a:pPr eaLnBrk="1" hangingPunct="1"/>
            <a:endParaRPr lang="en-US" altLang="zh-CN">
              <a:solidFill>
                <a:srgbClr val="00B0F0"/>
              </a:solidFill>
            </a:endParaRPr>
          </a:p>
          <a:p>
            <a:pPr eaLnBrk="1" hangingPunct="1"/>
            <a:r>
              <a:rPr lang="en-US" altLang="zh-CN">
                <a:solidFill>
                  <a:srgbClr val="00B0F0"/>
                </a:solidFill>
              </a:rPr>
              <a:t>if (</a:t>
            </a:r>
            <a:r>
              <a:rPr lang="en-US" altLang="zh-CN" err="1">
                <a:solidFill>
                  <a:srgbClr val="00B0F0"/>
                </a:solidFill>
              </a:rPr>
              <a:t>cond</a:t>
            </a:r>
            <a:r>
              <a:rPr lang="en-US" altLang="zh-CN">
                <a:solidFill>
                  <a:srgbClr val="00B0F0"/>
                </a:solidFill>
              </a:rPr>
              <a:t>) PC </a:t>
            </a:r>
            <a:r>
              <a:rPr lang="en-US" altLang="zh-CN" b="1">
                <a:solidFill>
                  <a:srgbClr val="00B0F0"/>
                </a:solidFill>
              </a:rPr>
              <a:t>← </a:t>
            </a:r>
            <a:r>
              <a:rPr lang="en-US" altLang="zh-CN" err="1">
                <a:solidFill>
                  <a:srgbClr val="00B0F0"/>
                </a:solidFill>
              </a:rPr>
              <a:t>ALUOutput</a:t>
            </a:r>
            <a:r>
              <a:rPr lang="en-US" altLang="zh-CN">
                <a:solidFill>
                  <a:srgbClr val="00B0F0"/>
                </a:solidFill>
              </a:rPr>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zh-CN"/>
              <a:t>MIPS Instruction</a:t>
            </a:r>
          </a:p>
        </p:txBody>
      </p:sp>
      <p:pic>
        <p:nvPicPr>
          <p:cNvPr id="48132" name="Picture 4" descr="m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7675"/>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5"/>
          <p:cNvSpPr>
            <a:spLocks noChangeArrowheads="1"/>
          </p:cNvSpPr>
          <p:nvPr/>
        </p:nvSpPr>
        <p:spPr bwMode="auto">
          <a:xfrm>
            <a:off x="457200" y="14478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3200" b="1">
                <a:solidFill>
                  <a:schemeClr val="bg2"/>
                </a:solidFill>
                <a:latin typeface="Verdana" panose="020B0604030504040204" pitchFamily="34" charset="0"/>
              </a:rPr>
              <a:t>IF            ID            EX        MEM</a:t>
            </a:r>
            <a:r>
              <a:rPr lang="en-US" altLang="zh-CN" sz="3200" b="1">
                <a:latin typeface="Verdana" panose="020B0604030504040204" pitchFamily="34" charset="0"/>
              </a:rPr>
              <a:t>    </a:t>
            </a:r>
            <a:r>
              <a:rPr lang="en-US" altLang="zh-CN" sz="3200" b="1">
                <a:solidFill>
                  <a:srgbClr val="00B0F0"/>
                </a:solidFill>
                <a:latin typeface="Verdana" panose="020B0604030504040204" pitchFamily="34" charset="0"/>
              </a:rPr>
              <a:t>WB</a:t>
            </a:r>
          </a:p>
        </p:txBody>
      </p:sp>
      <p:sp>
        <p:nvSpPr>
          <p:cNvPr id="7" name="圆角矩形 6"/>
          <p:cNvSpPr/>
          <p:nvPr/>
        </p:nvSpPr>
        <p:spPr>
          <a:xfrm>
            <a:off x="8397424" y="2258871"/>
            <a:ext cx="746575" cy="4599130"/>
          </a:xfrm>
          <a:prstGeom prst="roundRect">
            <a:avLst/>
          </a:prstGeom>
          <a:solidFill>
            <a:srgbClr val="00B0F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34" name="Rectangle 6"/>
          <p:cNvSpPr>
            <a:spLocks noChangeArrowheads="1"/>
          </p:cNvSpPr>
          <p:nvPr/>
        </p:nvSpPr>
        <p:spPr bwMode="auto">
          <a:xfrm>
            <a:off x="6553200" y="5392738"/>
            <a:ext cx="25908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err="1">
                <a:solidFill>
                  <a:srgbClr val="00B0F0"/>
                </a:solidFill>
              </a:rPr>
              <a:t>Regs</a:t>
            </a:r>
            <a:r>
              <a:rPr lang="en-US" altLang="zh-CN">
                <a:solidFill>
                  <a:srgbClr val="00B0F0"/>
                </a:solidFill>
              </a:rPr>
              <a:t>[</a:t>
            </a:r>
            <a:r>
              <a:rPr lang="en-US" altLang="zh-CN" err="1">
                <a:solidFill>
                  <a:srgbClr val="00B0F0"/>
                </a:solidFill>
              </a:rPr>
              <a:t>rd</a:t>
            </a:r>
            <a:r>
              <a:rPr lang="en-US" altLang="zh-CN">
                <a:solidFill>
                  <a:srgbClr val="00B0F0"/>
                </a:solidFill>
              </a:rPr>
              <a:t>] </a:t>
            </a:r>
            <a:r>
              <a:rPr lang="en-US" altLang="zh-CN" b="1">
                <a:solidFill>
                  <a:srgbClr val="00B0F0"/>
                </a:solidFill>
              </a:rPr>
              <a:t>← </a:t>
            </a:r>
            <a:r>
              <a:rPr lang="en-US" altLang="zh-CN" err="1">
                <a:solidFill>
                  <a:srgbClr val="00B0F0"/>
                </a:solidFill>
              </a:rPr>
              <a:t>ALUOutput</a:t>
            </a:r>
            <a:r>
              <a:rPr lang="en-US" altLang="zh-CN">
                <a:solidFill>
                  <a:srgbClr val="00B0F0"/>
                </a:solidFill>
              </a:rPr>
              <a:t>;</a:t>
            </a:r>
          </a:p>
          <a:p>
            <a:pPr eaLnBrk="1" hangingPunct="1"/>
            <a:endParaRPr lang="en-US" altLang="zh-CN">
              <a:solidFill>
                <a:srgbClr val="00B0F0"/>
              </a:solidFill>
            </a:endParaRPr>
          </a:p>
          <a:p>
            <a:pPr eaLnBrk="1" hangingPunct="1"/>
            <a:r>
              <a:rPr lang="en-US" altLang="zh-CN" err="1">
                <a:solidFill>
                  <a:srgbClr val="00B0F0"/>
                </a:solidFill>
              </a:rPr>
              <a:t>Regs</a:t>
            </a:r>
            <a:r>
              <a:rPr lang="en-US" altLang="zh-CN">
                <a:solidFill>
                  <a:srgbClr val="00B0F0"/>
                </a:solidFill>
              </a:rPr>
              <a:t>[</a:t>
            </a:r>
            <a:r>
              <a:rPr lang="en-US" altLang="zh-CN" err="1">
                <a:solidFill>
                  <a:srgbClr val="00B0F0"/>
                </a:solidFill>
              </a:rPr>
              <a:t>rt</a:t>
            </a:r>
            <a:r>
              <a:rPr lang="en-US" altLang="zh-CN">
                <a:solidFill>
                  <a:srgbClr val="00B0F0"/>
                </a:solidFill>
              </a:rPr>
              <a:t>] </a:t>
            </a:r>
            <a:r>
              <a:rPr lang="en-US" altLang="zh-CN" b="1">
                <a:solidFill>
                  <a:srgbClr val="00B0F0"/>
                </a:solidFill>
              </a:rPr>
              <a:t>← </a:t>
            </a:r>
            <a:r>
              <a:rPr lang="en-US" altLang="zh-CN" err="1">
                <a:solidFill>
                  <a:srgbClr val="00B0F0"/>
                </a:solidFill>
              </a:rPr>
              <a:t>ALUOutput</a:t>
            </a:r>
            <a:r>
              <a:rPr lang="en-US" altLang="zh-CN">
                <a:solidFill>
                  <a:srgbClr val="00B0F0"/>
                </a:solidFill>
              </a:rPr>
              <a:t>;</a:t>
            </a:r>
            <a:endParaRPr lang="en-US" altLang="zh-CN" b="1">
              <a:solidFill>
                <a:srgbClr val="00B0F0"/>
              </a:solidFill>
            </a:endParaRPr>
          </a:p>
          <a:p>
            <a:pPr eaLnBrk="1" hangingPunct="1"/>
            <a:endParaRPr lang="en-US" altLang="zh-CN" b="1">
              <a:solidFill>
                <a:srgbClr val="00B0F0"/>
              </a:solidFill>
            </a:endParaRPr>
          </a:p>
          <a:p>
            <a:pPr eaLnBrk="1" hangingPunct="1"/>
            <a:r>
              <a:rPr lang="en-US" altLang="zh-CN" err="1">
                <a:solidFill>
                  <a:srgbClr val="00B0F0"/>
                </a:solidFill>
              </a:rPr>
              <a:t>Regs</a:t>
            </a:r>
            <a:r>
              <a:rPr lang="en-US" altLang="zh-CN">
                <a:solidFill>
                  <a:srgbClr val="00B0F0"/>
                </a:solidFill>
              </a:rPr>
              <a:t>[</a:t>
            </a:r>
            <a:r>
              <a:rPr lang="en-US" altLang="zh-CN" err="1">
                <a:solidFill>
                  <a:srgbClr val="00B0F0"/>
                </a:solidFill>
              </a:rPr>
              <a:t>rt</a:t>
            </a:r>
            <a:r>
              <a:rPr lang="en-US" altLang="zh-CN">
                <a:solidFill>
                  <a:srgbClr val="00B0F0"/>
                </a:solidFill>
              </a:rPr>
              <a:t>] </a:t>
            </a:r>
            <a:r>
              <a:rPr lang="en-US" altLang="zh-CN" b="1">
                <a:solidFill>
                  <a:srgbClr val="00B0F0"/>
                </a:solidFill>
              </a:rPr>
              <a:t>← </a:t>
            </a:r>
            <a:r>
              <a:rPr lang="en-US" altLang="zh-CN">
                <a:solidFill>
                  <a:srgbClr val="00B0F0"/>
                </a:solidFill>
              </a:rPr>
              <a:t>LMD; </a:t>
            </a:r>
            <a:endParaRPr lang="en-US" altLang="zh-CN" i="1">
              <a:solidFill>
                <a:srgbClr val="00B0F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zh-CN"/>
              <a:t>Structural Hazard</a:t>
            </a:r>
          </a:p>
        </p:txBody>
      </p:sp>
      <p:sp>
        <p:nvSpPr>
          <p:cNvPr id="49155" name="Rectangle 3"/>
          <p:cNvSpPr>
            <a:spLocks noGrp="1" noChangeArrowheads="1"/>
          </p:cNvSpPr>
          <p:nvPr>
            <p:ph type="body" idx="1"/>
          </p:nvPr>
        </p:nvSpPr>
        <p:spPr>
          <a:xfrm>
            <a:off x="5638800" y="1600200"/>
            <a:ext cx="3505200" cy="5257800"/>
          </a:xfrm>
        </p:spPr>
        <p:txBody>
          <a:bodyPr/>
          <a:lstStyle/>
          <a:p>
            <a:pPr eaLnBrk="1" hangingPunct="1"/>
            <a:r>
              <a:rPr lang="en-US" altLang="zh-CN" b="1"/>
              <a:t>Example</a:t>
            </a:r>
          </a:p>
          <a:p>
            <a:pPr eaLnBrk="1" hangingPunct="1">
              <a:buFontTx/>
              <a:buNone/>
            </a:pPr>
            <a:r>
              <a:rPr lang="en-US" altLang="zh-CN" b="1"/>
              <a:t>	</a:t>
            </a:r>
            <a:r>
              <a:rPr lang="en-US" altLang="zh-CN"/>
              <a:t>1 mem port</a:t>
            </a:r>
          </a:p>
          <a:p>
            <a:pPr eaLnBrk="1" hangingPunct="1">
              <a:buFontTx/>
              <a:buNone/>
            </a:pPr>
            <a:r>
              <a:rPr lang="en-US" altLang="zh-CN"/>
              <a:t>	mem conflict</a:t>
            </a:r>
          </a:p>
          <a:p>
            <a:pPr eaLnBrk="1" hangingPunct="1">
              <a:buFontTx/>
              <a:buNone/>
            </a:pPr>
            <a:endParaRPr lang="en-US" altLang="zh-CN"/>
          </a:p>
          <a:p>
            <a:pPr eaLnBrk="1" hangingPunct="1">
              <a:buFontTx/>
              <a:buNone/>
            </a:pPr>
            <a:r>
              <a:rPr lang="en-US" altLang="zh-CN"/>
              <a:t>	data access</a:t>
            </a:r>
          </a:p>
          <a:p>
            <a:pPr eaLnBrk="1" hangingPunct="1">
              <a:buFontTx/>
              <a:buNone/>
            </a:pPr>
            <a:r>
              <a:rPr lang="en-US" altLang="zh-CN"/>
              <a:t>		  vs</a:t>
            </a:r>
          </a:p>
          <a:p>
            <a:pPr eaLnBrk="1" hangingPunct="1">
              <a:buFontTx/>
              <a:buNone/>
            </a:pPr>
            <a:r>
              <a:rPr lang="en-US" altLang="zh-CN"/>
              <a:t>	instr fetch</a:t>
            </a:r>
            <a:endParaRPr lang="en-US" altLang="zh-CN" b="1"/>
          </a:p>
        </p:txBody>
      </p:sp>
      <p:pic>
        <p:nvPicPr>
          <p:cNvPr id="49156" name="Picture 4" descr="fig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469423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p:cNvSpPr txBox="1">
            <a:spLocks noChangeArrowheads="1"/>
          </p:cNvSpPr>
          <p:nvPr/>
        </p:nvSpPr>
        <p:spPr bwMode="auto">
          <a:xfrm>
            <a:off x="0" y="19050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solidFill>
                  <a:srgbClr val="00CC00"/>
                </a:solidFill>
                <a:latin typeface="Verdana" panose="020B0604030504040204" pitchFamily="34" charset="0"/>
              </a:rPr>
              <a:t>Load</a:t>
            </a:r>
          </a:p>
        </p:txBody>
      </p:sp>
      <p:sp>
        <p:nvSpPr>
          <p:cNvPr id="49158" name="Text Box 6"/>
          <p:cNvSpPr txBox="1">
            <a:spLocks noChangeArrowheads="1"/>
          </p:cNvSpPr>
          <p:nvPr/>
        </p:nvSpPr>
        <p:spPr bwMode="auto">
          <a:xfrm>
            <a:off x="0" y="60960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solidFill>
                  <a:srgbClr val="FF0000"/>
                </a:solidFill>
                <a:latin typeface="Verdana" panose="020B0604030504040204" pitchFamily="34" charset="0"/>
              </a:rPr>
              <a:t>Instr i+3</a:t>
            </a:r>
          </a:p>
        </p:txBody>
      </p:sp>
      <p:sp>
        <p:nvSpPr>
          <p:cNvPr id="49159" name="Text Box 7"/>
          <p:cNvSpPr txBox="1">
            <a:spLocks noChangeArrowheads="1"/>
          </p:cNvSpPr>
          <p:nvPr/>
        </p:nvSpPr>
        <p:spPr bwMode="auto">
          <a:xfrm>
            <a:off x="0" y="49530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Verdana" panose="020B0604030504040204" pitchFamily="34" charset="0"/>
              </a:rPr>
              <a:t>Instr i+2</a:t>
            </a:r>
          </a:p>
        </p:txBody>
      </p:sp>
      <p:sp>
        <p:nvSpPr>
          <p:cNvPr id="49160" name="Text Box 8"/>
          <p:cNvSpPr txBox="1">
            <a:spLocks noChangeArrowheads="1"/>
          </p:cNvSpPr>
          <p:nvPr/>
        </p:nvSpPr>
        <p:spPr bwMode="auto">
          <a:xfrm>
            <a:off x="0" y="34290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Verdana" panose="020B0604030504040204" pitchFamily="34" charset="0"/>
              </a:rPr>
              <a:t>Instr i+1</a:t>
            </a:r>
          </a:p>
        </p:txBody>
      </p:sp>
      <p:sp>
        <p:nvSpPr>
          <p:cNvPr id="49161" name="Line 9"/>
          <p:cNvSpPr>
            <a:spLocks noChangeShapeType="1"/>
          </p:cNvSpPr>
          <p:nvPr/>
        </p:nvSpPr>
        <p:spPr bwMode="auto">
          <a:xfrm flipH="1">
            <a:off x="4953000" y="5410200"/>
            <a:ext cx="1143000"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162" name="Text Box 10"/>
          <p:cNvSpPr txBox="1">
            <a:spLocks noChangeArrowheads="1"/>
          </p:cNvSpPr>
          <p:nvPr/>
        </p:nvSpPr>
        <p:spPr bwMode="auto">
          <a:xfrm>
            <a:off x="4572000" y="13716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Verdana" panose="020B0604030504040204" pitchFamily="34" charset="0"/>
              </a:rPr>
              <a:t>MEM</a:t>
            </a:r>
          </a:p>
        </p:txBody>
      </p:sp>
      <p:sp>
        <p:nvSpPr>
          <p:cNvPr id="49163" name="Text Box 11"/>
          <p:cNvSpPr txBox="1">
            <a:spLocks noChangeArrowheads="1"/>
          </p:cNvSpPr>
          <p:nvPr/>
        </p:nvSpPr>
        <p:spPr bwMode="auto">
          <a:xfrm>
            <a:off x="4495800" y="56388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Verdana" panose="020B0604030504040204" pitchFamily="34" charset="0"/>
              </a:rPr>
              <a:t>IF</a:t>
            </a:r>
          </a:p>
        </p:txBody>
      </p:sp>
      <p:sp>
        <p:nvSpPr>
          <p:cNvPr id="49164" name="AutoShape 12"/>
          <p:cNvSpPr>
            <a:spLocks noChangeArrowheads="1"/>
          </p:cNvSpPr>
          <p:nvPr/>
        </p:nvSpPr>
        <p:spPr bwMode="auto">
          <a:xfrm>
            <a:off x="4343400" y="1143000"/>
            <a:ext cx="1295400" cy="5715000"/>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9165" name="Line 13"/>
          <p:cNvSpPr>
            <a:spLocks noChangeShapeType="1"/>
          </p:cNvSpPr>
          <p:nvPr/>
        </p:nvSpPr>
        <p:spPr bwMode="auto">
          <a:xfrm flipH="1" flipV="1">
            <a:off x="5105400" y="2590800"/>
            <a:ext cx="990600" cy="1600200"/>
          </a:xfrm>
          <a:prstGeom prst="line">
            <a:avLst/>
          </a:prstGeom>
          <a:noFill/>
          <a:ln w="38100">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zh-CN"/>
              <a:t>Data Hazard</a:t>
            </a:r>
          </a:p>
        </p:txBody>
      </p:sp>
      <p:pic>
        <p:nvPicPr>
          <p:cNvPr id="50179" name="Picture 3" descr="figa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11250"/>
            <a:ext cx="73152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0" y="144780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Verdana" panose="020B0604030504040204" pitchFamily="34" charset="0"/>
              </a:rPr>
              <a:t>DADD </a:t>
            </a:r>
          </a:p>
        </p:txBody>
      </p:sp>
      <p:sp>
        <p:nvSpPr>
          <p:cNvPr id="50181" name="Text Box 5"/>
          <p:cNvSpPr txBox="1">
            <a:spLocks noChangeArrowheads="1"/>
          </p:cNvSpPr>
          <p:nvPr/>
        </p:nvSpPr>
        <p:spPr bwMode="auto">
          <a:xfrm>
            <a:off x="0" y="251460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Verdana" panose="020B0604030504040204" pitchFamily="34" charset="0"/>
              </a:rPr>
              <a:t>DSUB </a:t>
            </a:r>
          </a:p>
        </p:txBody>
      </p:sp>
      <p:sp>
        <p:nvSpPr>
          <p:cNvPr id="50182" name="Text Box 6"/>
          <p:cNvSpPr txBox="1">
            <a:spLocks noChangeArrowheads="1"/>
          </p:cNvSpPr>
          <p:nvPr/>
        </p:nvSpPr>
        <p:spPr bwMode="auto">
          <a:xfrm>
            <a:off x="0" y="373380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Verdana" panose="020B0604030504040204" pitchFamily="34" charset="0"/>
              </a:rPr>
              <a:t>AND </a:t>
            </a:r>
          </a:p>
        </p:txBody>
      </p:sp>
      <p:sp>
        <p:nvSpPr>
          <p:cNvPr id="50183" name="Text Box 7"/>
          <p:cNvSpPr txBox="1">
            <a:spLocks noChangeArrowheads="1"/>
          </p:cNvSpPr>
          <p:nvPr/>
        </p:nvSpPr>
        <p:spPr bwMode="auto">
          <a:xfrm>
            <a:off x="0" y="495300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Verdana" panose="020B0604030504040204" pitchFamily="34" charset="0"/>
              </a:rPr>
              <a:t>OR </a:t>
            </a:r>
          </a:p>
        </p:txBody>
      </p:sp>
      <p:sp>
        <p:nvSpPr>
          <p:cNvPr id="50184" name="Text Box 8"/>
          <p:cNvSpPr txBox="1">
            <a:spLocks noChangeArrowheads="1"/>
          </p:cNvSpPr>
          <p:nvPr/>
        </p:nvSpPr>
        <p:spPr bwMode="auto">
          <a:xfrm>
            <a:off x="0" y="601980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Verdana" panose="020B0604030504040204" pitchFamily="34" charset="0"/>
              </a:rPr>
              <a:t>XOR </a:t>
            </a:r>
          </a:p>
        </p:txBody>
      </p:sp>
      <p:sp>
        <p:nvSpPr>
          <p:cNvPr id="50185" name="Text Box 9"/>
          <p:cNvSpPr txBox="1">
            <a:spLocks noChangeArrowheads="1"/>
          </p:cNvSpPr>
          <p:nvPr/>
        </p:nvSpPr>
        <p:spPr bwMode="auto">
          <a:xfrm>
            <a:off x="1600200" y="14478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CC00"/>
                </a:solidFill>
                <a:latin typeface="Verdana" panose="020B0604030504040204" pitchFamily="34" charset="0"/>
              </a:rPr>
              <a:t>R1</a:t>
            </a:r>
            <a:r>
              <a:rPr lang="en-US" altLang="zh-CN" sz="2800">
                <a:latin typeface="Verdana" panose="020B0604030504040204" pitchFamily="34" charset="0"/>
              </a:rPr>
              <a:t>, R2, R3 </a:t>
            </a:r>
          </a:p>
        </p:txBody>
      </p:sp>
      <p:sp>
        <p:nvSpPr>
          <p:cNvPr id="50186" name="Text Box 10"/>
          <p:cNvSpPr txBox="1">
            <a:spLocks noChangeArrowheads="1"/>
          </p:cNvSpPr>
          <p:nvPr/>
        </p:nvSpPr>
        <p:spPr bwMode="auto">
          <a:xfrm>
            <a:off x="1600200" y="25146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Verdana" panose="020B0604030504040204" pitchFamily="34" charset="0"/>
              </a:rPr>
              <a:t>R4, </a:t>
            </a:r>
            <a:r>
              <a:rPr lang="en-US" altLang="zh-CN" sz="2800" b="1">
                <a:solidFill>
                  <a:srgbClr val="FF0000"/>
                </a:solidFill>
                <a:latin typeface="Verdana" panose="020B0604030504040204" pitchFamily="34" charset="0"/>
              </a:rPr>
              <a:t>R1</a:t>
            </a:r>
            <a:r>
              <a:rPr lang="en-US" altLang="zh-CN" sz="2800">
                <a:latin typeface="Verdana" panose="020B0604030504040204" pitchFamily="34" charset="0"/>
              </a:rPr>
              <a:t>, R5</a:t>
            </a:r>
          </a:p>
        </p:txBody>
      </p:sp>
      <p:sp>
        <p:nvSpPr>
          <p:cNvPr id="50187" name="Text Box 11"/>
          <p:cNvSpPr txBox="1">
            <a:spLocks noChangeArrowheads="1"/>
          </p:cNvSpPr>
          <p:nvPr/>
        </p:nvSpPr>
        <p:spPr bwMode="auto">
          <a:xfrm>
            <a:off x="1600200" y="37338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Verdana" panose="020B0604030504040204" pitchFamily="34" charset="0"/>
              </a:rPr>
              <a:t>R6, </a:t>
            </a:r>
            <a:r>
              <a:rPr lang="en-US" altLang="zh-CN" sz="2800" b="1">
                <a:solidFill>
                  <a:srgbClr val="FF0000"/>
                </a:solidFill>
                <a:latin typeface="Verdana" panose="020B0604030504040204" pitchFamily="34" charset="0"/>
              </a:rPr>
              <a:t>R1</a:t>
            </a:r>
            <a:r>
              <a:rPr lang="en-US" altLang="zh-CN" sz="2800">
                <a:latin typeface="Verdana" panose="020B0604030504040204" pitchFamily="34" charset="0"/>
              </a:rPr>
              <a:t>, R7</a:t>
            </a:r>
          </a:p>
        </p:txBody>
      </p:sp>
      <p:sp>
        <p:nvSpPr>
          <p:cNvPr id="50188" name="Text Box 12"/>
          <p:cNvSpPr txBox="1">
            <a:spLocks noChangeArrowheads="1"/>
          </p:cNvSpPr>
          <p:nvPr/>
        </p:nvSpPr>
        <p:spPr bwMode="auto">
          <a:xfrm>
            <a:off x="1600200" y="49530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Verdana" panose="020B0604030504040204" pitchFamily="34" charset="0"/>
              </a:rPr>
              <a:t>R8, </a:t>
            </a:r>
            <a:r>
              <a:rPr lang="en-US" altLang="zh-CN" sz="2800" b="1">
                <a:solidFill>
                  <a:srgbClr val="00CC00"/>
                </a:solidFill>
                <a:latin typeface="Verdana" panose="020B0604030504040204" pitchFamily="34" charset="0"/>
              </a:rPr>
              <a:t>R1</a:t>
            </a:r>
            <a:r>
              <a:rPr lang="en-US" altLang="zh-CN" sz="2800">
                <a:latin typeface="Verdana" panose="020B0604030504040204" pitchFamily="34" charset="0"/>
              </a:rPr>
              <a:t>, R9</a:t>
            </a:r>
          </a:p>
        </p:txBody>
      </p:sp>
      <p:sp>
        <p:nvSpPr>
          <p:cNvPr id="50189" name="Text Box 13"/>
          <p:cNvSpPr txBox="1">
            <a:spLocks noChangeArrowheads="1"/>
          </p:cNvSpPr>
          <p:nvPr/>
        </p:nvSpPr>
        <p:spPr bwMode="auto">
          <a:xfrm>
            <a:off x="1600200" y="60198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Verdana" panose="020B0604030504040204" pitchFamily="34" charset="0"/>
              </a:rPr>
              <a:t>R10, </a:t>
            </a:r>
            <a:r>
              <a:rPr lang="en-US" altLang="zh-CN" sz="2800" b="1">
                <a:solidFill>
                  <a:srgbClr val="00CC00"/>
                </a:solidFill>
                <a:latin typeface="Verdana" panose="020B0604030504040204" pitchFamily="34" charset="0"/>
              </a:rPr>
              <a:t>R1</a:t>
            </a:r>
            <a:r>
              <a:rPr lang="en-US" altLang="zh-CN" sz="2800">
                <a:latin typeface="Verdana" panose="020B0604030504040204" pitchFamily="34" charset="0"/>
              </a:rPr>
              <a:t>, R11 </a:t>
            </a:r>
          </a:p>
        </p:txBody>
      </p:sp>
      <p:sp>
        <p:nvSpPr>
          <p:cNvPr id="50190" name="Text Box 14"/>
          <p:cNvSpPr txBox="1">
            <a:spLocks noChangeArrowheads="1"/>
          </p:cNvSpPr>
          <p:nvPr/>
        </p:nvSpPr>
        <p:spPr bwMode="auto">
          <a:xfrm>
            <a:off x="6781800" y="91440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CC00"/>
                </a:solidFill>
                <a:latin typeface="Verdana" panose="020B0604030504040204" pitchFamily="34" charset="0"/>
              </a:rPr>
              <a:t>R1</a:t>
            </a:r>
          </a:p>
        </p:txBody>
      </p:sp>
      <p:sp>
        <p:nvSpPr>
          <p:cNvPr id="50191" name="Line 15"/>
          <p:cNvSpPr>
            <a:spLocks noChangeShapeType="1"/>
          </p:cNvSpPr>
          <p:nvPr/>
        </p:nvSpPr>
        <p:spPr bwMode="auto">
          <a:xfrm flipH="1">
            <a:off x="4724400" y="1828800"/>
            <a:ext cx="2438400" cy="762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192" name="Line 16"/>
          <p:cNvSpPr>
            <a:spLocks noChangeShapeType="1"/>
          </p:cNvSpPr>
          <p:nvPr/>
        </p:nvSpPr>
        <p:spPr bwMode="auto">
          <a:xfrm flipH="1">
            <a:off x="5867400" y="1828800"/>
            <a:ext cx="1295400" cy="1981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193" name="Line 17"/>
          <p:cNvSpPr>
            <a:spLocks noChangeShapeType="1"/>
          </p:cNvSpPr>
          <p:nvPr/>
        </p:nvSpPr>
        <p:spPr bwMode="auto">
          <a:xfrm flipH="1">
            <a:off x="7162800" y="1828800"/>
            <a:ext cx="0" cy="3124200"/>
          </a:xfrm>
          <a:prstGeom prst="line">
            <a:avLst/>
          </a:prstGeom>
          <a:noFill/>
          <a:ln w="38100">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194" name="Line 18"/>
          <p:cNvSpPr>
            <a:spLocks noChangeShapeType="1"/>
          </p:cNvSpPr>
          <p:nvPr/>
        </p:nvSpPr>
        <p:spPr bwMode="auto">
          <a:xfrm>
            <a:off x="7162800" y="1828800"/>
            <a:ext cx="1219200" cy="4267200"/>
          </a:xfrm>
          <a:prstGeom prst="line">
            <a:avLst/>
          </a:prstGeom>
          <a:noFill/>
          <a:ln w="38100">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195" name="Text Box 19"/>
          <p:cNvSpPr txBox="1">
            <a:spLocks noChangeArrowheads="1"/>
          </p:cNvSpPr>
          <p:nvPr/>
        </p:nvSpPr>
        <p:spPr bwMode="auto">
          <a:xfrm>
            <a:off x="4114800" y="4572000"/>
            <a:ext cx="2590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a:latin typeface="Verdana" panose="020B0604030504040204" pitchFamily="34" charset="0"/>
              </a:rPr>
              <a:t>No hazard</a:t>
            </a:r>
          </a:p>
          <a:p>
            <a:pPr eaLnBrk="1" hangingPunct="1">
              <a:spcBef>
                <a:spcPct val="50000"/>
              </a:spcBef>
            </a:pPr>
            <a:r>
              <a:rPr lang="en-US" altLang="zh-CN" sz="2000">
                <a:latin typeface="Verdana" panose="020B0604030504040204" pitchFamily="34" charset="0"/>
              </a:rPr>
              <a:t>1</a:t>
            </a:r>
            <a:r>
              <a:rPr lang="en-US" altLang="zh-CN" sz="2000" baseline="30000">
                <a:latin typeface="Verdana" panose="020B0604030504040204" pitchFamily="34" charset="0"/>
              </a:rPr>
              <a:t>st</a:t>
            </a:r>
            <a:r>
              <a:rPr lang="en-US" altLang="zh-CN" sz="2000">
                <a:latin typeface="Verdana" panose="020B0604030504040204" pitchFamily="34" charset="0"/>
              </a:rPr>
              <a:t> half cycle: w</a:t>
            </a:r>
          </a:p>
          <a:p>
            <a:pPr eaLnBrk="1" hangingPunct="1">
              <a:spcBef>
                <a:spcPct val="50000"/>
              </a:spcBef>
            </a:pPr>
            <a:r>
              <a:rPr lang="en-US" altLang="zh-CN" sz="2000">
                <a:latin typeface="Verdana" panose="020B0604030504040204" pitchFamily="34" charset="0"/>
              </a:rPr>
              <a:t>2</a:t>
            </a:r>
            <a:r>
              <a:rPr lang="en-US" altLang="zh-CN" sz="2000" baseline="30000">
                <a:latin typeface="Verdana" panose="020B0604030504040204" pitchFamily="34" charset="0"/>
              </a:rPr>
              <a:t>nd</a:t>
            </a:r>
            <a:r>
              <a:rPr lang="en-US" altLang="zh-CN" sz="2000">
                <a:latin typeface="Verdana" panose="020B0604030504040204" pitchFamily="34" charset="0"/>
              </a:rPr>
              <a:t> half cycle: r</a:t>
            </a:r>
          </a:p>
        </p:txBody>
      </p:sp>
      <p:sp>
        <p:nvSpPr>
          <p:cNvPr id="50196" name="AutoShape 20"/>
          <p:cNvSpPr>
            <a:spLocks noChangeArrowheads="1"/>
          </p:cNvSpPr>
          <p:nvPr/>
        </p:nvSpPr>
        <p:spPr bwMode="auto">
          <a:xfrm>
            <a:off x="4114800" y="4572000"/>
            <a:ext cx="3352800" cy="1295400"/>
          </a:xfrm>
          <a:prstGeom prst="roundRect">
            <a:avLst>
              <a:gd name="adj" fmla="val 16667"/>
            </a:avLst>
          </a:pr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zh-CN"/>
              <a:t>Memory Hierarchy</a:t>
            </a:r>
          </a:p>
        </p:txBody>
      </p:sp>
      <p:pic>
        <p:nvPicPr>
          <p:cNvPr id="51203" name="Picture 3" descr="memhierac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8638"/>
            <a:ext cx="91440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zh-CN"/>
              <a:t>Cache Performance</a:t>
            </a:r>
          </a:p>
        </p:txBody>
      </p:sp>
      <p:sp>
        <p:nvSpPr>
          <p:cNvPr id="52227" name="Rectangle 3"/>
          <p:cNvSpPr>
            <a:spLocks noGrp="1" noChangeArrowheads="1"/>
          </p:cNvSpPr>
          <p:nvPr>
            <p:ph type="body" idx="1"/>
          </p:nvPr>
        </p:nvSpPr>
        <p:spPr/>
        <p:txBody>
          <a:bodyPr/>
          <a:lstStyle/>
          <a:p>
            <a:pPr eaLnBrk="1" hangingPunct="1"/>
            <a:r>
              <a:rPr lang="en-US" altLang="zh-CN" b="1"/>
              <a:t>Memory stall cycles</a:t>
            </a:r>
            <a:endParaRPr lang="en-US" altLang="zh-CN"/>
          </a:p>
          <a:p>
            <a:pPr eaLnBrk="1" hangingPunct="1">
              <a:buFontTx/>
              <a:buNone/>
            </a:pPr>
            <a:r>
              <a:rPr lang="en-US" altLang="zh-CN" sz="2600" b="1"/>
              <a:t>	</a:t>
            </a:r>
            <a:r>
              <a:rPr lang="en-US" altLang="zh-CN" sz="2600"/>
              <a:t>the number of cycles during processor is stalled waiting for a mem access</a:t>
            </a:r>
            <a:endParaRPr lang="en-US" altLang="zh-CN" sz="2600" b="1"/>
          </a:p>
          <a:p>
            <a:pPr eaLnBrk="1" hangingPunct="1"/>
            <a:r>
              <a:rPr lang="en-US" altLang="zh-CN" b="1"/>
              <a:t>Miss rate</a:t>
            </a:r>
          </a:p>
          <a:p>
            <a:pPr eaLnBrk="1" hangingPunct="1">
              <a:buFontTx/>
              <a:buNone/>
            </a:pPr>
            <a:r>
              <a:rPr lang="en-US" altLang="zh-CN" sz="2600" b="1"/>
              <a:t>	</a:t>
            </a:r>
            <a:r>
              <a:rPr lang="en-US" altLang="zh-CN" sz="2600"/>
              <a:t>number of misses over number of accesses</a:t>
            </a:r>
            <a:endParaRPr lang="en-US" altLang="zh-CN" sz="2600" b="1"/>
          </a:p>
          <a:p>
            <a:pPr eaLnBrk="1" hangingPunct="1"/>
            <a:r>
              <a:rPr lang="en-US" altLang="zh-CN" b="1"/>
              <a:t>Miss penalty</a:t>
            </a:r>
          </a:p>
          <a:p>
            <a:pPr eaLnBrk="1" hangingPunct="1">
              <a:buFontTx/>
              <a:buNone/>
            </a:pPr>
            <a:r>
              <a:rPr lang="en-US" altLang="zh-CN" sz="2600" b="1"/>
              <a:t>	</a:t>
            </a:r>
            <a:r>
              <a:rPr lang="en-US" altLang="zh-CN" sz="2600"/>
              <a:t>the cost per miss (number of extra clock cycles to wait)</a:t>
            </a:r>
            <a:endParaRPr lang="en-US" altLang="zh-CN" sz="2600" b="1"/>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zh-CN"/>
              <a:t>Block Placement</a:t>
            </a:r>
          </a:p>
        </p:txBody>
      </p:sp>
      <p:pic>
        <p:nvPicPr>
          <p:cNvPr id="53251" name="Picture 3" descr="blockplac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3124200"/>
            <a:ext cx="9144000" cy="838200"/>
          </a:xfrm>
          <a:prstGeom prst="rect">
            <a:avLst/>
          </a:prstGeom>
          <a:solidFill>
            <a:schemeClr val="tx1"/>
          </a:solidFill>
          <a:ln w="9525">
            <a:noFill/>
            <a:miter lim="800000"/>
            <a:headEnd/>
            <a:tailEnd/>
          </a:ln>
        </p:spPr>
        <p:txBody>
          <a:bodyPr anchor="ctr"/>
          <a:lstStyle/>
          <a:p>
            <a:pPr>
              <a:defRPr/>
            </a:pPr>
            <a:endParaRPr lang="en-US" altLang="zh-CN" sz="5400" b="1" kern="0">
              <a:solidFill>
                <a:schemeClr val="tx2"/>
              </a:solidFill>
              <a:latin typeface="+mj-lt"/>
              <a:ea typeface="+mj-ea"/>
              <a:cs typeface="+mj-cs"/>
            </a:endParaRPr>
          </a:p>
        </p:txBody>
      </p:sp>
      <p:sp>
        <p:nvSpPr>
          <p:cNvPr id="6147" name="Rectangle 2"/>
          <p:cNvSpPr>
            <a:spLocks noGrp="1" noChangeArrowheads="1"/>
          </p:cNvSpPr>
          <p:nvPr>
            <p:ph type="ctrTitle"/>
          </p:nvPr>
        </p:nvSpPr>
        <p:spPr>
          <a:xfrm>
            <a:off x="0" y="2130425"/>
            <a:ext cx="9144000" cy="1908175"/>
          </a:xfrm>
        </p:spPr>
        <p:txBody>
          <a:bodyPr/>
          <a:lstStyle/>
          <a:p>
            <a:pPr algn="l" eaLnBrk="1" hangingPunct="1"/>
            <a:br>
              <a:rPr lang="en-US" altLang="zh-CN" sz="5400">
                <a:solidFill>
                  <a:schemeClr val="bg1"/>
                </a:solidFill>
              </a:rPr>
            </a:br>
            <a:r>
              <a:rPr lang="en-US" altLang="zh-CN" sz="5400">
                <a:solidFill>
                  <a:schemeClr val="bg1"/>
                </a:solidFill>
              </a:rPr>
              <a:t>Computer Architecture!</a:t>
            </a:r>
          </a:p>
        </p:txBody>
      </p:sp>
      <p:sp>
        <p:nvSpPr>
          <p:cNvPr id="5" name="Rectangle 2"/>
          <p:cNvSpPr txBox="1">
            <a:spLocks noChangeArrowheads="1"/>
          </p:cNvSpPr>
          <p:nvPr/>
        </p:nvSpPr>
        <p:spPr bwMode="auto">
          <a:xfrm>
            <a:off x="0" y="457200"/>
            <a:ext cx="9144000" cy="533400"/>
          </a:xfrm>
          <a:prstGeom prst="rect">
            <a:avLst/>
          </a:prstGeom>
          <a:noFill/>
          <a:ln w="9525">
            <a:noFill/>
            <a:miter lim="800000"/>
            <a:headEnd/>
            <a:tailEnd/>
          </a:ln>
        </p:spPr>
        <p:txBody>
          <a:bodyPr anchor="ctr"/>
          <a:lstStyle/>
          <a:p>
            <a:pPr algn="r">
              <a:defRPr/>
            </a:pPr>
            <a:r>
              <a:rPr lang="en-US" altLang="zh-CN" sz="4400" b="1" kern="0">
                <a:solidFill>
                  <a:schemeClr val="tx2"/>
                </a:solidFill>
                <a:latin typeface="+mj-lt"/>
                <a:ea typeface="+mj-ea"/>
                <a:cs typeface="+mj-cs"/>
              </a:rPr>
              <a:t>program</a:t>
            </a:r>
          </a:p>
        </p:txBody>
      </p:sp>
      <p:sp>
        <p:nvSpPr>
          <p:cNvPr id="6" name="Rectangle 2"/>
          <p:cNvSpPr txBox="1">
            <a:spLocks noChangeArrowheads="1"/>
          </p:cNvSpPr>
          <p:nvPr/>
        </p:nvSpPr>
        <p:spPr bwMode="auto">
          <a:xfrm>
            <a:off x="0" y="1606550"/>
            <a:ext cx="9144000" cy="533400"/>
          </a:xfrm>
          <a:prstGeom prst="rect">
            <a:avLst/>
          </a:prstGeom>
          <a:noFill/>
          <a:ln w="9525">
            <a:noFill/>
            <a:miter lim="800000"/>
            <a:headEnd/>
            <a:tailEnd/>
          </a:ln>
        </p:spPr>
        <p:txBody>
          <a:bodyPr anchor="ctr"/>
          <a:lstStyle/>
          <a:p>
            <a:pPr algn="r">
              <a:defRPr/>
            </a:pPr>
            <a:r>
              <a:rPr lang="en-US" altLang="zh-CN" sz="4400" b="1" kern="0">
                <a:solidFill>
                  <a:schemeClr val="tx2"/>
                </a:solidFill>
                <a:latin typeface="+mj-lt"/>
                <a:ea typeface="+mj-ea"/>
                <a:cs typeface="+mj-cs"/>
              </a:rPr>
              <a:t>operating system</a:t>
            </a:r>
          </a:p>
        </p:txBody>
      </p:sp>
      <p:sp>
        <p:nvSpPr>
          <p:cNvPr id="9" name="Rectangle 2"/>
          <p:cNvSpPr txBox="1">
            <a:spLocks noChangeArrowheads="1"/>
          </p:cNvSpPr>
          <p:nvPr/>
        </p:nvSpPr>
        <p:spPr bwMode="auto">
          <a:xfrm>
            <a:off x="0" y="5829300"/>
            <a:ext cx="9144000" cy="533400"/>
          </a:xfrm>
          <a:prstGeom prst="rect">
            <a:avLst/>
          </a:prstGeom>
          <a:noFill/>
          <a:ln w="9525">
            <a:noFill/>
            <a:miter lim="800000"/>
            <a:headEnd/>
            <a:tailEnd/>
          </a:ln>
        </p:spPr>
        <p:txBody>
          <a:bodyPr anchor="ctr"/>
          <a:lstStyle/>
          <a:p>
            <a:pPr algn="r">
              <a:defRPr/>
            </a:pPr>
            <a:r>
              <a:rPr lang="en-US" altLang="zh-CN" sz="4400" b="1" kern="0">
                <a:solidFill>
                  <a:schemeClr val="tx2"/>
                </a:solidFill>
                <a:latin typeface="+mj-lt"/>
                <a:ea typeface="+mj-ea"/>
                <a:cs typeface="+mj-cs"/>
              </a:rPr>
              <a:t>d</a:t>
            </a:r>
            <a:r>
              <a:rPr lang="en-US" altLang="zh-CN" sz="4400" b="1" kern="0" err="1">
                <a:solidFill>
                  <a:schemeClr val="tx2"/>
                </a:solidFill>
                <a:latin typeface="+mj-lt"/>
                <a:ea typeface="+mj-ea"/>
                <a:cs typeface="+mj-cs"/>
              </a:rPr>
              <a:t>igital</a:t>
            </a:r>
            <a:r>
              <a:rPr lang="en-US" altLang="zh-CN" sz="4400" b="1" kern="0">
                <a:solidFill>
                  <a:schemeClr val="tx2"/>
                </a:solidFill>
                <a:latin typeface="+mj-lt"/>
                <a:ea typeface="+mj-ea"/>
                <a:cs typeface="+mj-cs"/>
              </a:rPr>
              <a:t> logic</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ache-plac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825" y="5114925"/>
            <a:ext cx="59721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Grp="1" noChangeArrowheads="1"/>
          </p:cNvSpPr>
          <p:nvPr>
            <p:ph type="title"/>
          </p:nvPr>
        </p:nvSpPr>
        <p:spPr/>
        <p:txBody>
          <a:bodyPr/>
          <a:lstStyle/>
          <a:p>
            <a:pPr eaLnBrk="1" hangingPunct="1"/>
            <a:r>
              <a:rPr lang="en-US" altLang="zh-CN"/>
              <a:t>Multilevel Cache</a:t>
            </a:r>
          </a:p>
        </p:txBody>
      </p:sp>
      <p:sp>
        <p:nvSpPr>
          <p:cNvPr id="54276" name="Rectangle 4"/>
          <p:cNvSpPr>
            <a:spLocks noGrp="1" noChangeArrowheads="1"/>
          </p:cNvSpPr>
          <p:nvPr>
            <p:ph type="body" idx="1"/>
          </p:nvPr>
        </p:nvSpPr>
        <p:spPr/>
        <p:txBody>
          <a:bodyPr/>
          <a:lstStyle/>
          <a:p>
            <a:pPr eaLnBrk="1" hangingPunct="1"/>
            <a:r>
              <a:rPr lang="en-US" altLang="zh-CN" b="1"/>
              <a:t>Two-level cache</a:t>
            </a:r>
          </a:p>
          <a:p>
            <a:pPr eaLnBrk="1" hangingPunct="1">
              <a:buFontTx/>
              <a:buNone/>
            </a:pPr>
            <a:r>
              <a:rPr lang="en-US" altLang="zh-CN"/>
              <a:t>	Add another level of cache between the original cache and memory</a:t>
            </a:r>
          </a:p>
          <a:p>
            <a:pPr eaLnBrk="1" hangingPunct="1"/>
            <a:r>
              <a:rPr lang="en-US" altLang="zh-CN" b="1"/>
              <a:t>L1</a:t>
            </a:r>
            <a:r>
              <a:rPr lang="en-US" altLang="zh-CN"/>
              <a:t>: small enough to match the clock cycle time of the fast processor;</a:t>
            </a:r>
          </a:p>
          <a:p>
            <a:pPr eaLnBrk="1" hangingPunct="1"/>
            <a:r>
              <a:rPr lang="en-US" altLang="zh-CN" b="1"/>
              <a:t>L2</a:t>
            </a:r>
            <a:r>
              <a:rPr lang="en-US" altLang="zh-CN"/>
              <a:t>: large enough to capture many accesses that would go to main memory, lessening miss penalty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virtualmem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85875"/>
            <a:ext cx="76962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Grp="1" noChangeArrowheads="1"/>
          </p:cNvSpPr>
          <p:nvPr>
            <p:ph type="title"/>
          </p:nvPr>
        </p:nvSpPr>
        <p:spPr/>
        <p:txBody>
          <a:bodyPr/>
          <a:lstStyle/>
          <a:p>
            <a:pPr eaLnBrk="1" hangingPunct="1"/>
            <a:r>
              <a:rPr lang="en-US" altLang="zh-CN"/>
              <a:t>Virtual Memory</a:t>
            </a:r>
          </a:p>
        </p:txBody>
      </p:sp>
      <p:sp>
        <p:nvSpPr>
          <p:cNvPr id="55300" name="Rectangle 4"/>
          <p:cNvSpPr>
            <a:spLocks noGrp="1" noChangeArrowheads="1"/>
          </p:cNvSpPr>
          <p:nvPr>
            <p:ph type="body" idx="1"/>
          </p:nvPr>
        </p:nvSpPr>
        <p:spPr>
          <a:xfrm>
            <a:off x="457200" y="3810000"/>
            <a:ext cx="8686800" cy="3048000"/>
          </a:xfrm>
        </p:spPr>
        <p:txBody>
          <a:bodyPr/>
          <a:lstStyle/>
          <a:p>
            <a:pPr eaLnBrk="1" hangingPunct="1">
              <a:buFontTx/>
              <a:buNone/>
            </a:pPr>
            <a:r>
              <a:rPr lang="en-US" altLang="zh-CN"/>
              <a:t>Program </a:t>
            </a:r>
            <a:r>
              <a:rPr lang="en-US" altLang="zh-CN" i="1"/>
              <a:t>uses</a:t>
            </a:r>
            <a:r>
              <a:rPr lang="en-US" altLang="zh-CN"/>
              <a:t> </a:t>
            </a:r>
          </a:p>
          <a:p>
            <a:pPr eaLnBrk="1" hangingPunct="1"/>
            <a:r>
              <a:rPr lang="en-US" altLang="zh-CN"/>
              <a:t>discontiguous memory locations</a:t>
            </a:r>
          </a:p>
          <a:p>
            <a:pPr eaLnBrk="1" hangingPunct="1"/>
            <a:r>
              <a:rPr lang="en-US" altLang="zh-CN"/>
              <a:t>Use secondary/non-memory storage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virtualmem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85875"/>
            <a:ext cx="76962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Grp="1" noChangeArrowheads="1"/>
          </p:cNvSpPr>
          <p:nvPr>
            <p:ph type="title"/>
          </p:nvPr>
        </p:nvSpPr>
        <p:spPr/>
        <p:txBody>
          <a:bodyPr/>
          <a:lstStyle/>
          <a:p>
            <a:pPr eaLnBrk="1" hangingPunct="1"/>
            <a:r>
              <a:rPr lang="en-US" altLang="zh-CN"/>
              <a:t>Virtual Memory</a:t>
            </a:r>
          </a:p>
        </p:txBody>
      </p:sp>
      <p:sp>
        <p:nvSpPr>
          <p:cNvPr id="56324" name="Rectangle 4"/>
          <p:cNvSpPr>
            <a:spLocks noGrp="1" noChangeArrowheads="1"/>
          </p:cNvSpPr>
          <p:nvPr>
            <p:ph type="body" idx="1"/>
          </p:nvPr>
        </p:nvSpPr>
        <p:spPr>
          <a:xfrm>
            <a:off x="457200" y="3810000"/>
            <a:ext cx="8686800" cy="3048000"/>
          </a:xfrm>
        </p:spPr>
        <p:txBody>
          <a:bodyPr/>
          <a:lstStyle/>
          <a:p>
            <a:pPr eaLnBrk="1" hangingPunct="1">
              <a:buFontTx/>
              <a:buNone/>
            </a:pPr>
            <a:r>
              <a:rPr lang="en-US" altLang="zh-CN"/>
              <a:t>Program </a:t>
            </a:r>
            <a:r>
              <a:rPr lang="en-US" altLang="zh-CN" i="1"/>
              <a:t>thinks</a:t>
            </a:r>
            <a:r>
              <a:rPr lang="en-US" altLang="zh-CN"/>
              <a:t> </a:t>
            </a:r>
          </a:p>
          <a:p>
            <a:pPr eaLnBrk="1" hangingPunct="1"/>
            <a:r>
              <a:rPr lang="en-US" altLang="zh-CN"/>
              <a:t>contiguous memory locations</a:t>
            </a:r>
          </a:p>
          <a:p>
            <a:pPr eaLnBrk="1" hangingPunct="1"/>
            <a:r>
              <a:rPr lang="en-US" altLang="zh-CN"/>
              <a:t>larger physical memory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a:extLst>
              <a:ext uri="{FF2B5EF4-FFF2-40B4-BE49-F238E27FC236}">
                <a16:creationId xmlns:a16="http://schemas.microsoft.com/office/drawing/2014/main" id="{B3EA2DEB-233B-9341-A8FB-4E8F45003ACD}"/>
              </a:ext>
            </a:extLst>
          </p:cNvPr>
          <p:cNvSpPr>
            <a:spLocks noGrp="1"/>
          </p:cNvSpPr>
          <p:nvPr>
            <p:ph type="title"/>
          </p:nvPr>
        </p:nvSpPr>
        <p:spPr/>
        <p:txBody>
          <a:bodyPr/>
          <a:lstStyle/>
          <a:p>
            <a:r>
              <a:rPr lang="en-US" altLang="zh-CN"/>
              <a:t>Prior Virtual Memory</a:t>
            </a:r>
            <a:endParaRPr lang="zh-CN" altLang="en-US"/>
          </a:p>
        </p:txBody>
      </p:sp>
      <p:sp>
        <p:nvSpPr>
          <p:cNvPr id="5" name="圆角矩形 4">
            <a:extLst>
              <a:ext uri="{FF2B5EF4-FFF2-40B4-BE49-F238E27FC236}">
                <a16:creationId xmlns:a16="http://schemas.microsoft.com/office/drawing/2014/main" id="{AB35348D-5B88-624F-95A0-15AC0D8F3EB4}"/>
              </a:ext>
            </a:extLst>
          </p:cNvPr>
          <p:cNvSpPr/>
          <p:nvPr/>
        </p:nvSpPr>
        <p:spPr>
          <a:xfrm>
            <a:off x="1600200" y="2743200"/>
            <a:ext cx="838200" cy="609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圆角矩形 5">
            <a:extLst>
              <a:ext uri="{FF2B5EF4-FFF2-40B4-BE49-F238E27FC236}">
                <a16:creationId xmlns:a16="http://schemas.microsoft.com/office/drawing/2014/main" id="{0E912E6E-3639-D842-BFE1-715E61C268AE}"/>
              </a:ext>
            </a:extLst>
          </p:cNvPr>
          <p:cNvSpPr/>
          <p:nvPr/>
        </p:nvSpPr>
        <p:spPr>
          <a:xfrm>
            <a:off x="1600200" y="3810000"/>
            <a:ext cx="838200" cy="609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a:extLst>
              <a:ext uri="{FF2B5EF4-FFF2-40B4-BE49-F238E27FC236}">
                <a16:creationId xmlns:a16="http://schemas.microsoft.com/office/drawing/2014/main" id="{5E8D8693-B5CD-AE4D-9470-BB7114042143}"/>
              </a:ext>
            </a:extLst>
          </p:cNvPr>
          <p:cNvSpPr/>
          <p:nvPr/>
        </p:nvSpPr>
        <p:spPr>
          <a:xfrm>
            <a:off x="4038600" y="1600200"/>
            <a:ext cx="1371600" cy="4572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箭头连接符 8">
            <a:extLst>
              <a:ext uri="{FF2B5EF4-FFF2-40B4-BE49-F238E27FC236}">
                <a16:creationId xmlns:a16="http://schemas.microsoft.com/office/drawing/2014/main" id="{AA06C976-146F-B64F-AB32-CF41443E8666}"/>
              </a:ext>
            </a:extLst>
          </p:cNvPr>
          <p:cNvCxnSpPr/>
          <p:nvPr/>
        </p:nvCxnSpPr>
        <p:spPr>
          <a:xfrm flipV="1">
            <a:off x="2362200" y="2286000"/>
            <a:ext cx="1676400" cy="457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E86632BB-1734-014A-ACEF-5D4B78F6C3F0}"/>
              </a:ext>
            </a:extLst>
          </p:cNvPr>
          <p:cNvCxnSpPr/>
          <p:nvPr/>
        </p:nvCxnSpPr>
        <p:spPr>
          <a:xfrm>
            <a:off x="2362200" y="3352800"/>
            <a:ext cx="16764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2811D822-37BB-794D-AA25-B3C9A45FE179}"/>
              </a:ext>
            </a:extLst>
          </p:cNvPr>
          <p:cNvCxnSpPr/>
          <p:nvPr/>
        </p:nvCxnSpPr>
        <p:spPr>
          <a:xfrm>
            <a:off x="2362200" y="3810000"/>
            <a:ext cx="1676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8BF8ECB3-B1F1-1745-A3CD-143B6A39959F}"/>
              </a:ext>
            </a:extLst>
          </p:cNvPr>
          <p:cNvCxnSpPr/>
          <p:nvPr/>
        </p:nvCxnSpPr>
        <p:spPr>
          <a:xfrm>
            <a:off x="2362200" y="4419600"/>
            <a:ext cx="1676400" cy="609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33410601-5798-824D-8308-F6FC9C2DC2C1}"/>
              </a:ext>
            </a:extLst>
          </p:cNvPr>
          <p:cNvSpPr/>
          <p:nvPr/>
        </p:nvSpPr>
        <p:spPr>
          <a:xfrm>
            <a:off x="4038600" y="2286000"/>
            <a:ext cx="1371600" cy="1066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allocated</a:t>
            </a:r>
            <a:endParaRPr lang="zh-CN" altLang="en-US"/>
          </a:p>
        </p:txBody>
      </p:sp>
      <p:sp>
        <p:nvSpPr>
          <p:cNvPr id="18" name="矩形 17">
            <a:extLst>
              <a:ext uri="{FF2B5EF4-FFF2-40B4-BE49-F238E27FC236}">
                <a16:creationId xmlns:a16="http://schemas.microsoft.com/office/drawing/2014/main" id="{75EE43AE-3A96-5448-9BE4-A76232871FAA}"/>
              </a:ext>
            </a:extLst>
          </p:cNvPr>
          <p:cNvSpPr/>
          <p:nvPr/>
        </p:nvSpPr>
        <p:spPr>
          <a:xfrm>
            <a:off x="4038600" y="3810000"/>
            <a:ext cx="1371600" cy="1219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allocated</a:t>
            </a:r>
            <a:endParaRPr lang="zh-CN" altLang="en-US"/>
          </a:p>
        </p:txBody>
      </p:sp>
      <p:sp>
        <p:nvSpPr>
          <p:cNvPr id="11276" name="TextBox 19">
            <a:extLst>
              <a:ext uri="{FF2B5EF4-FFF2-40B4-BE49-F238E27FC236}">
                <a16:creationId xmlns:a16="http://schemas.microsoft.com/office/drawing/2014/main" id="{40F7E1A4-1272-154D-9206-E64BBE99EC21}"/>
              </a:ext>
            </a:extLst>
          </p:cNvPr>
          <p:cNvSpPr txBox="1">
            <a:spLocks noChangeArrowheads="1"/>
          </p:cNvSpPr>
          <p:nvPr/>
        </p:nvSpPr>
        <p:spPr bwMode="auto">
          <a:xfrm>
            <a:off x="304800" y="27432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Process A</a:t>
            </a:r>
            <a:endParaRPr lang="zh-CN" altLang="en-US"/>
          </a:p>
        </p:txBody>
      </p:sp>
      <p:sp>
        <p:nvSpPr>
          <p:cNvPr id="11277" name="TextBox 20">
            <a:extLst>
              <a:ext uri="{FF2B5EF4-FFF2-40B4-BE49-F238E27FC236}">
                <a16:creationId xmlns:a16="http://schemas.microsoft.com/office/drawing/2014/main" id="{84851982-A020-1C47-A413-2180DD976B2F}"/>
              </a:ext>
            </a:extLst>
          </p:cNvPr>
          <p:cNvSpPr txBox="1">
            <a:spLocks noChangeArrowheads="1"/>
          </p:cNvSpPr>
          <p:nvPr/>
        </p:nvSpPr>
        <p:spPr bwMode="auto">
          <a:xfrm>
            <a:off x="304800" y="3810000"/>
            <a:ext cx="123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Process B</a:t>
            </a:r>
            <a:endParaRPr lang="zh-CN" altLang="en-US"/>
          </a:p>
        </p:txBody>
      </p:sp>
      <p:sp>
        <p:nvSpPr>
          <p:cNvPr id="11278" name="TextBox 21">
            <a:extLst>
              <a:ext uri="{FF2B5EF4-FFF2-40B4-BE49-F238E27FC236}">
                <a16:creationId xmlns:a16="http://schemas.microsoft.com/office/drawing/2014/main" id="{0AC73467-7F74-7049-B17A-77CC0982049B}"/>
              </a:ext>
            </a:extLst>
          </p:cNvPr>
          <p:cNvSpPr txBox="1">
            <a:spLocks noChangeArrowheads="1"/>
          </p:cNvSpPr>
          <p:nvPr/>
        </p:nvSpPr>
        <p:spPr bwMode="auto">
          <a:xfrm>
            <a:off x="3124200" y="129540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Main/Physical Memory</a:t>
            </a:r>
            <a:endParaRPr lang="zh-CN" altLang="en-US"/>
          </a:p>
        </p:txBody>
      </p:sp>
      <p:sp>
        <p:nvSpPr>
          <p:cNvPr id="11279" name="内容占位符 2">
            <a:extLst>
              <a:ext uri="{FF2B5EF4-FFF2-40B4-BE49-F238E27FC236}">
                <a16:creationId xmlns:a16="http://schemas.microsoft.com/office/drawing/2014/main" id="{ED2801E3-082E-7844-B4E4-7FCBFC694C58}"/>
              </a:ext>
            </a:extLst>
          </p:cNvPr>
          <p:cNvSpPr>
            <a:spLocks noGrp="1"/>
          </p:cNvSpPr>
          <p:nvPr>
            <p:ph idx="1"/>
          </p:nvPr>
        </p:nvSpPr>
        <p:spPr/>
        <p:txBody>
          <a:bodyPr/>
          <a:lstStyle/>
          <a:p>
            <a:endParaRPr lang="en-US" altLang="zh-CN"/>
          </a:p>
          <a:p>
            <a:endParaRPr lang="en-US" altLang="zh-CN"/>
          </a:p>
          <a:p>
            <a:endParaRPr lang="en-US" altLang="zh-CN"/>
          </a:p>
          <a:p>
            <a:endParaRPr lang="en-US" altLang="zh-CN"/>
          </a:p>
          <a:p>
            <a:endParaRPr lang="en-US" altLang="zh-CN"/>
          </a:p>
          <a:p>
            <a:endParaRPr lang="en-US" altLang="zh-CN"/>
          </a:p>
          <a:p>
            <a:pPr>
              <a:buFontTx/>
              <a:buNone/>
            </a:pPr>
            <a:endParaRPr lang="en-US" altLang="zh-CN"/>
          </a:p>
          <a:p>
            <a:r>
              <a:rPr lang="en-US" altLang="zh-CN"/>
              <a:t>Contiguous allocation</a:t>
            </a:r>
          </a:p>
          <a:p>
            <a:r>
              <a:rPr lang="en-US" altLang="zh-CN"/>
              <a:t>Direct memory access</a:t>
            </a:r>
          </a:p>
          <a:p>
            <a:r>
              <a:rPr lang="en-US" altLang="zh-CN">
                <a:solidFill>
                  <a:schemeClr val="bg1"/>
                </a:solidFill>
              </a:rPr>
              <a:t>Direct memory access</a:t>
            </a:r>
            <a:endParaRPr lang="zh-CN" altLang="en-US">
              <a:solidFill>
                <a:schemeClr val="bg1"/>
              </a:solidFill>
            </a:endParaRPr>
          </a:p>
        </p:txBody>
      </p:sp>
    </p:spTree>
    <p:extLst>
      <p:ext uri="{BB962C8B-B14F-4D97-AF65-F5344CB8AC3E}">
        <p14:creationId xmlns:p14="http://schemas.microsoft.com/office/powerpoint/2010/main" val="40708328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a:extLst>
              <a:ext uri="{FF2B5EF4-FFF2-40B4-BE49-F238E27FC236}">
                <a16:creationId xmlns:a16="http://schemas.microsoft.com/office/drawing/2014/main" id="{1A276516-EBEA-4545-9FE7-743C7378A864}"/>
              </a:ext>
            </a:extLst>
          </p:cNvPr>
          <p:cNvSpPr>
            <a:spLocks noGrp="1"/>
          </p:cNvSpPr>
          <p:nvPr>
            <p:ph type="title"/>
          </p:nvPr>
        </p:nvSpPr>
        <p:spPr/>
        <p:txBody>
          <a:bodyPr/>
          <a:lstStyle/>
          <a:p>
            <a:r>
              <a:rPr lang="en-US" altLang="zh-CN"/>
              <a:t>Prior Virtual Memory</a:t>
            </a:r>
            <a:endParaRPr lang="zh-CN" altLang="en-US"/>
          </a:p>
        </p:txBody>
      </p:sp>
      <p:sp>
        <p:nvSpPr>
          <p:cNvPr id="12291" name="内容占位符 2">
            <a:extLst>
              <a:ext uri="{FF2B5EF4-FFF2-40B4-BE49-F238E27FC236}">
                <a16:creationId xmlns:a16="http://schemas.microsoft.com/office/drawing/2014/main" id="{EC7A09F7-D292-3C41-9CDF-51E070940AE9}"/>
              </a:ext>
            </a:extLst>
          </p:cNvPr>
          <p:cNvSpPr>
            <a:spLocks noGrp="1"/>
          </p:cNvSpPr>
          <p:nvPr>
            <p:ph idx="1"/>
          </p:nvPr>
        </p:nvSpPr>
        <p:spPr/>
        <p:txBody>
          <a:bodyPr/>
          <a:lstStyle/>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en-US" altLang="zh-CN"/>
          </a:p>
          <a:p>
            <a:r>
              <a:rPr lang="en-US" altLang="zh-CN" i="1"/>
              <a:t> </a:t>
            </a:r>
            <a:r>
              <a:rPr lang="en-US" altLang="zh-CN" i="1">
                <a:solidFill>
                  <a:srgbClr val="FF0000"/>
                </a:solidFill>
              </a:rPr>
              <a:t>efficiency</a:t>
            </a:r>
            <a:r>
              <a:rPr lang="en-US" altLang="zh-CN" i="1"/>
              <a:t>?</a:t>
            </a:r>
            <a:endParaRPr lang="zh-CN" altLang="en-US" i="1"/>
          </a:p>
        </p:txBody>
      </p:sp>
      <p:sp>
        <p:nvSpPr>
          <p:cNvPr id="5" name="圆角矩形 4">
            <a:extLst>
              <a:ext uri="{FF2B5EF4-FFF2-40B4-BE49-F238E27FC236}">
                <a16:creationId xmlns:a16="http://schemas.microsoft.com/office/drawing/2014/main" id="{9DE8C704-94DF-7142-9BA2-873585199324}"/>
              </a:ext>
            </a:extLst>
          </p:cNvPr>
          <p:cNvSpPr/>
          <p:nvPr/>
        </p:nvSpPr>
        <p:spPr>
          <a:xfrm>
            <a:off x="1600200" y="2743200"/>
            <a:ext cx="838200" cy="609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圆角矩形 5">
            <a:extLst>
              <a:ext uri="{FF2B5EF4-FFF2-40B4-BE49-F238E27FC236}">
                <a16:creationId xmlns:a16="http://schemas.microsoft.com/office/drawing/2014/main" id="{BD220FE4-490A-6B4D-AC6A-27312E9D31A2}"/>
              </a:ext>
            </a:extLst>
          </p:cNvPr>
          <p:cNvSpPr/>
          <p:nvPr/>
        </p:nvSpPr>
        <p:spPr>
          <a:xfrm>
            <a:off x="1600200" y="3810000"/>
            <a:ext cx="838200" cy="609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a:extLst>
              <a:ext uri="{FF2B5EF4-FFF2-40B4-BE49-F238E27FC236}">
                <a16:creationId xmlns:a16="http://schemas.microsoft.com/office/drawing/2014/main" id="{F6FEBC57-D5E5-CD47-B4DD-6915202A869D}"/>
              </a:ext>
            </a:extLst>
          </p:cNvPr>
          <p:cNvSpPr/>
          <p:nvPr/>
        </p:nvSpPr>
        <p:spPr>
          <a:xfrm>
            <a:off x="4038600" y="1600200"/>
            <a:ext cx="1371600" cy="4572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箭头连接符 8">
            <a:extLst>
              <a:ext uri="{FF2B5EF4-FFF2-40B4-BE49-F238E27FC236}">
                <a16:creationId xmlns:a16="http://schemas.microsoft.com/office/drawing/2014/main" id="{2632D1CA-4DE0-3B48-88C6-9E170556323C}"/>
              </a:ext>
            </a:extLst>
          </p:cNvPr>
          <p:cNvCxnSpPr/>
          <p:nvPr/>
        </p:nvCxnSpPr>
        <p:spPr>
          <a:xfrm flipV="1">
            <a:off x="2362200" y="2286000"/>
            <a:ext cx="1676400" cy="457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C65220F8-EDFE-C74E-B225-621B2AE2B8D5}"/>
              </a:ext>
            </a:extLst>
          </p:cNvPr>
          <p:cNvCxnSpPr/>
          <p:nvPr/>
        </p:nvCxnSpPr>
        <p:spPr>
          <a:xfrm>
            <a:off x="2362200" y="3352800"/>
            <a:ext cx="16764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657A1B2B-42F2-DE46-BC05-E9E802359B9B}"/>
              </a:ext>
            </a:extLst>
          </p:cNvPr>
          <p:cNvCxnSpPr/>
          <p:nvPr/>
        </p:nvCxnSpPr>
        <p:spPr>
          <a:xfrm>
            <a:off x="2362200" y="3810000"/>
            <a:ext cx="1676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EB144E1F-B51F-2C49-B0E0-0D28C04AF4D7}"/>
              </a:ext>
            </a:extLst>
          </p:cNvPr>
          <p:cNvCxnSpPr/>
          <p:nvPr/>
        </p:nvCxnSpPr>
        <p:spPr>
          <a:xfrm>
            <a:off x="2362200" y="4419600"/>
            <a:ext cx="1676400" cy="609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8E9E70A3-0AA3-154D-A68D-134640B9D0BE}"/>
              </a:ext>
            </a:extLst>
          </p:cNvPr>
          <p:cNvSpPr/>
          <p:nvPr/>
        </p:nvSpPr>
        <p:spPr>
          <a:xfrm>
            <a:off x="4038600" y="2286000"/>
            <a:ext cx="1371600" cy="1066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矩形 17">
            <a:extLst>
              <a:ext uri="{FF2B5EF4-FFF2-40B4-BE49-F238E27FC236}">
                <a16:creationId xmlns:a16="http://schemas.microsoft.com/office/drawing/2014/main" id="{140476A5-99A6-4645-A9E3-C84C451911C6}"/>
              </a:ext>
            </a:extLst>
          </p:cNvPr>
          <p:cNvSpPr/>
          <p:nvPr/>
        </p:nvSpPr>
        <p:spPr>
          <a:xfrm>
            <a:off x="4038600" y="3810000"/>
            <a:ext cx="1371600" cy="1219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301" name="TextBox 19">
            <a:extLst>
              <a:ext uri="{FF2B5EF4-FFF2-40B4-BE49-F238E27FC236}">
                <a16:creationId xmlns:a16="http://schemas.microsoft.com/office/drawing/2014/main" id="{E2680B38-D980-F14F-BE96-976A08584470}"/>
              </a:ext>
            </a:extLst>
          </p:cNvPr>
          <p:cNvSpPr txBox="1">
            <a:spLocks noChangeArrowheads="1"/>
          </p:cNvSpPr>
          <p:nvPr/>
        </p:nvSpPr>
        <p:spPr bwMode="auto">
          <a:xfrm>
            <a:off x="304800" y="27432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Process A</a:t>
            </a:r>
            <a:endParaRPr lang="zh-CN" altLang="en-US"/>
          </a:p>
        </p:txBody>
      </p:sp>
      <p:sp>
        <p:nvSpPr>
          <p:cNvPr id="12302" name="TextBox 20">
            <a:extLst>
              <a:ext uri="{FF2B5EF4-FFF2-40B4-BE49-F238E27FC236}">
                <a16:creationId xmlns:a16="http://schemas.microsoft.com/office/drawing/2014/main" id="{AFE27369-7C61-FA42-B7E1-6043820031DD}"/>
              </a:ext>
            </a:extLst>
          </p:cNvPr>
          <p:cNvSpPr txBox="1">
            <a:spLocks noChangeArrowheads="1"/>
          </p:cNvSpPr>
          <p:nvPr/>
        </p:nvSpPr>
        <p:spPr bwMode="auto">
          <a:xfrm>
            <a:off x="304800" y="3810000"/>
            <a:ext cx="123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Process B</a:t>
            </a:r>
            <a:endParaRPr lang="zh-CN" altLang="en-US"/>
          </a:p>
        </p:txBody>
      </p:sp>
      <p:sp>
        <p:nvSpPr>
          <p:cNvPr id="12303" name="TextBox 21">
            <a:extLst>
              <a:ext uri="{FF2B5EF4-FFF2-40B4-BE49-F238E27FC236}">
                <a16:creationId xmlns:a16="http://schemas.microsoft.com/office/drawing/2014/main" id="{CF7AE437-75A2-2F4C-B5EC-BE5EA7D2EE57}"/>
              </a:ext>
            </a:extLst>
          </p:cNvPr>
          <p:cNvSpPr txBox="1">
            <a:spLocks noChangeArrowheads="1"/>
          </p:cNvSpPr>
          <p:nvPr/>
        </p:nvSpPr>
        <p:spPr bwMode="auto">
          <a:xfrm>
            <a:off x="3124200" y="129540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Main/Physical Memory</a:t>
            </a:r>
            <a:endParaRPr lang="zh-CN" altLang="en-US"/>
          </a:p>
        </p:txBody>
      </p:sp>
      <p:sp>
        <p:nvSpPr>
          <p:cNvPr id="16" name="矩形 15">
            <a:extLst>
              <a:ext uri="{FF2B5EF4-FFF2-40B4-BE49-F238E27FC236}">
                <a16:creationId xmlns:a16="http://schemas.microsoft.com/office/drawing/2014/main" id="{F9EB128C-5E97-044F-8435-091FB2946903}"/>
              </a:ext>
            </a:extLst>
          </p:cNvPr>
          <p:cNvSpPr/>
          <p:nvPr/>
        </p:nvSpPr>
        <p:spPr>
          <a:xfrm>
            <a:off x="4038600" y="2286000"/>
            <a:ext cx="13716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19" name="矩形 18">
            <a:extLst>
              <a:ext uri="{FF2B5EF4-FFF2-40B4-BE49-F238E27FC236}">
                <a16:creationId xmlns:a16="http://schemas.microsoft.com/office/drawing/2014/main" id="{8555810D-1047-7144-B299-2541222566C1}"/>
              </a:ext>
            </a:extLst>
          </p:cNvPr>
          <p:cNvSpPr/>
          <p:nvPr/>
        </p:nvSpPr>
        <p:spPr>
          <a:xfrm>
            <a:off x="4038600" y="3810000"/>
            <a:ext cx="13716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Tree>
    <p:extLst>
      <p:ext uri="{BB962C8B-B14F-4D97-AF65-F5344CB8AC3E}">
        <p14:creationId xmlns:p14="http://schemas.microsoft.com/office/powerpoint/2010/main" val="6567232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a:extLst>
              <a:ext uri="{FF2B5EF4-FFF2-40B4-BE49-F238E27FC236}">
                <a16:creationId xmlns:a16="http://schemas.microsoft.com/office/drawing/2014/main" id="{40B055B9-5AB0-0748-B1DD-DF923D951251}"/>
              </a:ext>
            </a:extLst>
          </p:cNvPr>
          <p:cNvSpPr>
            <a:spLocks noGrp="1"/>
          </p:cNvSpPr>
          <p:nvPr>
            <p:ph type="title"/>
          </p:nvPr>
        </p:nvSpPr>
        <p:spPr/>
        <p:txBody>
          <a:bodyPr/>
          <a:lstStyle/>
          <a:p>
            <a:r>
              <a:rPr lang="en-US" altLang="zh-CN"/>
              <a:t>Prior Virtual Memory</a:t>
            </a:r>
            <a:endParaRPr lang="zh-CN" altLang="en-US"/>
          </a:p>
        </p:txBody>
      </p:sp>
      <p:sp>
        <p:nvSpPr>
          <p:cNvPr id="13315" name="内容占位符 2">
            <a:extLst>
              <a:ext uri="{FF2B5EF4-FFF2-40B4-BE49-F238E27FC236}">
                <a16:creationId xmlns:a16="http://schemas.microsoft.com/office/drawing/2014/main" id="{9CD5BE9D-B1E5-D44B-84AA-98242BCB3BF8}"/>
              </a:ext>
            </a:extLst>
          </p:cNvPr>
          <p:cNvSpPr>
            <a:spLocks noGrp="1"/>
          </p:cNvSpPr>
          <p:nvPr>
            <p:ph idx="1"/>
          </p:nvPr>
        </p:nvSpPr>
        <p:spPr/>
        <p:txBody>
          <a:bodyPr/>
          <a:lstStyle/>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en-US" altLang="zh-CN"/>
          </a:p>
          <a:p>
            <a:r>
              <a:rPr lang="en-US" altLang="zh-CN"/>
              <a:t> </a:t>
            </a:r>
            <a:r>
              <a:rPr lang="en-US" altLang="zh-CN" i="1">
                <a:solidFill>
                  <a:srgbClr val="FF0000"/>
                </a:solidFill>
              </a:rPr>
              <a:t>protection</a:t>
            </a:r>
            <a:r>
              <a:rPr lang="en-US" altLang="zh-CN" i="1"/>
              <a:t>?</a:t>
            </a:r>
            <a:endParaRPr lang="zh-CN" altLang="en-US"/>
          </a:p>
        </p:txBody>
      </p:sp>
      <p:sp>
        <p:nvSpPr>
          <p:cNvPr id="5" name="圆角矩形 4">
            <a:extLst>
              <a:ext uri="{FF2B5EF4-FFF2-40B4-BE49-F238E27FC236}">
                <a16:creationId xmlns:a16="http://schemas.microsoft.com/office/drawing/2014/main" id="{DF8E7159-825B-AD4E-82CC-1210591BA904}"/>
              </a:ext>
            </a:extLst>
          </p:cNvPr>
          <p:cNvSpPr/>
          <p:nvPr/>
        </p:nvSpPr>
        <p:spPr>
          <a:xfrm>
            <a:off x="1600200" y="2743200"/>
            <a:ext cx="838200" cy="609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圆角矩形 5">
            <a:extLst>
              <a:ext uri="{FF2B5EF4-FFF2-40B4-BE49-F238E27FC236}">
                <a16:creationId xmlns:a16="http://schemas.microsoft.com/office/drawing/2014/main" id="{03018213-A23A-944E-AB26-1583DF441933}"/>
              </a:ext>
            </a:extLst>
          </p:cNvPr>
          <p:cNvSpPr/>
          <p:nvPr/>
        </p:nvSpPr>
        <p:spPr>
          <a:xfrm>
            <a:off x="1600200" y="3810000"/>
            <a:ext cx="838200" cy="609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a:extLst>
              <a:ext uri="{FF2B5EF4-FFF2-40B4-BE49-F238E27FC236}">
                <a16:creationId xmlns:a16="http://schemas.microsoft.com/office/drawing/2014/main" id="{F764A17A-4242-D741-B40B-EE6132F9B294}"/>
              </a:ext>
            </a:extLst>
          </p:cNvPr>
          <p:cNvSpPr/>
          <p:nvPr/>
        </p:nvSpPr>
        <p:spPr>
          <a:xfrm>
            <a:off x="4038600" y="1600200"/>
            <a:ext cx="1371600" cy="4572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箭头连接符 8">
            <a:extLst>
              <a:ext uri="{FF2B5EF4-FFF2-40B4-BE49-F238E27FC236}">
                <a16:creationId xmlns:a16="http://schemas.microsoft.com/office/drawing/2014/main" id="{3299D03F-BE0C-4C47-8BEF-D90CD1350A9C}"/>
              </a:ext>
            </a:extLst>
          </p:cNvPr>
          <p:cNvCxnSpPr/>
          <p:nvPr/>
        </p:nvCxnSpPr>
        <p:spPr>
          <a:xfrm flipV="1">
            <a:off x="2362200" y="2286000"/>
            <a:ext cx="1676400" cy="457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676A8C14-B590-0D4E-BF3F-89BD7FB6C014}"/>
              </a:ext>
            </a:extLst>
          </p:cNvPr>
          <p:cNvCxnSpPr/>
          <p:nvPr/>
        </p:nvCxnSpPr>
        <p:spPr>
          <a:xfrm>
            <a:off x="2362200" y="3352800"/>
            <a:ext cx="16764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05845255-DF95-244A-A388-2043D35C58F1}"/>
              </a:ext>
            </a:extLst>
          </p:cNvPr>
          <p:cNvCxnSpPr/>
          <p:nvPr/>
        </p:nvCxnSpPr>
        <p:spPr>
          <a:xfrm>
            <a:off x="2362200" y="3810000"/>
            <a:ext cx="1676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CDC29775-AEEE-7D46-A07A-64D7252C683B}"/>
              </a:ext>
            </a:extLst>
          </p:cNvPr>
          <p:cNvCxnSpPr/>
          <p:nvPr/>
        </p:nvCxnSpPr>
        <p:spPr>
          <a:xfrm>
            <a:off x="2362200" y="4419600"/>
            <a:ext cx="1676400" cy="609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78AADF84-C509-4E4A-8F19-0DD081040D9D}"/>
              </a:ext>
            </a:extLst>
          </p:cNvPr>
          <p:cNvSpPr/>
          <p:nvPr/>
        </p:nvSpPr>
        <p:spPr>
          <a:xfrm>
            <a:off x="4038600" y="2286000"/>
            <a:ext cx="1371600" cy="1066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矩形 17">
            <a:extLst>
              <a:ext uri="{FF2B5EF4-FFF2-40B4-BE49-F238E27FC236}">
                <a16:creationId xmlns:a16="http://schemas.microsoft.com/office/drawing/2014/main" id="{5F4D91FC-B117-D043-83E7-FE43B926117A}"/>
              </a:ext>
            </a:extLst>
          </p:cNvPr>
          <p:cNvSpPr/>
          <p:nvPr/>
        </p:nvSpPr>
        <p:spPr>
          <a:xfrm>
            <a:off x="4038600" y="3810000"/>
            <a:ext cx="1371600" cy="1219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325" name="TextBox 19">
            <a:extLst>
              <a:ext uri="{FF2B5EF4-FFF2-40B4-BE49-F238E27FC236}">
                <a16:creationId xmlns:a16="http://schemas.microsoft.com/office/drawing/2014/main" id="{BB7DE5A6-6535-8749-B8C8-42DBADBC53EF}"/>
              </a:ext>
            </a:extLst>
          </p:cNvPr>
          <p:cNvSpPr txBox="1">
            <a:spLocks noChangeArrowheads="1"/>
          </p:cNvSpPr>
          <p:nvPr/>
        </p:nvSpPr>
        <p:spPr bwMode="auto">
          <a:xfrm>
            <a:off x="304800" y="27432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Process A</a:t>
            </a:r>
            <a:endParaRPr lang="zh-CN" altLang="en-US"/>
          </a:p>
        </p:txBody>
      </p:sp>
      <p:sp>
        <p:nvSpPr>
          <p:cNvPr id="13326" name="TextBox 20">
            <a:extLst>
              <a:ext uri="{FF2B5EF4-FFF2-40B4-BE49-F238E27FC236}">
                <a16:creationId xmlns:a16="http://schemas.microsoft.com/office/drawing/2014/main" id="{6ECA6027-8DCC-1543-95C3-8978FE69446C}"/>
              </a:ext>
            </a:extLst>
          </p:cNvPr>
          <p:cNvSpPr txBox="1">
            <a:spLocks noChangeArrowheads="1"/>
          </p:cNvSpPr>
          <p:nvPr/>
        </p:nvSpPr>
        <p:spPr bwMode="auto">
          <a:xfrm>
            <a:off x="304800" y="3810000"/>
            <a:ext cx="123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Process B</a:t>
            </a:r>
            <a:endParaRPr lang="zh-CN" altLang="en-US"/>
          </a:p>
        </p:txBody>
      </p:sp>
      <p:sp>
        <p:nvSpPr>
          <p:cNvPr id="13327" name="TextBox 21">
            <a:extLst>
              <a:ext uri="{FF2B5EF4-FFF2-40B4-BE49-F238E27FC236}">
                <a16:creationId xmlns:a16="http://schemas.microsoft.com/office/drawing/2014/main" id="{822F1EB6-AF84-6440-9000-8E92616F2DA8}"/>
              </a:ext>
            </a:extLst>
          </p:cNvPr>
          <p:cNvSpPr txBox="1">
            <a:spLocks noChangeArrowheads="1"/>
          </p:cNvSpPr>
          <p:nvPr/>
        </p:nvSpPr>
        <p:spPr bwMode="auto">
          <a:xfrm>
            <a:off x="3124200" y="129540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Main/Physical Memory</a:t>
            </a:r>
            <a:endParaRPr lang="zh-CN" altLang="en-US"/>
          </a:p>
        </p:txBody>
      </p:sp>
      <p:sp>
        <p:nvSpPr>
          <p:cNvPr id="16" name="矩形 15">
            <a:extLst>
              <a:ext uri="{FF2B5EF4-FFF2-40B4-BE49-F238E27FC236}">
                <a16:creationId xmlns:a16="http://schemas.microsoft.com/office/drawing/2014/main" id="{E98607C6-431B-834B-83C3-F0CB8C3A9E36}"/>
              </a:ext>
            </a:extLst>
          </p:cNvPr>
          <p:cNvSpPr/>
          <p:nvPr/>
        </p:nvSpPr>
        <p:spPr>
          <a:xfrm>
            <a:off x="4038600" y="2286000"/>
            <a:ext cx="13716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19" name="矩形 18">
            <a:extLst>
              <a:ext uri="{FF2B5EF4-FFF2-40B4-BE49-F238E27FC236}">
                <a16:creationId xmlns:a16="http://schemas.microsoft.com/office/drawing/2014/main" id="{5B438EA2-60E3-604D-AF9D-BFFEB71AC9AF}"/>
              </a:ext>
            </a:extLst>
          </p:cNvPr>
          <p:cNvSpPr/>
          <p:nvPr/>
        </p:nvSpPr>
        <p:spPr>
          <a:xfrm>
            <a:off x="4038600" y="3810000"/>
            <a:ext cx="13716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cxnSp>
        <p:nvCxnSpPr>
          <p:cNvPr id="20" name="直接箭头连接符 19">
            <a:extLst>
              <a:ext uri="{FF2B5EF4-FFF2-40B4-BE49-F238E27FC236}">
                <a16:creationId xmlns:a16="http://schemas.microsoft.com/office/drawing/2014/main" id="{CF800D92-4D72-F149-BDCF-ED4CC3A2227A}"/>
              </a:ext>
            </a:extLst>
          </p:cNvPr>
          <p:cNvCxnSpPr/>
          <p:nvPr/>
        </p:nvCxnSpPr>
        <p:spPr>
          <a:xfrm>
            <a:off x="2438400" y="3048000"/>
            <a:ext cx="1600200" cy="1143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8076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a:extLst>
              <a:ext uri="{FF2B5EF4-FFF2-40B4-BE49-F238E27FC236}">
                <a16:creationId xmlns:a16="http://schemas.microsoft.com/office/drawing/2014/main" id="{26940BFC-C51E-ED41-B875-42FCA1B28D3C}"/>
              </a:ext>
            </a:extLst>
          </p:cNvPr>
          <p:cNvSpPr>
            <a:spLocks noGrp="1"/>
          </p:cNvSpPr>
          <p:nvPr>
            <p:ph type="title"/>
          </p:nvPr>
        </p:nvSpPr>
        <p:spPr/>
        <p:txBody>
          <a:bodyPr/>
          <a:lstStyle/>
          <a:p>
            <a:r>
              <a:rPr lang="en-US" altLang="zh-CN">
                <a:solidFill>
                  <a:schemeClr val="bg1"/>
                </a:solidFill>
              </a:rPr>
              <a:t>Prior </a:t>
            </a:r>
            <a:r>
              <a:rPr lang="en-US" altLang="zh-CN"/>
              <a:t>Virtual Memory</a:t>
            </a:r>
            <a:endParaRPr lang="zh-CN" altLang="en-US"/>
          </a:p>
        </p:txBody>
      </p:sp>
      <p:sp>
        <p:nvSpPr>
          <p:cNvPr id="5" name="圆角矩形 4">
            <a:extLst>
              <a:ext uri="{FF2B5EF4-FFF2-40B4-BE49-F238E27FC236}">
                <a16:creationId xmlns:a16="http://schemas.microsoft.com/office/drawing/2014/main" id="{09C3665F-C53A-2141-B430-13CA004B3EE4}"/>
              </a:ext>
            </a:extLst>
          </p:cNvPr>
          <p:cNvSpPr/>
          <p:nvPr/>
        </p:nvSpPr>
        <p:spPr>
          <a:xfrm>
            <a:off x="1600200" y="2743200"/>
            <a:ext cx="838200" cy="609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圆角矩形 5">
            <a:extLst>
              <a:ext uri="{FF2B5EF4-FFF2-40B4-BE49-F238E27FC236}">
                <a16:creationId xmlns:a16="http://schemas.microsoft.com/office/drawing/2014/main" id="{77799B46-F423-F142-9805-6EDD5C74F2F2}"/>
              </a:ext>
            </a:extLst>
          </p:cNvPr>
          <p:cNvSpPr/>
          <p:nvPr/>
        </p:nvSpPr>
        <p:spPr>
          <a:xfrm>
            <a:off x="1600200" y="3810000"/>
            <a:ext cx="838200" cy="609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a:extLst>
              <a:ext uri="{FF2B5EF4-FFF2-40B4-BE49-F238E27FC236}">
                <a16:creationId xmlns:a16="http://schemas.microsoft.com/office/drawing/2014/main" id="{22D9B29F-CE67-764C-A3EF-1C747889D00C}"/>
              </a:ext>
            </a:extLst>
          </p:cNvPr>
          <p:cNvSpPr/>
          <p:nvPr/>
        </p:nvSpPr>
        <p:spPr>
          <a:xfrm>
            <a:off x="7391400" y="1600200"/>
            <a:ext cx="1371600" cy="4572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箭头连接符 8">
            <a:extLst>
              <a:ext uri="{FF2B5EF4-FFF2-40B4-BE49-F238E27FC236}">
                <a16:creationId xmlns:a16="http://schemas.microsoft.com/office/drawing/2014/main" id="{2C26AE45-8A3D-814A-A4EB-685229295DC6}"/>
              </a:ext>
            </a:extLst>
          </p:cNvPr>
          <p:cNvCxnSpPr/>
          <p:nvPr/>
        </p:nvCxnSpPr>
        <p:spPr>
          <a:xfrm flipV="1">
            <a:off x="2362200" y="2286000"/>
            <a:ext cx="1676400" cy="457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0BCF86AA-07ED-3042-9B6F-330DBAD0D627}"/>
              </a:ext>
            </a:extLst>
          </p:cNvPr>
          <p:cNvCxnSpPr/>
          <p:nvPr/>
        </p:nvCxnSpPr>
        <p:spPr>
          <a:xfrm>
            <a:off x="2362200" y="3352800"/>
            <a:ext cx="16764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04BDC90E-D440-544D-A73C-432208DD798D}"/>
              </a:ext>
            </a:extLst>
          </p:cNvPr>
          <p:cNvCxnSpPr/>
          <p:nvPr/>
        </p:nvCxnSpPr>
        <p:spPr>
          <a:xfrm>
            <a:off x="2362200" y="3810000"/>
            <a:ext cx="1676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BBF3CE9A-EC48-8944-9788-EFC8CD674440}"/>
              </a:ext>
            </a:extLst>
          </p:cNvPr>
          <p:cNvCxnSpPr/>
          <p:nvPr/>
        </p:nvCxnSpPr>
        <p:spPr>
          <a:xfrm>
            <a:off x="2362200" y="4419600"/>
            <a:ext cx="1676400" cy="609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A8FEC570-7275-DA4D-AF75-30656A5B82AF}"/>
              </a:ext>
            </a:extLst>
          </p:cNvPr>
          <p:cNvSpPr/>
          <p:nvPr/>
        </p:nvSpPr>
        <p:spPr>
          <a:xfrm>
            <a:off x="4038600" y="2286000"/>
            <a:ext cx="1371600" cy="1066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矩形 17">
            <a:extLst>
              <a:ext uri="{FF2B5EF4-FFF2-40B4-BE49-F238E27FC236}">
                <a16:creationId xmlns:a16="http://schemas.microsoft.com/office/drawing/2014/main" id="{86DD43B1-11CD-D24A-90F7-6F779E89B8EE}"/>
              </a:ext>
            </a:extLst>
          </p:cNvPr>
          <p:cNvSpPr/>
          <p:nvPr/>
        </p:nvSpPr>
        <p:spPr>
          <a:xfrm>
            <a:off x="4038600" y="3810000"/>
            <a:ext cx="1371600" cy="1219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348" name="TextBox 19">
            <a:extLst>
              <a:ext uri="{FF2B5EF4-FFF2-40B4-BE49-F238E27FC236}">
                <a16:creationId xmlns:a16="http://schemas.microsoft.com/office/drawing/2014/main" id="{34C94369-9DE8-6145-9682-BAF0FAD68331}"/>
              </a:ext>
            </a:extLst>
          </p:cNvPr>
          <p:cNvSpPr txBox="1">
            <a:spLocks noChangeArrowheads="1"/>
          </p:cNvSpPr>
          <p:nvPr/>
        </p:nvSpPr>
        <p:spPr bwMode="auto">
          <a:xfrm>
            <a:off x="304800" y="27432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Process A</a:t>
            </a:r>
            <a:endParaRPr lang="zh-CN" altLang="en-US"/>
          </a:p>
        </p:txBody>
      </p:sp>
      <p:sp>
        <p:nvSpPr>
          <p:cNvPr id="14349" name="TextBox 20">
            <a:extLst>
              <a:ext uri="{FF2B5EF4-FFF2-40B4-BE49-F238E27FC236}">
                <a16:creationId xmlns:a16="http://schemas.microsoft.com/office/drawing/2014/main" id="{54E7CA33-F183-4744-992B-7904FAB693AB}"/>
              </a:ext>
            </a:extLst>
          </p:cNvPr>
          <p:cNvSpPr txBox="1">
            <a:spLocks noChangeArrowheads="1"/>
          </p:cNvSpPr>
          <p:nvPr/>
        </p:nvSpPr>
        <p:spPr bwMode="auto">
          <a:xfrm>
            <a:off x="304800" y="3810000"/>
            <a:ext cx="123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Process B</a:t>
            </a:r>
            <a:endParaRPr lang="zh-CN" altLang="en-US"/>
          </a:p>
        </p:txBody>
      </p:sp>
      <p:sp>
        <p:nvSpPr>
          <p:cNvPr id="14350" name="TextBox 21">
            <a:extLst>
              <a:ext uri="{FF2B5EF4-FFF2-40B4-BE49-F238E27FC236}">
                <a16:creationId xmlns:a16="http://schemas.microsoft.com/office/drawing/2014/main" id="{94A09942-9943-C442-967E-2262F93B9063}"/>
              </a:ext>
            </a:extLst>
          </p:cNvPr>
          <p:cNvSpPr txBox="1">
            <a:spLocks noChangeArrowheads="1"/>
          </p:cNvSpPr>
          <p:nvPr/>
        </p:nvSpPr>
        <p:spPr bwMode="auto">
          <a:xfrm>
            <a:off x="6477000" y="129540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Main/Physical Memory</a:t>
            </a:r>
            <a:endParaRPr lang="zh-CN" altLang="en-US"/>
          </a:p>
        </p:txBody>
      </p:sp>
      <p:sp>
        <p:nvSpPr>
          <p:cNvPr id="16" name="矩形 15">
            <a:extLst>
              <a:ext uri="{FF2B5EF4-FFF2-40B4-BE49-F238E27FC236}">
                <a16:creationId xmlns:a16="http://schemas.microsoft.com/office/drawing/2014/main" id="{FA5777CB-9CB8-9D46-BF08-D2256A0A9119}"/>
              </a:ext>
            </a:extLst>
          </p:cNvPr>
          <p:cNvSpPr/>
          <p:nvPr/>
        </p:nvSpPr>
        <p:spPr>
          <a:xfrm>
            <a:off x="4038600" y="2286000"/>
            <a:ext cx="13716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19" name="矩形 18">
            <a:extLst>
              <a:ext uri="{FF2B5EF4-FFF2-40B4-BE49-F238E27FC236}">
                <a16:creationId xmlns:a16="http://schemas.microsoft.com/office/drawing/2014/main" id="{3790064C-1F6F-E54D-9079-5ECF37650D1D}"/>
              </a:ext>
            </a:extLst>
          </p:cNvPr>
          <p:cNvSpPr/>
          <p:nvPr/>
        </p:nvSpPr>
        <p:spPr>
          <a:xfrm>
            <a:off x="4038600" y="3810000"/>
            <a:ext cx="13716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14353" name="TextBox 22">
            <a:extLst>
              <a:ext uri="{FF2B5EF4-FFF2-40B4-BE49-F238E27FC236}">
                <a16:creationId xmlns:a16="http://schemas.microsoft.com/office/drawing/2014/main" id="{974BAEDF-ABF2-D44C-9A45-E77B648812A6}"/>
              </a:ext>
            </a:extLst>
          </p:cNvPr>
          <p:cNvSpPr txBox="1">
            <a:spLocks noChangeArrowheads="1"/>
          </p:cNvSpPr>
          <p:nvPr/>
        </p:nvSpPr>
        <p:spPr bwMode="auto">
          <a:xfrm>
            <a:off x="3810000" y="1905000"/>
            <a:ext cx="179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Virtual memory</a:t>
            </a:r>
            <a:endParaRPr lang="zh-CN" altLang="en-US"/>
          </a:p>
        </p:txBody>
      </p:sp>
      <p:sp>
        <p:nvSpPr>
          <p:cNvPr id="24" name="矩形 23">
            <a:extLst>
              <a:ext uri="{FF2B5EF4-FFF2-40B4-BE49-F238E27FC236}">
                <a16:creationId xmlns:a16="http://schemas.microsoft.com/office/drawing/2014/main" id="{30EC52F2-D7D8-0E46-A5F6-2C431329C13C}"/>
              </a:ext>
            </a:extLst>
          </p:cNvPr>
          <p:cNvSpPr/>
          <p:nvPr/>
        </p:nvSpPr>
        <p:spPr>
          <a:xfrm>
            <a:off x="7391400" y="2286000"/>
            <a:ext cx="13716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25" name="矩形 24">
            <a:extLst>
              <a:ext uri="{FF2B5EF4-FFF2-40B4-BE49-F238E27FC236}">
                <a16:creationId xmlns:a16="http://schemas.microsoft.com/office/drawing/2014/main" id="{E627572C-0E7F-7644-8A8A-5457CDC354F6}"/>
              </a:ext>
            </a:extLst>
          </p:cNvPr>
          <p:cNvSpPr/>
          <p:nvPr/>
        </p:nvSpPr>
        <p:spPr>
          <a:xfrm>
            <a:off x="7391400" y="3810000"/>
            <a:ext cx="13716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cxnSp>
        <p:nvCxnSpPr>
          <p:cNvPr id="26" name="直接箭头连接符 25">
            <a:extLst>
              <a:ext uri="{FF2B5EF4-FFF2-40B4-BE49-F238E27FC236}">
                <a16:creationId xmlns:a16="http://schemas.microsoft.com/office/drawing/2014/main" id="{860526D7-7A01-484E-8504-D6552C82E5A4}"/>
              </a:ext>
            </a:extLst>
          </p:cNvPr>
          <p:cNvCxnSpPr/>
          <p:nvPr/>
        </p:nvCxnSpPr>
        <p:spPr>
          <a:xfrm>
            <a:off x="5410200" y="2286000"/>
            <a:ext cx="19812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948E5C0E-31DB-114E-AE86-E9056C65A63C}"/>
              </a:ext>
            </a:extLst>
          </p:cNvPr>
          <p:cNvCxnSpPr/>
          <p:nvPr/>
        </p:nvCxnSpPr>
        <p:spPr>
          <a:xfrm>
            <a:off x="5410200" y="2743200"/>
            <a:ext cx="19812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4864D3A9-4464-B641-930A-82DDD5801C81}"/>
              </a:ext>
            </a:extLst>
          </p:cNvPr>
          <p:cNvCxnSpPr/>
          <p:nvPr/>
        </p:nvCxnSpPr>
        <p:spPr>
          <a:xfrm>
            <a:off x="5410200" y="3810000"/>
            <a:ext cx="19812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39307EFD-A1C6-5748-AE46-D203526549B9}"/>
              </a:ext>
            </a:extLst>
          </p:cNvPr>
          <p:cNvCxnSpPr/>
          <p:nvPr/>
        </p:nvCxnSpPr>
        <p:spPr>
          <a:xfrm>
            <a:off x="5410200" y="4419600"/>
            <a:ext cx="19812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360" name="内容占位符 2">
            <a:extLst>
              <a:ext uri="{FF2B5EF4-FFF2-40B4-BE49-F238E27FC236}">
                <a16:creationId xmlns:a16="http://schemas.microsoft.com/office/drawing/2014/main" id="{8DC2D0AC-9D20-FD42-B2B3-208A9211D557}"/>
              </a:ext>
            </a:extLst>
          </p:cNvPr>
          <p:cNvSpPr>
            <a:spLocks noGrp="1"/>
          </p:cNvSpPr>
          <p:nvPr>
            <p:ph idx="1"/>
          </p:nvPr>
        </p:nvSpPr>
        <p:spPr/>
        <p:txBody>
          <a:bodyPr/>
          <a:lstStyle/>
          <a:p>
            <a:endParaRPr lang="en-US" altLang="zh-CN"/>
          </a:p>
          <a:p>
            <a:endParaRPr lang="en-US" altLang="zh-CN"/>
          </a:p>
          <a:p>
            <a:endParaRPr lang="en-US" altLang="zh-CN"/>
          </a:p>
          <a:p>
            <a:endParaRPr lang="en-US" altLang="zh-CN"/>
          </a:p>
          <a:p>
            <a:endParaRPr lang="en-US" altLang="zh-CN"/>
          </a:p>
          <a:p>
            <a:endParaRPr lang="en-US" altLang="zh-CN"/>
          </a:p>
          <a:p>
            <a:endParaRPr lang="en-US" altLang="zh-CN"/>
          </a:p>
          <a:p>
            <a:r>
              <a:rPr lang="en-US" altLang="zh-CN"/>
              <a:t>Easier/flexible memory management</a:t>
            </a:r>
            <a:endParaRPr lang="zh-CN" altLang="en-US"/>
          </a:p>
        </p:txBody>
      </p:sp>
    </p:spTree>
    <p:extLst>
      <p:ext uri="{BB962C8B-B14F-4D97-AF65-F5344CB8AC3E}">
        <p14:creationId xmlns:p14="http://schemas.microsoft.com/office/powerpoint/2010/main" val="41876069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a:extLst>
              <a:ext uri="{FF2B5EF4-FFF2-40B4-BE49-F238E27FC236}">
                <a16:creationId xmlns:a16="http://schemas.microsoft.com/office/drawing/2014/main" id="{652FB08F-C9C3-844E-8499-A0237830EC40}"/>
              </a:ext>
            </a:extLst>
          </p:cNvPr>
          <p:cNvSpPr>
            <a:spLocks noGrp="1"/>
          </p:cNvSpPr>
          <p:nvPr>
            <p:ph type="title"/>
          </p:nvPr>
        </p:nvSpPr>
        <p:spPr/>
        <p:txBody>
          <a:bodyPr/>
          <a:lstStyle/>
          <a:p>
            <a:r>
              <a:rPr lang="en-US" altLang="zh-CN">
                <a:solidFill>
                  <a:schemeClr val="bg1"/>
                </a:solidFill>
              </a:rPr>
              <a:t>Prior </a:t>
            </a:r>
            <a:r>
              <a:rPr lang="en-US" altLang="zh-CN"/>
              <a:t>Virtual Memory</a:t>
            </a:r>
            <a:endParaRPr lang="zh-CN" altLang="en-US"/>
          </a:p>
        </p:txBody>
      </p:sp>
      <p:sp>
        <p:nvSpPr>
          <p:cNvPr id="5" name="圆角矩形 4">
            <a:extLst>
              <a:ext uri="{FF2B5EF4-FFF2-40B4-BE49-F238E27FC236}">
                <a16:creationId xmlns:a16="http://schemas.microsoft.com/office/drawing/2014/main" id="{AB998B0A-637B-9B42-911B-F33F042A92EB}"/>
              </a:ext>
            </a:extLst>
          </p:cNvPr>
          <p:cNvSpPr/>
          <p:nvPr/>
        </p:nvSpPr>
        <p:spPr>
          <a:xfrm>
            <a:off x="1600200" y="2743200"/>
            <a:ext cx="838200" cy="609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圆角矩形 5">
            <a:extLst>
              <a:ext uri="{FF2B5EF4-FFF2-40B4-BE49-F238E27FC236}">
                <a16:creationId xmlns:a16="http://schemas.microsoft.com/office/drawing/2014/main" id="{6DC1BAC3-004A-BB43-9B02-C5B7A811CA24}"/>
              </a:ext>
            </a:extLst>
          </p:cNvPr>
          <p:cNvSpPr/>
          <p:nvPr/>
        </p:nvSpPr>
        <p:spPr>
          <a:xfrm>
            <a:off x="1600200" y="3810000"/>
            <a:ext cx="838200" cy="609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a:extLst>
              <a:ext uri="{FF2B5EF4-FFF2-40B4-BE49-F238E27FC236}">
                <a16:creationId xmlns:a16="http://schemas.microsoft.com/office/drawing/2014/main" id="{4A3DD312-7E5D-B240-8C58-362407640C57}"/>
              </a:ext>
            </a:extLst>
          </p:cNvPr>
          <p:cNvSpPr/>
          <p:nvPr/>
        </p:nvSpPr>
        <p:spPr>
          <a:xfrm>
            <a:off x="7391400" y="1600200"/>
            <a:ext cx="1371600" cy="4572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箭头连接符 8">
            <a:extLst>
              <a:ext uri="{FF2B5EF4-FFF2-40B4-BE49-F238E27FC236}">
                <a16:creationId xmlns:a16="http://schemas.microsoft.com/office/drawing/2014/main" id="{CB89B131-C30F-8F49-B6AB-3A1C1F7B7070}"/>
              </a:ext>
            </a:extLst>
          </p:cNvPr>
          <p:cNvCxnSpPr/>
          <p:nvPr/>
        </p:nvCxnSpPr>
        <p:spPr>
          <a:xfrm flipV="1">
            <a:off x="2362200" y="2286000"/>
            <a:ext cx="1676400" cy="457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738CA4FF-BB9F-A24C-B0E4-BA02B6CA7B44}"/>
              </a:ext>
            </a:extLst>
          </p:cNvPr>
          <p:cNvCxnSpPr/>
          <p:nvPr/>
        </p:nvCxnSpPr>
        <p:spPr>
          <a:xfrm>
            <a:off x="2362200" y="3352800"/>
            <a:ext cx="16764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845ACB3D-173C-A74E-8CC5-60FC50F0C6FE}"/>
              </a:ext>
            </a:extLst>
          </p:cNvPr>
          <p:cNvCxnSpPr/>
          <p:nvPr/>
        </p:nvCxnSpPr>
        <p:spPr>
          <a:xfrm>
            <a:off x="2362200" y="3810000"/>
            <a:ext cx="1676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A98A889B-351E-4549-9EE5-1A370D3CECAF}"/>
              </a:ext>
            </a:extLst>
          </p:cNvPr>
          <p:cNvCxnSpPr/>
          <p:nvPr/>
        </p:nvCxnSpPr>
        <p:spPr>
          <a:xfrm>
            <a:off x="2362200" y="4419600"/>
            <a:ext cx="1676400" cy="609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AC1521E2-55C2-8841-AA2E-B18AEC85D50D}"/>
              </a:ext>
            </a:extLst>
          </p:cNvPr>
          <p:cNvSpPr/>
          <p:nvPr/>
        </p:nvSpPr>
        <p:spPr>
          <a:xfrm>
            <a:off x="4038600" y="2286000"/>
            <a:ext cx="1371600" cy="1066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矩形 17">
            <a:extLst>
              <a:ext uri="{FF2B5EF4-FFF2-40B4-BE49-F238E27FC236}">
                <a16:creationId xmlns:a16="http://schemas.microsoft.com/office/drawing/2014/main" id="{921A5D77-A5DF-A845-9662-8C2CE5832AB6}"/>
              </a:ext>
            </a:extLst>
          </p:cNvPr>
          <p:cNvSpPr/>
          <p:nvPr/>
        </p:nvSpPr>
        <p:spPr>
          <a:xfrm>
            <a:off x="4038600" y="3810000"/>
            <a:ext cx="1371600" cy="1219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372" name="TextBox 19">
            <a:extLst>
              <a:ext uri="{FF2B5EF4-FFF2-40B4-BE49-F238E27FC236}">
                <a16:creationId xmlns:a16="http://schemas.microsoft.com/office/drawing/2014/main" id="{140D3EF3-BC5B-9B4B-BCF7-1B47FB8D3430}"/>
              </a:ext>
            </a:extLst>
          </p:cNvPr>
          <p:cNvSpPr txBox="1">
            <a:spLocks noChangeArrowheads="1"/>
          </p:cNvSpPr>
          <p:nvPr/>
        </p:nvSpPr>
        <p:spPr bwMode="auto">
          <a:xfrm>
            <a:off x="304800" y="27432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Process A</a:t>
            </a:r>
            <a:endParaRPr lang="zh-CN" altLang="en-US"/>
          </a:p>
        </p:txBody>
      </p:sp>
      <p:sp>
        <p:nvSpPr>
          <p:cNvPr id="15373" name="TextBox 20">
            <a:extLst>
              <a:ext uri="{FF2B5EF4-FFF2-40B4-BE49-F238E27FC236}">
                <a16:creationId xmlns:a16="http://schemas.microsoft.com/office/drawing/2014/main" id="{E10EF9E3-90A6-1C46-8080-BDC4F54096AA}"/>
              </a:ext>
            </a:extLst>
          </p:cNvPr>
          <p:cNvSpPr txBox="1">
            <a:spLocks noChangeArrowheads="1"/>
          </p:cNvSpPr>
          <p:nvPr/>
        </p:nvSpPr>
        <p:spPr bwMode="auto">
          <a:xfrm>
            <a:off x="304800" y="3810000"/>
            <a:ext cx="123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Process B</a:t>
            </a:r>
            <a:endParaRPr lang="zh-CN" altLang="en-US"/>
          </a:p>
        </p:txBody>
      </p:sp>
      <p:sp>
        <p:nvSpPr>
          <p:cNvPr id="15374" name="TextBox 21">
            <a:extLst>
              <a:ext uri="{FF2B5EF4-FFF2-40B4-BE49-F238E27FC236}">
                <a16:creationId xmlns:a16="http://schemas.microsoft.com/office/drawing/2014/main" id="{58CB1B9D-70CE-1F42-B9D9-C6759F9F1180}"/>
              </a:ext>
            </a:extLst>
          </p:cNvPr>
          <p:cNvSpPr txBox="1">
            <a:spLocks noChangeArrowheads="1"/>
          </p:cNvSpPr>
          <p:nvPr/>
        </p:nvSpPr>
        <p:spPr bwMode="auto">
          <a:xfrm>
            <a:off x="6477000" y="129540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Main/Physical Memory</a:t>
            </a:r>
            <a:endParaRPr lang="zh-CN" altLang="en-US"/>
          </a:p>
        </p:txBody>
      </p:sp>
      <p:sp>
        <p:nvSpPr>
          <p:cNvPr id="16" name="矩形 15">
            <a:extLst>
              <a:ext uri="{FF2B5EF4-FFF2-40B4-BE49-F238E27FC236}">
                <a16:creationId xmlns:a16="http://schemas.microsoft.com/office/drawing/2014/main" id="{A21240AF-F323-894E-942F-1E0EA96ED499}"/>
              </a:ext>
            </a:extLst>
          </p:cNvPr>
          <p:cNvSpPr/>
          <p:nvPr/>
        </p:nvSpPr>
        <p:spPr>
          <a:xfrm>
            <a:off x="4038600" y="2286000"/>
            <a:ext cx="13716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19" name="矩形 18">
            <a:extLst>
              <a:ext uri="{FF2B5EF4-FFF2-40B4-BE49-F238E27FC236}">
                <a16:creationId xmlns:a16="http://schemas.microsoft.com/office/drawing/2014/main" id="{828AB08D-4120-2643-AFB4-827C0B76747B}"/>
              </a:ext>
            </a:extLst>
          </p:cNvPr>
          <p:cNvSpPr/>
          <p:nvPr/>
        </p:nvSpPr>
        <p:spPr>
          <a:xfrm>
            <a:off x="4038600" y="3810000"/>
            <a:ext cx="13716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15377" name="TextBox 22">
            <a:extLst>
              <a:ext uri="{FF2B5EF4-FFF2-40B4-BE49-F238E27FC236}">
                <a16:creationId xmlns:a16="http://schemas.microsoft.com/office/drawing/2014/main" id="{3F95EC11-4537-D944-AE76-399A959067CD}"/>
              </a:ext>
            </a:extLst>
          </p:cNvPr>
          <p:cNvSpPr txBox="1">
            <a:spLocks noChangeArrowheads="1"/>
          </p:cNvSpPr>
          <p:nvPr/>
        </p:nvSpPr>
        <p:spPr bwMode="auto">
          <a:xfrm>
            <a:off x="3810000" y="1905000"/>
            <a:ext cx="179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Virtual memory</a:t>
            </a:r>
            <a:endParaRPr lang="zh-CN" altLang="en-US"/>
          </a:p>
        </p:txBody>
      </p:sp>
      <p:sp>
        <p:nvSpPr>
          <p:cNvPr id="24" name="矩形 23">
            <a:extLst>
              <a:ext uri="{FF2B5EF4-FFF2-40B4-BE49-F238E27FC236}">
                <a16:creationId xmlns:a16="http://schemas.microsoft.com/office/drawing/2014/main" id="{A31AC49A-26CC-774D-A818-6FDEE59BCE3F}"/>
              </a:ext>
            </a:extLst>
          </p:cNvPr>
          <p:cNvSpPr/>
          <p:nvPr/>
        </p:nvSpPr>
        <p:spPr>
          <a:xfrm>
            <a:off x="7391400" y="2286000"/>
            <a:ext cx="13716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25" name="矩形 24">
            <a:extLst>
              <a:ext uri="{FF2B5EF4-FFF2-40B4-BE49-F238E27FC236}">
                <a16:creationId xmlns:a16="http://schemas.microsoft.com/office/drawing/2014/main" id="{A5369A8A-75E5-9A42-A558-FA36935F7F05}"/>
              </a:ext>
            </a:extLst>
          </p:cNvPr>
          <p:cNvSpPr/>
          <p:nvPr/>
        </p:nvSpPr>
        <p:spPr>
          <a:xfrm>
            <a:off x="7391400" y="3810000"/>
            <a:ext cx="13716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cxnSp>
        <p:nvCxnSpPr>
          <p:cNvPr id="26" name="直接箭头连接符 25">
            <a:extLst>
              <a:ext uri="{FF2B5EF4-FFF2-40B4-BE49-F238E27FC236}">
                <a16:creationId xmlns:a16="http://schemas.microsoft.com/office/drawing/2014/main" id="{F2841655-D516-CB44-98F5-57D0A9CF79A3}"/>
              </a:ext>
            </a:extLst>
          </p:cNvPr>
          <p:cNvCxnSpPr/>
          <p:nvPr/>
        </p:nvCxnSpPr>
        <p:spPr>
          <a:xfrm>
            <a:off x="5410200" y="2286000"/>
            <a:ext cx="19812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BB89326D-A8C9-5F49-AC48-94FEB36B4823}"/>
              </a:ext>
            </a:extLst>
          </p:cNvPr>
          <p:cNvCxnSpPr/>
          <p:nvPr/>
        </p:nvCxnSpPr>
        <p:spPr>
          <a:xfrm>
            <a:off x="5410200" y="2743200"/>
            <a:ext cx="19812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B73BA43F-A87B-6742-B39B-24242CB4B8AD}"/>
              </a:ext>
            </a:extLst>
          </p:cNvPr>
          <p:cNvCxnSpPr/>
          <p:nvPr/>
        </p:nvCxnSpPr>
        <p:spPr>
          <a:xfrm>
            <a:off x="5410200" y="3810000"/>
            <a:ext cx="19812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EDDE0D05-AF5C-1E4D-9B18-20BDAA1793A0}"/>
              </a:ext>
            </a:extLst>
          </p:cNvPr>
          <p:cNvCxnSpPr/>
          <p:nvPr/>
        </p:nvCxnSpPr>
        <p:spPr>
          <a:xfrm>
            <a:off x="5410200" y="4419600"/>
            <a:ext cx="19812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384" name="内容占位符 2">
            <a:extLst>
              <a:ext uri="{FF2B5EF4-FFF2-40B4-BE49-F238E27FC236}">
                <a16:creationId xmlns:a16="http://schemas.microsoft.com/office/drawing/2014/main" id="{58D8AEB4-85C2-8D4A-AB35-236306798C79}"/>
              </a:ext>
            </a:extLst>
          </p:cNvPr>
          <p:cNvSpPr>
            <a:spLocks noGrp="1"/>
          </p:cNvSpPr>
          <p:nvPr>
            <p:ph idx="1"/>
          </p:nvPr>
        </p:nvSpPr>
        <p:spPr/>
        <p:txBody>
          <a:bodyPr/>
          <a:lstStyle/>
          <a:p>
            <a:endParaRPr lang="en-US" altLang="zh-CN"/>
          </a:p>
          <a:p>
            <a:endParaRPr lang="en-US" altLang="zh-CN"/>
          </a:p>
          <a:p>
            <a:endParaRPr lang="en-US" altLang="zh-CN"/>
          </a:p>
          <a:p>
            <a:endParaRPr lang="en-US" altLang="zh-CN"/>
          </a:p>
          <a:p>
            <a:endParaRPr lang="en-US" altLang="zh-CN"/>
          </a:p>
          <a:p>
            <a:endParaRPr lang="en-US" altLang="zh-CN"/>
          </a:p>
          <a:p>
            <a:endParaRPr lang="en-US" altLang="zh-CN"/>
          </a:p>
          <a:p>
            <a:r>
              <a:rPr lang="en-US" altLang="zh-CN"/>
              <a:t>Share a smaller amount of physical memory among many processes</a:t>
            </a:r>
            <a:endParaRPr lang="zh-CN" altLang="en-US"/>
          </a:p>
        </p:txBody>
      </p:sp>
    </p:spTree>
    <p:extLst>
      <p:ext uri="{BB962C8B-B14F-4D97-AF65-F5344CB8AC3E}">
        <p14:creationId xmlns:p14="http://schemas.microsoft.com/office/powerpoint/2010/main" val="13071109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2">
            <a:extLst>
              <a:ext uri="{FF2B5EF4-FFF2-40B4-BE49-F238E27FC236}">
                <a16:creationId xmlns:a16="http://schemas.microsoft.com/office/drawing/2014/main" id="{80F001DC-33D9-4447-8A83-243DD7FF1117}"/>
              </a:ext>
            </a:extLst>
          </p:cNvPr>
          <p:cNvSpPr>
            <a:spLocks noGrp="1"/>
          </p:cNvSpPr>
          <p:nvPr>
            <p:ph idx="1"/>
          </p:nvPr>
        </p:nvSpPr>
        <p:spPr/>
        <p:txBody>
          <a:bodyPr/>
          <a:lstStyle/>
          <a:p>
            <a:endParaRPr lang="en-US" altLang="zh-CN"/>
          </a:p>
          <a:p>
            <a:endParaRPr lang="en-US" altLang="zh-CN"/>
          </a:p>
          <a:p>
            <a:endParaRPr lang="en-US" altLang="zh-CN"/>
          </a:p>
          <a:p>
            <a:endParaRPr lang="en-US" altLang="zh-CN"/>
          </a:p>
          <a:p>
            <a:endParaRPr lang="en-US" altLang="zh-CN"/>
          </a:p>
          <a:p>
            <a:endParaRPr lang="en-US" altLang="zh-CN"/>
          </a:p>
          <a:p>
            <a:endParaRPr lang="en-US" altLang="zh-CN"/>
          </a:p>
          <a:p>
            <a:r>
              <a:rPr lang="en-US" altLang="zh-CN"/>
              <a:t>Physical memory allocations </a:t>
            </a:r>
          </a:p>
          <a:p>
            <a:pPr>
              <a:buFontTx/>
              <a:buNone/>
            </a:pPr>
            <a:r>
              <a:rPr lang="en-US" altLang="zh-CN"/>
              <a:t>	need not be contiguous</a:t>
            </a:r>
            <a:endParaRPr lang="zh-CN" altLang="en-US"/>
          </a:p>
        </p:txBody>
      </p:sp>
      <p:sp>
        <p:nvSpPr>
          <p:cNvPr id="16387" name="标题 1">
            <a:extLst>
              <a:ext uri="{FF2B5EF4-FFF2-40B4-BE49-F238E27FC236}">
                <a16:creationId xmlns:a16="http://schemas.microsoft.com/office/drawing/2014/main" id="{90F3E412-06EC-E547-84A1-CD27F68AB732}"/>
              </a:ext>
            </a:extLst>
          </p:cNvPr>
          <p:cNvSpPr>
            <a:spLocks noGrp="1"/>
          </p:cNvSpPr>
          <p:nvPr>
            <p:ph type="title"/>
          </p:nvPr>
        </p:nvSpPr>
        <p:spPr/>
        <p:txBody>
          <a:bodyPr/>
          <a:lstStyle/>
          <a:p>
            <a:r>
              <a:rPr lang="en-US" altLang="zh-CN">
                <a:solidFill>
                  <a:schemeClr val="bg1"/>
                </a:solidFill>
              </a:rPr>
              <a:t>Prior </a:t>
            </a:r>
            <a:r>
              <a:rPr lang="en-US" altLang="zh-CN"/>
              <a:t>Virtual Memory</a:t>
            </a:r>
            <a:endParaRPr lang="zh-CN" altLang="en-US"/>
          </a:p>
        </p:txBody>
      </p:sp>
      <p:sp>
        <p:nvSpPr>
          <p:cNvPr id="5" name="圆角矩形 4">
            <a:extLst>
              <a:ext uri="{FF2B5EF4-FFF2-40B4-BE49-F238E27FC236}">
                <a16:creationId xmlns:a16="http://schemas.microsoft.com/office/drawing/2014/main" id="{2548C691-8C13-7A4C-9D3C-110EB985B5DC}"/>
              </a:ext>
            </a:extLst>
          </p:cNvPr>
          <p:cNvSpPr/>
          <p:nvPr/>
        </p:nvSpPr>
        <p:spPr>
          <a:xfrm>
            <a:off x="1600200" y="2743200"/>
            <a:ext cx="838200" cy="609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圆角矩形 5">
            <a:extLst>
              <a:ext uri="{FF2B5EF4-FFF2-40B4-BE49-F238E27FC236}">
                <a16:creationId xmlns:a16="http://schemas.microsoft.com/office/drawing/2014/main" id="{5C0A3CEE-222C-BD48-A006-1AAD428847C7}"/>
              </a:ext>
            </a:extLst>
          </p:cNvPr>
          <p:cNvSpPr/>
          <p:nvPr/>
        </p:nvSpPr>
        <p:spPr>
          <a:xfrm>
            <a:off x="1600200" y="3810000"/>
            <a:ext cx="838200" cy="609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a:extLst>
              <a:ext uri="{FF2B5EF4-FFF2-40B4-BE49-F238E27FC236}">
                <a16:creationId xmlns:a16="http://schemas.microsoft.com/office/drawing/2014/main" id="{14CB2E28-B789-4A47-8E66-35CB6F929F0F}"/>
              </a:ext>
            </a:extLst>
          </p:cNvPr>
          <p:cNvSpPr/>
          <p:nvPr/>
        </p:nvSpPr>
        <p:spPr>
          <a:xfrm>
            <a:off x="7391400" y="1600200"/>
            <a:ext cx="1371600" cy="4572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箭头连接符 8">
            <a:extLst>
              <a:ext uri="{FF2B5EF4-FFF2-40B4-BE49-F238E27FC236}">
                <a16:creationId xmlns:a16="http://schemas.microsoft.com/office/drawing/2014/main" id="{946B1F0E-6EAB-F546-9E6F-191EABB88133}"/>
              </a:ext>
            </a:extLst>
          </p:cNvPr>
          <p:cNvCxnSpPr/>
          <p:nvPr/>
        </p:nvCxnSpPr>
        <p:spPr>
          <a:xfrm flipV="1">
            <a:off x="2362200" y="2286000"/>
            <a:ext cx="1676400" cy="457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AAC83602-36E1-824F-9528-5F7C0DF35551}"/>
              </a:ext>
            </a:extLst>
          </p:cNvPr>
          <p:cNvCxnSpPr/>
          <p:nvPr/>
        </p:nvCxnSpPr>
        <p:spPr>
          <a:xfrm>
            <a:off x="2362200" y="3352800"/>
            <a:ext cx="16764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7BC88385-D422-1743-9416-21A2508294C0}"/>
              </a:ext>
            </a:extLst>
          </p:cNvPr>
          <p:cNvCxnSpPr/>
          <p:nvPr/>
        </p:nvCxnSpPr>
        <p:spPr>
          <a:xfrm>
            <a:off x="2362200" y="3810000"/>
            <a:ext cx="1676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5F631281-B0E7-4D4C-BA73-B3248DCECD95}"/>
              </a:ext>
            </a:extLst>
          </p:cNvPr>
          <p:cNvCxnSpPr/>
          <p:nvPr/>
        </p:nvCxnSpPr>
        <p:spPr>
          <a:xfrm>
            <a:off x="2362200" y="4419600"/>
            <a:ext cx="1676400" cy="609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17DC48C2-91ED-5941-A8D6-0B1A7D9F33F0}"/>
              </a:ext>
            </a:extLst>
          </p:cNvPr>
          <p:cNvSpPr/>
          <p:nvPr/>
        </p:nvSpPr>
        <p:spPr>
          <a:xfrm>
            <a:off x="4038600" y="2286000"/>
            <a:ext cx="1371600" cy="1066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矩形 17">
            <a:extLst>
              <a:ext uri="{FF2B5EF4-FFF2-40B4-BE49-F238E27FC236}">
                <a16:creationId xmlns:a16="http://schemas.microsoft.com/office/drawing/2014/main" id="{597F1D64-6682-284D-9409-779BAD058DFB}"/>
              </a:ext>
            </a:extLst>
          </p:cNvPr>
          <p:cNvSpPr/>
          <p:nvPr/>
        </p:nvSpPr>
        <p:spPr>
          <a:xfrm>
            <a:off x="4038600" y="3810000"/>
            <a:ext cx="1371600" cy="1219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397" name="TextBox 19">
            <a:extLst>
              <a:ext uri="{FF2B5EF4-FFF2-40B4-BE49-F238E27FC236}">
                <a16:creationId xmlns:a16="http://schemas.microsoft.com/office/drawing/2014/main" id="{58745C54-35A4-AF45-BD0A-776D06AD33FC}"/>
              </a:ext>
            </a:extLst>
          </p:cNvPr>
          <p:cNvSpPr txBox="1">
            <a:spLocks noChangeArrowheads="1"/>
          </p:cNvSpPr>
          <p:nvPr/>
        </p:nvSpPr>
        <p:spPr bwMode="auto">
          <a:xfrm>
            <a:off x="304800" y="27432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Process A</a:t>
            </a:r>
            <a:endParaRPr lang="zh-CN" altLang="en-US"/>
          </a:p>
        </p:txBody>
      </p:sp>
      <p:sp>
        <p:nvSpPr>
          <p:cNvPr id="16398" name="TextBox 20">
            <a:extLst>
              <a:ext uri="{FF2B5EF4-FFF2-40B4-BE49-F238E27FC236}">
                <a16:creationId xmlns:a16="http://schemas.microsoft.com/office/drawing/2014/main" id="{73A2FAE2-7D19-5C4C-87AA-23865E011C2D}"/>
              </a:ext>
            </a:extLst>
          </p:cNvPr>
          <p:cNvSpPr txBox="1">
            <a:spLocks noChangeArrowheads="1"/>
          </p:cNvSpPr>
          <p:nvPr/>
        </p:nvSpPr>
        <p:spPr bwMode="auto">
          <a:xfrm>
            <a:off x="304800" y="3810000"/>
            <a:ext cx="123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Process B</a:t>
            </a:r>
            <a:endParaRPr lang="zh-CN" altLang="en-US"/>
          </a:p>
        </p:txBody>
      </p:sp>
      <p:sp>
        <p:nvSpPr>
          <p:cNvPr id="16399" name="TextBox 21">
            <a:extLst>
              <a:ext uri="{FF2B5EF4-FFF2-40B4-BE49-F238E27FC236}">
                <a16:creationId xmlns:a16="http://schemas.microsoft.com/office/drawing/2014/main" id="{CC2475A6-2ACB-AF4A-A097-41FB2AFCAACC}"/>
              </a:ext>
            </a:extLst>
          </p:cNvPr>
          <p:cNvSpPr txBox="1">
            <a:spLocks noChangeArrowheads="1"/>
          </p:cNvSpPr>
          <p:nvPr/>
        </p:nvSpPr>
        <p:spPr bwMode="auto">
          <a:xfrm>
            <a:off x="6477000" y="129540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Main/Physical Memory</a:t>
            </a:r>
            <a:endParaRPr lang="zh-CN" altLang="en-US"/>
          </a:p>
        </p:txBody>
      </p:sp>
      <p:sp>
        <p:nvSpPr>
          <p:cNvPr id="16" name="矩形 15">
            <a:extLst>
              <a:ext uri="{FF2B5EF4-FFF2-40B4-BE49-F238E27FC236}">
                <a16:creationId xmlns:a16="http://schemas.microsoft.com/office/drawing/2014/main" id="{C877D016-68C9-F845-B1B8-4AB5F826AD61}"/>
              </a:ext>
            </a:extLst>
          </p:cNvPr>
          <p:cNvSpPr/>
          <p:nvPr/>
        </p:nvSpPr>
        <p:spPr>
          <a:xfrm>
            <a:off x="4038600" y="2514600"/>
            <a:ext cx="1371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19" name="矩形 18">
            <a:extLst>
              <a:ext uri="{FF2B5EF4-FFF2-40B4-BE49-F238E27FC236}">
                <a16:creationId xmlns:a16="http://schemas.microsoft.com/office/drawing/2014/main" id="{A609C2A3-61A9-5346-8BA5-25049FB1221B}"/>
              </a:ext>
            </a:extLst>
          </p:cNvPr>
          <p:cNvSpPr/>
          <p:nvPr/>
        </p:nvSpPr>
        <p:spPr>
          <a:xfrm>
            <a:off x="4038600" y="4114800"/>
            <a:ext cx="13716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16402" name="TextBox 22">
            <a:extLst>
              <a:ext uri="{FF2B5EF4-FFF2-40B4-BE49-F238E27FC236}">
                <a16:creationId xmlns:a16="http://schemas.microsoft.com/office/drawing/2014/main" id="{9B2008A1-D135-264B-90A7-5995ED8E7DF8}"/>
              </a:ext>
            </a:extLst>
          </p:cNvPr>
          <p:cNvSpPr txBox="1">
            <a:spLocks noChangeArrowheads="1"/>
          </p:cNvSpPr>
          <p:nvPr/>
        </p:nvSpPr>
        <p:spPr bwMode="auto">
          <a:xfrm>
            <a:off x="3810000" y="1905000"/>
            <a:ext cx="179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Virtual memory</a:t>
            </a:r>
            <a:endParaRPr lang="zh-CN" altLang="en-US"/>
          </a:p>
        </p:txBody>
      </p:sp>
      <p:cxnSp>
        <p:nvCxnSpPr>
          <p:cNvPr id="26" name="直接箭头连接符 25">
            <a:extLst>
              <a:ext uri="{FF2B5EF4-FFF2-40B4-BE49-F238E27FC236}">
                <a16:creationId xmlns:a16="http://schemas.microsoft.com/office/drawing/2014/main" id="{A7C04A3D-11B0-FF4C-868A-BBF99DD5F41F}"/>
              </a:ext>
            </a:extLst>
          </p:cNvPr>
          <p:cNvCxnSpPr>
            <a:stCxn id="27" idx="3"/>
            <a:endCxn id="30" idx="1"/>
          </p:cNvCxnSpPr>
          <p:nvPr/>
        </p:nvCxnSpPr>
        <p:spPr>
          <a:xfrm>
            <a:off x="5410200" y="2400300"/>
            <a:ext cx="19812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19A5A934-2138-6A4B-84B4-4BE742C9C7BD}"/>
              </a:ext>
            </a:extLst>
          </p:cNvPr>
          <p:cNvCxnSpPr>
            <a:stCxn id="16" idx="3"/>
            <a:endCxn id="33" idx="1"/>
          </p:cNvCxnSpPr>
          <p:nvPr/>
        </p:nvCxnSpPr>
        <p:spPr>
          <a:xfrm>
            <a:off x="5410200" y="2628900"/>
            <a:ext cx="1981200" cy="15240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770BB3B4-656E-2841-8C19-4B7E67751835}"/>
              </a:ext>
            </a:extLst>
          </p:cNvPr>
          <p:cNvCxnSpPr>
            <a:stCxn id="29" idx="3"/>
            <a:endCxn id="35" idx="1"/>
          </p:cNvCxnSpPr>
          <p:nvPr/>
        </p:nvCxnSpPr>
        <p:spPr>
          <a:xfrm>
            <a:off x="5410200" y="3962400"/>
            <a:ext cx="1981200" cy="1066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FEDA039C-1C83-D049-AFF0-FF954D679562}"/>
              </a:ext>
            </a:extLst>
          </p:cNvPr>
          <p:cNvCxnSpPr>
            <a:endCxn id="34" idx="1"/>
          </p:cNvCxnSpPr>
          <p:nvPr/>
        </p:nvCxnSpPr>
        <p:spPr>
          <a:xfrm flipV="1">
            <a:off x="5410200" y="3200400"/>
            <a:ext cx="1981200" cy="1219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78375467-527B-6A48-B1FC-CFF27C5483B7}"/>
              </a:ext>
            </a:extLst>
          </p:cNvPr>
          <p:cNvSpPr/>
          <p:nvPr/>
        </p:nvSpPr>
        <p:spPr>
          <a:xfrm>
            <a:off x="4038600" y="2286000"/>
            <a:ext cx="1371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29" name="矩形 28">
            <a:extLst>
              <a:ext uri="{FF2B5EF4-FFF2-40B4-BE49-F238E27FC236}">
                <a16:creationId xmlns:a16="http://schemas.microsoft.com/office/drawing/2014/main" id="{D8C5062B-69EF-3E4E-B2AA-9A85AA74ACA7}"/>
              </a:ext>
            </a:extLst>
          </p:cNvPr>
          <p:cNvSpPr/>
          <p:nvPr/>
        </p:nvSpPr>
        <p:spPr>
          <a:xfrm>
            <a:off x="4038600" y="3810000"/>
            <a:ext cx="13716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30" name="矩形 29">
            <a:extLst>
              <a:ext uri="{FF2B5EF4-FFF2-40B4-BE49-F238E27FC236}">
                <a16:creationId xmlns:a16="http://schemas.microsoft.com/office/drawing/2014/main" id="{4E6C6E0C-CDA7-9645-B797-DAED0494DF43}"/>
              </a:ext>
            </a:extLst>
          </p:cNvPr>
          <p:cNvSpPr/>
          <p:nvPr/>
        </p:nvSpPr>
        <p:spPr>
          <a:xfrm>
            <a:off x="7391400" y="2286000"/>
            <a:ext cx="1371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33" name="矩形 32">
            <a:extLst>
              <a:ext uri="{FF2B5EF4-FFF2-40B4-BE49-F238E27FC236}">
                <a16:creationId xmlns:a16="http://schemas.microsoft.com/office/drawing/2014/main" id="{A3DDEFF4-AC4E-AB40-9E9D-DF5EE3096509}"/>
              </a:ext>
            </a:extLst>
          </p:cNvPr>
          <p:cNvSpPr/>
          <p:nvPr/>
        </p:nvSpPr>
        <p:spPr>
          <a:xfrm>
            <a:off x="7391400" y="4038600"/>
            <a:ext cx="1371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34" name="矩形 33">
            <a:extLst>
              <a:ext uri="{FF2B5EF4-FFF2-40B4-BE49-F238E27FC236}">
                <a16:creationId xmlns:a16="http://schemas.microsoft.com/office/drawing/2014/main" id="{0DAB9850-C8C7-CE4E-B5EE-FEF6C08FC5E1}"/>
              </a:ext>
            </a:extLst>
          </p:cNvPr>
          <p:cNvSpPr/>
          <p:nvPr/>
        </p:nvSpPr>
        <p:spPr>
          <a:xfrm>
            <a:off x="7391400" y="3048000"/>
            <a:ext cx="13716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35" name="矩形 34">
            <a:extLst>
              <a:ext uri="{FF2B5EF4-FFF2-40B4-BE49-F238E27FC236}">
                <a16:creationId xmlns:a16="http://schemas.microsoft.com/office/drawing/2014/main" id="{996C33E8-D65D-CE49-94E1-9AEE78B30EF9}"/>
              </a:ext>
            </a:extLst>
          </p:cNvPr>
          <p:cNvSpPr/>
          <p:nvPr/>
        </p:nvSpPr>
        <p:spPr>
          <a:xfrm>
            <a:off x="7391400" y="4876800"/>
            <a:ext cx="13716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Tree>
    <p:extLst>
      <p:ext uri="{BB962C8B-B14F-4D97-AF65-F5344CB8AC3E}">
        <p14:creationId xmlns:p14="http://schemas.microsoft.com/office/powerpoint/2010/main" val="25081535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2">
            <a:extLst>
              <a:ext uri="{FF2B5EF4-FFF2-40B4-BE49-F238E27FC236}">
                <a16:creationId xmlns:a16="http://schemas.microsoft.com/office/drawing/2014/main" id="{747E7FD0-BEB5-9F4A-B3F8-584E5B5097B9}"/>
              </a:ext>
            </a:extLst>
          </p:cNvPr>
          <p:cNvSpPr>
            <a:spLocks noGrp="1"/>
          </p:cNvSpPr>
          <p:nvPr>
            <p:ph idx="1"/>
          </p:nvPr>
        </p:nvSpPr>
        <p:spPr/>
        <p:txBody>
          <a:bodyPr/>
          <a:lstStyle/>
          <a:p>
            <a:endParaRPr lang="en-US" altLang="zh-CN"/>
          </a:p>
          <a:p>
            <a:endParaRPr lang="en-US" altLang="zh-CN"/>
          </a:p>
          <a:p>
            <a:endParaRPr lang="en-US" altLang="zh-CN"/>
          </a:p>
          <a:p>
            <a:endParaRPr lang="en-US" altLang="zh-CN"/>
          </a:p>
          <a:p>
            <a:endParaRPr lang="en-US" altLang="zh-CN"/>
          </a:p>
          <a:p>
            <a:endParaRPr lang="en-US" altLang="zh-CN"/>
          </a:p>
          <a:p>
            <a:endParaRPr lang="en-US" altLang="zh-CN"/>
          </a:p>
          <a:p>
            <a:r>
              <a:rPr lang="en-US" altLang="zh-CN"/>
              <a:t>memory protection;</a:t>
            </a:r>
          </a:p>
          <a:p>
            <a:pPr>
              <a:buFontTx/>
              <a:buNone/>
            </a:pPr>
            <a:r>
              <a:rPr lang="en-US" altLang="zh-CN"/>
              <a:t>	process isolation</a:t>
            </a:r>
          </a:p>
        </p:txBody>
      </p:sp>
      <p:sp>
        <p:nvSpPr>
          <p:cNvPr id="17411" name="标题 1">
            <a:extLst>
              <a:ext uri="{FF2B5EF4-FFF2-40B4-BE49-F238E27FC236}">
                <a16:creationId xmlns:a16="http://schemas.microsoft.com/office/drawing/2014/main" id="{B1C7F509-BD70-F147-9D03-20ABE236982B}"/>
              </a:ext>
            </a:extLst>
          </p:cNvPr>
          <p:cNvSpPr>
            <a:spLocks noGrp="1"/>
          </p:cNvSpPr>
          <p:nvPr>
            <p:ph type="title"/>
          </p:nvPr>
        </p:nvSpPr>
        <p:spPr/>
        <p:txBody>
          <a:bodyPr/>
          <a:lstStyle/>
          <a:p>
            <a:r>
              <a:rPr lang="en-US" altLang="zh-CN">
                <a:solidFill>
                  <a:schemeClr val="bg1"/>
                </a:solidFill>
              </a:rPr>
              <a:t>Prior </a:t>
            </a:r>
            <a:r>
              <a:rPr lang="en-US" altLang="zh-CN"/>
              <a:t>Virtual Memory</a:t>
            </a:r>
            <a:endParaRPr lang="zh-CN" altLang="en-US"/>
          </a:p>
        </p:txBody>
      </p:sp>
      <p:sp>
        <p:nvSpPr>
          <p:cNvPr id="5" name="圆角矩形 4">
            <a:extLst>
              <a:ext uri="{FF2B5EF4-FFF2-40B4-BE49-F238E27FC236}">
                <a16:creationId xmlns:a16="http://schemas.microsoft.com/office/drawing/2014/main" id="{0764A489-E1FF-0E4B-B1DF-C8DAA3480D01}"/>
              </a:ext>
            </a:extLst>
          </p:cNvPr>
          <p:cNvSpPr/>
          <p:nvPr/>
        </p:nvSpPr>
        <p:spPr>
          <a:xfrm>
            <a:off x="1600200" y="2743200"/>
            <a:ext cx="838200" cy="609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圆角矩形 5">
            <a:extLst>
              <a:ext uri="{FF2B5EF4-FFF2-40B4-BE49-F238E27FC236}">
                <a16:creationId xmlns:a16="http://schemas.microsoft.com/office/drawing/2014/main" id="{0DB7292D-67C2-6144-BEF7-1295268A9921}"/>
              </a:ext>
            </a:extLst>
          </p:cNvPr>
          <p:cNvSpPr/>
          <p:nvPr/>
        </p:nvSpPr>
        <p:spPr>
          <a:xfrm>
            <a:off x="1600200" y="3810000"/>
            <a:ext cx="838200" cy="609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a:extLst>
              <a:ext uri="{FF2B5EF4-FFF2-40B4-BE49-F238E27FC236}">
                <a16:creationId xmlns:a16="http://schemas.microsoft.com/office/drawing/2014/main" id="{260D85B9-7015-0447-AC80-FB673479E952}"/>
              </a:ext>
            </a:extLst>
          </p:cNvPr>
          <p:cNvSpPr/>
          <p:nvPr/>
        </p:nvSpPr>
        <p:spPr>
          <a:xfrm>
            <a:off x="7391400" y="1600200"/>
            <a:ext cx="1371600" cy="4572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箭头连接符 8">
            <a:extLst>
              <a:ext uri="{FF2B5EF4-FFF2-40B4-BE49-F238E27FC236}">
                <a16:creationId xmlns:a16="http://schemas.microsoft.com/office/drawing/2014/main" id="{DD72ED35-5478-234E-9EBE-C109CA59ABF7}"/>
              </a:ext>
            </a:extLst>
          </p:cNvPr>
          <p:cNvCxnSpPr/>
          <p:nvPr/>
        </p:nvCxnSpPr>
        <p:spPr>
          <a:xfrm flipV="1">
            <a:off x="2362200" y="2286000"/>
            <a:ext cx="1676400" cy="457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0251EEA5-1702-5C40-B947-00886A8C2AB3}"/>
              </a:ext>
            </a:extLst>
          </p:cNvPr>
          <p:cNvCxnSpPr/>
          <p:nvPr/>
        </p:nvCxnSpPr>
        <p:spPr>
          <a:xfrm>
            <a:off x="2362200" y="3352800"/>
            <a:ext cx="16764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406E1460-671A-1946-BBB7-2EC10A64790B}"/>
              </a:ext>
            </a:extLst>
          </p:cNvPr>
          <p:cNvCxnSpPr/>
          <p:nvPr/>
        </p:nvCxnSpPr>
        <p:spPr>
          <a:xfrm>
            <a:off x="2362200" y="3810000"/>
            <a:ext cx="1676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12EFC45F-42EE-BD40-8E68-BD60B06B4D31}"/>
              </a:ext>
            </a:extLst>
          </p:cNvPr>
          <p:cNvCxnSpPr/>
          <p:nvPr/>
        </p:nvCxnSpPr>
        <p:spPr>
          <a:xfrm>
            <a:off x="2362200" y="4419600"/>
            <a:ext cx="1676400" cy="609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AE6563B9-C954-A34C-9476-65A32A079A63}"/>
              </a:ext>
            </a:extLst>
          </p:cNvPr>
          <p:cNvSpPr/>
          <p:nvPr/>
        </p:nvSpPr>
        <p:spPr>
          <a:xfrm>
            <a:off x="4038600" y="2286000"/>
            <a:ext cx="1371600" cy="1066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矩形 17">
            <a:extLst>
              <a:ext uri="{FF2B5EF4-FFF2-40B4-BE49-F238E27FC236}">
                <a16:creationId xmlns:a16="http://schemas.microsoft.com/office/drawing/2014/main" id="{7373BF6D-0353-E64B-A7D8-E582C9FF18AD}"/>
              </a:ext>
            </a:extLst>
          </p:cNvPr>
          <p:cNvSpPr/>
          <p:nvPr/>
        </p:nvSpPr>
        <p:spPr>
          <a:xfrm>
            <a:off x="4038600" y="3810000"/>
            <a:ext cx="1371600" cy="1219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421" name="TextBox 19">
            <a:extLst>
              <a:ext uri="{FF2B5EF4-FFF2-40B4-BE49-F238E27FC236}">
                <a16:creationId xmlns:a16="http://schemas.microsoft.com/office/drawing/2014/main" id="{F7D5B826-4AE8-5440-A1EE-DB8EBCB94F99}"/>
              </a:ext>
            </a:extLst>
          </p:cNvPr>
          <p:cNvSpPr txBox="1">
            <a:spLocks noChangeArrowheads="1"/>
          </p:cNvSpPr>
          <p:nvPr/>
        </p:nvSpPr>
        <p:spPr bwMode="auto">
          <a:xfrm>
            <a:off x="304800" y="27432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Process A</a:t>
            </a:r>
            <a:endParaRPr lang="zh-CN" altLang="en-US"/>
          </a:p>
        </p:txBody>
      </p:sp>
      <p:sp>
        <p:nvSpPr>
          <p:cNvPr id="17422" name="TextBox 20">
            <a:extLst>
              <a:ext uri="{FF2B5EF4-FFF2-40B4-BE49-F238E27FC236}">
                <a16:creationId xmlns:a16="http://schemas.microsoft.com/office/drawing/2014/main" id="{135DE83C-C082-C748-BA45-116087583704}"/>
              </a:ext>
            </a:extLst>
          </p:cNvPr>
          <p:cNvSpPr txBox="1">
            <a:spLocks noChangeArrowheads="1"/>
          </p:cNvSpPr>
          <p:nvPr/>
        </p:nvSpPr>
        <p:spPr bwMode="auto">
          <a:xfrm>
            <a:off x="304800" y="3810000"/>
            <a:ext cx="123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Process B</a:t>
            </a:r>
            <a:endParaRPr lang="zh-CN" altLang="en-US"/>
          </a:p>
        </p:txBody>
      </p:sp>
      <p:sp>
        <p:nvSpPr>
          <p:cNvPr id="17423" name="TextBox 21">
            <a:extLst>
              <a:ext uri="{FF2B5EF4-FFF2-40B4-BE49-F238E27FC236}">
                <a16:creationId xmlns:a16="http://schemas.microsoft.com/office/drawing/2014/main" id="{39E84111-0368-3E4C-B9EC-947D58EFC158}"/>
              </a:ext>
            </a:extLst>
          </p:cNvPr>
          <p:cNvSpPr txBox="1">
            <a:spLocks noChangeArrowheads="1"/>
          </p:cNvSpPr>
          <p:nvPr/>
        </p:nvSpPr>
        <p:spPr bwMode="auto">
          <a:xfrm>
            <a:off x="6477000" y="129540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Main/Physical Memory</a:t>
            </a:r>
            <a:endParaRPr lang="zh-CN" altLang="en-US"/>
          </a:p>
        </p:txBody>
      </p:sp>
      <p:sp>
        <p:nvSpPr>
          <p:cNvPr id="16" name="矩形 15">
            <a:extLst>
              <a:ext uri="{FF2B5EF4-FFF2-40B4-BE49-F238E27FC236}">
                <a16:creationId xmlns:a16="http://schemas.microsoft.com/office/drawing/2014/main" id="{142259C4-C59E-AC40-92F3-7CD8C0184CE0}"/>
              </a:ext>
            </a:extLst>
          </p:cNvPr>
          <p:cNvSpPr/>
          <p:nvPr/>
        </p:nvSpPr>
        <p:spPr>
          <a:xfrm>
            <a:off x="4038600" y="2514600"/>
            <a:ext cx="1371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19" name="矩形 18">
            <a:extLst>
              <a:ext uri="{FF2B5EF4-FFF2-40B4-BE49-F238E27FC236}">
                <a16:creationId xmlns:a16="http://schemas.microsoft.com/office/drawing/2014/main" id="{744B619D-F6DE-044C-9FD0-CB1DAB25EB17}"/>
              </a:ext>
            </a:extLst>
          </p:cNvPr>
          <p:cNvSpPr/>
          <p:nvPr/>
        </p:nvSpPr>
        <p:spPr>
          <a:xfrm>
            <a:off x="4038600" y="4114800"/>
            <a:ext cx="13716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17426" name="TextBox 22">
            <a:extLst>
              <a:ext uri="{FF2B5EF4-FFF2-40B4-BE49-F238E27FC236}">
                <a16:creationId xmlns:a16="http://schemas.microsoft.com/office/drawing/2014/main" id="{723D67E8-1FE5-554C-8C1F-8DB5CE658900}"/>
              </a:ext>
            </a:extLst>
          </p:cNvPr>
          <p:cNvSpPr txBox="1">
            <a:spLocks noChangeArrowheads="1"/>
          </p:cNvSpPr>
          <p:nvPr/>
        </p:nvSpPr>
        <p:spPr bwMode="auto">
          <a:xfrm>
            <a:off x="3810000" y="1905000"/>
            <a:ext cx="179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Virtual memory</a:t>
            </a:r>
            <a:endParaRPr lang="zh-CN" altLang="en-US"/>
          </a:p>
        </p:txBody>
      </p:sp>
      <p:cxnSp>
        <p:nvCxnSpPr>
          <p:cNvPr id="26" name="直接箭头连接符 25">
            <a:extLst>
              <a:ext uri="{FF2B5EF4-FFF2-40B4-BE49-F238E27FC236}">
                <a16:creationId xmlns:a16="http://schemas.microsoft.com/office/drawing/2014/main" id="{53F005F1-F01D-9848-A0B0-F3B96E5083F6}"/>
              </a:ext>
            </a:extLst>
          </p:cNvPr>
          <p:cNvCxnSpPr>
            <a:stCxn id="27" idx="3"/>
            <a:endCxn id="30" idx="1"/>
          </p:cNvCxnSpPr>
          <p:nvPr/>
        </p:nvCxnSpPr>
        <p:spPr>
          <a:xfrm>
            <a:off x="5410200" y="2400300"/>
            <a:ext cx="19812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F5FF4712-A5FC-E341-A23F-E6233A3ABC0B}"/>
              </a:ext>
            </a:extLst>
          </p:cNvPr>
          <p:cNvCxnSpPr>
            <a:stCxn id="16" idx="3"/>
            <a:endCxn id="33" idx="1"/>
          </p:cNvCxnSpPr>
          <p:nvPr/>
        </p:nvCxnSpPr>
        <p:spPr>
          <a:xfrm>
            <a:off x="5410200" y="2628900"/>
            <a:ext cx="1981200" cy="15240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945E09D3-8DF7-F54C-B0BC-379877236791}"/>
              </a:ext>
            </a:extLst>
          </p:cNvPr>
          <p:cNvCxnSpPr>
            <a:stCxn id="29" idx="3"/>
            <a:endCxn id="35" idx="1"/>
          </p:cNvCxnSpPr>
          <p:nvPr/>
        </p:nvCxnSpPr>
        <p:spPr>
          <a:xfrm>
            <a:off x="5410200" y="3962400"/>
            <a:ext cx="1981200" cy="1066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F7176776-B209-574D-85CC-EFA4302ACC5E}"/>
              </a:ext>
            </a:extLst>
          </p:cNvPr>
          <p:cNvCxnSpPr>
            <a:endCxn id="34" idx="1"/>
          </p:cNvCxnSpPr>
          <p:nvPr/>
        </p:nvCxnSpPr>
        <p:spPr>
          <a:xfrm flipV="1">
            <a:off x="5410200" y="3200400"/>
            <a:ext cx="1981200" cy="1219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A9AA495D-7418-F84D-B504-31ADC469A992}"/>
              </a:ext>
            </a:extLst>
          </p:cNvPr>
          <p:cNvSpPr/>
          <p:nvPr/>
        </p:nvSpPr>
        <p:spPr>
          <a:xfrm>
            <a:off x="4038600" y="2286000"/>
            <a:ext cx="1371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29" name="矩形 28">
            <a:extLst>
              <a:ext uri="{FF2B5EF4-FFF2-40B4-BE49-F238E27FC236}">
                <a16:creationId xmlns:a16="http://schemas.microsoft.com/office/drawing/2014/main" id="{AA1BE1D1-349B-4641-B31A-D4C841ABBEB2}"/>
              </a:ext>
            </a:extLst>
          </p:cNvPr>
          <p:cNvSpPr/>
          <p:nvPr/>
        </p:nvSpPr>
        <p:spPr>
          <a:xfrm>
            <a:off x="4038600" y="3810000"/>
            <a:ext cx="13716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30" name="矩形 29">
            <a:extLst>
              <a:ext uri="{FF2B5EF4-FFF2-40B4-BE49-F238E27FC236}">
                <a16:creationId xmlns:a16="http://schemas.microsoft.com/office/drawing/2014/main" id="{7AF6BC6D-1F87-9742-B9EB-17FFB056F57E}"/>
              </a:ext>
            </a:extLst>
          </p:cNvPr>
          <p:cNvSpPr/>
          <p:nvPr/>
        </p:nvSpPr>
        <p:spPr>
          <a:xfrm>
            <a:off x="7391400" y="2286000"/>
            <a:ext cx="1371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33" name="矩形 32">
            <a:extLst>
              <a:ext uri="{FF2B5EF4-FFF2-40B4-BE49-F238E27FC236}">
                <a16:creationId xmlns:a16="http://schemas.microsoft.com/office/drawing/2014/main" id="{6175DEE4-D33A-4442-BD06-0EEC01F9C93D}"/>
              </a:ext>
            </a:extLst>
          </p:cNvPr>
          <p:cNvSpPr/>
          <p:nvPr/>
        </p:nvSpPr>
        <p:spPr>
          <a:xfrm>
            <a:off x="7391400" y="4038600"/>
            <a:ext cx="1371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34" name="矩形 33">
            <a:extLst>
              <a:ext uri="{FF2B5EF4-FFF2-40B4-BE49-F238E27FC236}">
                <a16:creationId xmlns:a16="http://schemas.microsoft.com/office/drawing/2014/main" id="{322A1A1E-36EA-5546-B293-20428FCCDF0F}"/>
              </a:ext>
            </a:extLst>
          </p:cNvPr>
          <p:cNvSpPr/>
          <p:nvPr/>
        </p:nvSpPr>
        <p:spPr>
          <a:xfrm>
            <a:off x="7391400" y="3048000"/>
            <a:ext cx="13716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35" name="矩形 34">
            <a:extLst>
              <a:ext uri="{FF2B5EF4-FFF2-40B4-BE49-F238E27FC236}">
                <a16:creationId xmlns:a16="http://schemas.microsoft.com/office/drawing/2014/main" id="{FD0EE136-F166-A240-A6FC-D682D7293D81}"/>
              </a:ext>
            </a:extLst>
          </p:cNvPr>
          <p:cNvSpPr/>
          <p:nvPr/>
        </p:nvSpPr>
        <p:spPr>
          <a:xfrm>
            <a:off x="7391400" y="4876800"/>
            <a:ext cx="13716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cxnSp>
        <p:nvCxnSpPr>
          <p:cNvPr id="36" name="直接箭头连接符 35">
            <a:extLst>
              <a:ext uri="{FF2B5EF4-FFF2-40B4-BE49-F238E27FC236}">
                <a16:creationId xmlns:a16="http://schemas.microsoft.com/office/drawing/2014/main" id="{17FEC0A4-10AF-924D-86D2-6E8A497C17A6}"/>
              </a:ext>
            </a:extLst>
          </p:cNvPr>
          <p:cNvCxnSpPr/>
          <p:nvPr/>
        </p:nvCxnSpPr>
        <p:spPr>
          <a:xfrm>
            <a:off x="0" y="3581400"/>
            <a:ext cx="6019800" cy="1588"/>
          </a:xfrm>
          <a:prstGeom prst="straightConnector1">
            <a:avLst/>
          </a:prstGeom>
          <a:ln w="3810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923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3124200"/>
            <a:ext cx="9144000" cy="838200"/>
          </a:xfrm>
          <a:prstGeom prst="rect">
            <a:avLst/>
          </a:prstGeom>
          <a:solidFill>
            <a:schemeClr val="tx1"/>
          </a:solidFill>
          <a:ln w="9525">
            <a:noFill/>
            <a:miter lim="800000"/>
            <a:headEnd/>
            <a:tailEnd/>
          </a:ln>
        </p:spPr>
        <p:txBody>
          <a:bodyPr anchor="ctr"/>
          <a:lstStyle/>
          <a:p>
            <a:pPr>
              <a:defRPr/>
            </a:pPr>
            <a:endParaRPr lang="en-US" altLang="zh-CN" sz="5400" b="1" kern="0">
              <a:solidFill>
                <a:schemeClr val="tx2"/>
              </a:solidFill>
              <a:latin typeface="+mj-lt"/>
              <a:ea typeface="+mj-ea"/>
              <a:cs typeface="+mj-cs"/>
            </a:endParaRPr>
          </a:p>
        </p:txBody>
      </p:sp>
      <p:sp>
        <p:nvSpPr>
          <p:cNvPr id="7171" name="Rectangle 2"/>
          <p:cNvSpPr>
            <a:spLocks noGrp="1" noChangeArrowheads="1"/>
          </p:cNvSpPr>
          <p:nvPr>
            <p:ph type="ctrTitle"/>
          </p:nvPr>
        </p:nvSpPr>
        <p:spPr>
          <a:xfrm>
            <a:off x="0" y="2130425"/>
            <a:ext cx="9144000" cy="1908175"/>
          </a:xfrm>
        </p:spPr>
        <p:txBody>
          <a:bodyPr/>
          <a:lstStyle/>
          <a:p>
            <a:pPr algn="l" eaLnBrk="1" hangingPunct="1"/>
            <a:br>
              <a:rPr lang="en-US" altLang="zh-CN" sz="5400">
                <a:solidFill>
                  <a:schemeClr val="bg1"/>
                </a:solidFill>
              </a:rPr>
            </a:br>
            <a:r>
              <a:rPr lang="en-US" altLang="zh-CN" sz="5400">
                <a:solidFill>
                  <a:schemeClr val="bg1"/>
                </a:solidFill>
              </a:rPr>
              <a:t>Computer Architecture!</a:t>
            </a:r>
          </a:p>
        </p:txBody>
      </p:sp>
      <p:sp>
        <p:nvSpPr>
          <p:cNvPr id="9" name="Rectangle 2"/>
          <p:cNvSpPr txBox="1">
            <a:spLocks noChangeArrowheads="1"/>
          </p:cNvSpPr>
          <p:nvPr/>
        </p:nvSpPr>
        <p:spPr bwMode="auto">
          <a:xfrm>
            <a:off x="0" y="457200"/>
            <a:ext cx="9144000" cy="533400"/>
          </a:xfrm>
          <a:prstGeom prst="rect">
            <a:avLst/>
          </a:prstGeom>
          <a:noFill/>
          <a:ln w="9525">
            <a:noFill/>
            <a:miter lim="800000"/>
            <a:headEnd/>
            <a:tailEnd/>
          </a:ln>
        </p:spPr>
        <p:txBody>
          <a:bodyPr anchor="ctr"/>
          <a:lstStyle/>
          <a:p>
            <a:pPr algn="r">
              <a:defRPr/>
            </a:pPr>
            <a:r>
              <a:rPr lang="en-US" altLang="zh-CN" sz="4400" b="1" kern="0">
                <a:solidFill>
                  <a:schemeClr val="tx2"/>
                </a:solidFill>
                <a:latin typeface="+mj-lt"/>
                <a:ea typeface="+mj-ea"/>
                <a:cs typeface="+mj-cs"/>
              </a:rPr>
              <a:t>program</a:t>
            </a:r>
          </a:p>
        </p:txBody>
      </p:sp>
      <p:sp>
        <p:nvSpPr>
          <p:cNvPr id="11" name="Rectangle 2"/>
          <p:cNvSpPr txBox="1">
            <a:spLocks noChangeArrowheads="1"/>
          </p:cNvSpPr>
          <p:nvPr/>
        </p:nvSpPr>
        <p:spPr bwMode="auto">
          <a:xfrm>
            <a:off x="0" y="4673600"/>
            <a:ext cx="9144000" cy="533400"/>
          </a:xfrm>
          <a:prstGeom prst="rect">
            <a:avLst/>
          </a:prstGeom>
          <a:noFill/>
          <a:ln w="9525">
            <a:noFill/>
            <a:miter lim="800000"/>
            <a:headEnd/>
            <a:tailEnd/>
          </a:ln>
        </p:spPr>
        <p:txBody>
          <a:bodyPr anchor="ctr"/>
          <a:lstStyle/>
          <a:p>
            <a:pPr algn="r">
              <a:defRPr/>
            </a:pPr>
            <a:r>
              <a:rPr lang="en-US" altLang="zh-CN" sz="4400" b="1" kern="0">
                <a:solidFill>
                  <a:schemeClr val="tx2"/>
                </a:solidFill>
                <a:latin typeface="+mj-lt"/>
                <a:ea typeface="+mj-ea"/>
                <a:cs typeface="+mj-cs"/>
              </a:rPr>
              <a:t>organization</a:t>
            </a:r>
          </a:p>
        </p:txBody>
      </p:sp>
      <p:sp>
        <p:nvSpPr>
          <p:cNvPr id="12" name="Rectangle 2"/>
          <p:cNvSpPr txBox="1">
            <a:spLocks noChangeArrowheads="1"/>
          </p:cNvSpPr>
          <p:nvPr/>
        </p:nvSpPr>
        <p:spPr bwMode="auto">
          <a:xfrm>
            <a:off x="0" y="5829300"/>
            <a:ext cx="9144000" cy="533400"/>
          </a:xfrm>
          <a:prstGeom prst="rect">
            <a:avLst/>
          </a:prstGeom>
          <a:noFill/>
          <a:ln w="9525">
            <a:noFill/>
            <a:miter lim="800000"/>
            <a:headEnd/>
            <a:tailEnd/>
          </a:ln>
        </p:spPr>
        <p:txBody>
          <a:bodyPr anchor="ctr"/>
          <a:lstStyle/>
          <a:p>
            <a:pPr algn="r">
              <a:defRPr/>
            </a:pPr>
            <a:r>
              <a:rPr lang="en-US" altLang="zh-CN" sz="4400" b="1" kern="0">
                <a:solidFill>
                  <a:schemeClr val="tx2"/>
                </a:solidFill>
                <a:latin typeface="+mj-lt"/>
                <a:ea typeface="+mj-ea"/>
                <a:cs typeface="+mj-cs"/>
              </a:rPr>
              <a:t>d</a:t>
            </a:r>
            <a:r>
              <a:rPr lang="en-US" altLang="zh-CN" sz="4400" b="1" kern="0" err="1">
                <a:solidFill>
                  <a:schemeClr val="tx2"/>
                </a:solidFill>
                <a:latin typeface="+mj-lt"/>
                <a:ea typeface="+mj-ea"/>
                <a:cs typeface="+mj-cs"/>
              </a:rPr>
              <a:t>igital</a:t>
            </a:r>
            <a:r>
              <a:rPr lang="en-US" altLang="zh-CN" sz="4400" b="1" kern="0">
                <a:solidFill>
                  <a:schemeClr val="tx2"/>
                </a:solidFill>
                <a:latin typeface="+mj-lt"/>
                <a:ea typeface="+mj-ea"/>
                <a:cs typeface="+mj-cs"/>
              </a:rPr>
              <a:t> logic</a:t>
            </a:r>
          </a:p>
        </p:txBody>
      </p:sp>
      <p:sp>
        <p:nvSpPr>
          <p:cNvPr id="14" name="Rectangle 2"/>
          <p:cNvSpPr txBox="1">
            <a:spLocks noChangeArrowheads="1"/>
          </p:cNvSpPr>
          <p:nvPr/>
        </p:nvSpPr>
        <p:spPr bwMode="auto">
          <a:xfrm>
            <a:off x="0" y="1606550"/>
            <a:ext cx="9144000" cy="533400"/>
          </a:xfrm>
          <a:prstGeom prst="rect">
            <a:avLst/>
          </a:prstGeom>
          <a:noFill/>
          <a:ln w="9525">
            <a:noFill/>
            <a:miter lim="800000"/>
            <a:headEnd/>
            <a:tailEnd/>
          </a:ln>
        </p:spPr>
        <p:txBody>
          <a:bodyPr anchor="ctr"/>
          <a:lstStyle/>
          <a:p>
            <a:pPr algn="r">
              <a:defRPr/>
            </a:pPr>
            <a:r>
              <a:rPr lang="en-US" altLang="zh-CN" sz="4400" b="1" kern="0">
                <a:solidFill>
                  <a:schemeClr val="tx2"/>
                </a:solidFill>
                <a:latin typeface="+mj-lt"/>
                <a:ea typeface="+mj-ea"/>
                <a:cs typeface="+mj-cs"/>
              </a:rPr>
              <a:t>operating system</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a:extLst>
              <a:ext uri="{FF2B5EF4-FFF2-40B4-BE49-F238E27FC236}">
                <a16:creationId xmlns:a16="http://schemas.microsoft.com/office/drawing/2014/main" id="{6667E440-FA99-6742-9000-86211A6381A9}"/>
              </a:ext>
            </a:extLst>
          </p:cNvPr>
          <p:cNvSpPr>
            <a:spLocks noGrp="1"/>
          </p:cNvSpPr>
          <p:nvPr>
            <p:ph type="title"/>
          </p:nvPr>
        </p:nvSpPr>
        <p:spPr/>
        <p:txBody>
          <a:bodyPr/>
          <a:lstStyle/>
          <a:p>
            <a:r>
              <a:rPr lang="en-US" altLang="zh-CN">
                <a:solidFill>
                  <a:schemeClr val="bg1"/>
                </a:solidFill>
              </a:rPr>
              <a:t>Prior </a:t>
            </a:r>
            <a:r>
              <a:rPr lang="en-US" altLang="zh-CN"/>
              <a:t>Virtual Memory</a:t>
            </a:r>
            <a:endParaRPr lang="zh-CN" altLang="en-US"/>
          </a:p>
        </p:txBody>
      </p:sp>
      <p:sp>
        <p:nvSpPr>
          <p:cNvPr id="5" name="圆角矩形 4">
            <a:extLst>
              <a:ext uri="{FF2B5EF4-FFF2-40B4-BE49-F238E27FC236}">
                <a16:creationId xmlns:a16="http://schemas.microsoft.com/office/drawing/2014/main" id="{E3A3EBC2-2DE2-2549-9A73-5B8F5ABE23A5}"/>
              </a:ext>
            </a:extLst>
          </p:cNvPr>
          <p:cNvSpPr/>
          <p:nvPr/>
        </p:nvSpPr>
        <p:spPr>
          <a:xfrm>
            <a:off x="1600200" y="2743200"/>
            <a:ext cx="838200" cy="609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圆角矩形 5">
            <a:extLst>
              <a:ext uri="{FF2B5EF4-FFF2-40B4-BE49-F238E27FC236}">
                <a16:creationId xmlns:a16="http://schemas.microsoft.com/office/drawing/2014/main" id="{1E3547E0-89C6-184D-99C1-D05E49863826}"/>
              </a:ext>
            </a:extLst>
          </p:cNvPr>
          <p:cNvSpPr/>
          <p:nvPr/>
        </p:nvSpPr>
        <p:spPr>
          <a:xfrm>
            <a:off x="1600200" y="3810000"/>
            <a:ext cx="838200" cy="609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a:extLst>
              <a:ext uri="{FF2B5EF4-FFF2-40B4-BE49-F238E27FC236}">
                <a16:creationId xmlns:a16="http://schemas.microsoft.com/office/drawing/2014/main" id="{7BBE1E08-F099-5B4B-9C8B-87238BDC0A6E}"/>
              </a:ext>
            </a:extLst>
          </p:cNvPr>
          <p:cNvSpPr/>
          <p:nvPr/>
        </p:nvSpPr>
        <p:spPr>
          <a:xfrm>
            <a:off x="7391400" y="1600200"/>
            <a:ext cx="1371600" cy="4572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箭头连接符 8">
            <a:extLst>
              <a:ext uri="{FF2B5EF4-FFF2-40B4-BE49-F238E27FC236}">
                <a16:creationId xmlns:a16="http://schemas.microsoft.com/office/drawing/2014/main" id="{8E0BC42C-D6E3-4E41-A496-9FCEC6054D77}"/>
              </a:ext>
            </a:extLst>
          </p:cNvPr>
          <p:cNvCxnSpPr/>
          <p:nvPr/>
        </p:nvCxnSpPr>
        <p:spPr>
          <a:xfrm flipV="1">
            <a:off x="2362200" y="2286000"/>
            <a:ext cx="1676400" cy="457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7B8A63C1-9244-894F-8663-73AEAC5F5780}"/>
              </a:ext>
            </a:extLst>
          </p:cNvPr>
          <p:cNvCxnSpPr/>
          <p:nvPr/>
        </p:nvCxnSpPr>
        <p:spPr>
          <a:xfrm>
            <a:off x="2362200" y="3352800"/>
            <a:ext cx="16764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7A8B7EA8-C14D-6847-BAA2-750DF9342524}"/>
              </a:ext>
            </a:extLst>
          </p:cNvPr>
          <p:cNvCxnSpPr/>
          <p:nvPr/>
        </p:nvCxnSpPr>
        <p:spPr>
          <a:xfrm>
            <a:off x="2362200" y="3810000"/>
            <a:ext cx="1676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9269D713-84AB-914A-87C9-94EC8A8D86AF}"/>
              </a:ext>
            </a:extLst>
          </p:cNvPr>
          <p:cNvCxnSpPr/>
          <p:nvPr/>
        </p:nvCxnSpPr>
        <p:spPr>
          <a:xfrm>
            <a:off x="2362200" y="4419600"/>
            <a:ext cx="1676400" cy="609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98D5E3D9-23AB-5D46-A032-9A5343C3360F}"/>
              </a:ext>
            </a:extLst>
          </p:cNvPr>
          <p:cNvSpPr/>
          <p:nvPr/>
        </p:nvSpPr>
        <p:spPr>
          <a:xfrm>
            <a:off x="4038600" y="2286000"/>
            <a:ext cx="1371600" cy="1066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矩形 17">
            <a:extLst>
              <a:ext uri="{FF2B5EF4-FFF2-40B4-BE49-F238E27FC236}">
                <a16:creationId xmlns:a16="http://schemas.microsoft.com/office/drawing/2014/main" id="{880D62DF-1AA2-8543-B6D8-AAB575923FCD}"/>
              </a:ext>
            </a:extLst>
          </p:cNvPr>
          <p:cNvSpPr/>
          <p:nvPr/>
        </p:nvSpPr>
        <p:spPr>
          <a:xfrm>
            <a:off x="4038600" y="3810000"/>
            <a:ext cx="1371600" cy="1219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444" name="TextBox 19">
            <a:extLst>
              <a:ext uri="{FF2B5EF4-FFF2-40B4-BE49-F238E27FC236}">
                <a16:creationId xmlns:a16="http://schemas.microsoft.com/office/drawing/2014/main" id="{6060018C-D5BB-EA49-8B5B-EC9718C95CE9}"/>
              </a:ext>
            </a:extLst>
          </p:cNvPr>
          <p:cNvSpPr txBox="1">
            <a:spLocks noChangeArrowheads="1"/>
          </p:cNvSpPr>
          <p:nvPr/>
        </p:nvSpPr>
        <p:spPr bwMode="auto">
          <a:xfrm>
            <a:off x="304800" y="27432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Process A</a:t>
            </a:r>
            <a:endParaRPr lang="zh-CN" altLang="en-US"/>
          </a:p>
        </p:txBody>
      </p:sp>
      <p:sp>
        <p:nvSpPr>
          <p:cNvPr id="18445" name="TextBox 20">
            <a:extLst>
              <a:ext uri="{FF2B5EF4-FFF2-40B4-BE49-F238E27FC236}">
                <a16:creationId xmlns:a16="http://schemas.microsoft.com/office/drawing/2014/main" id="{7ED48B4B-3A4D-2F49-BEC0-8EE66C8F0004}"/>
              </a:ext>
            </a:extLst>
          </p:cNvPr>
          <p:cNvSpPr txBox="1">
            <a:spLocks noChangeArrowheads="1"/>
          </p:cNvSpPr>
          <p:nvPr/>
        </p:nvSpPr>
        <p:spPr bwMode="auto">
          <a:xfrm>
            <a:off x="304800" y="3810000"/>
            <a:ext cx="123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Process B</a:t>
            </a:r>
            <a:endParaRPr lang="zh-CN" altLang="en-US"/>
          </a:p>
        </p:txBody>
      </p:sp>
      <p:sp>
        <p:nvSpPr>
          <p:cNvPr id="18446" name="TextBox 21">
            <a:extLst>
              <a:ext uri="{FF2B5EF4-FFF2-40B4-BE49-F238E27FC236}">
                <a16:creationId xmlns:a16="http://schemas.microsoft.com/office/drawing/2014/main" id="{CACF6FF9-7AB3-9849-B169-74CBC35BD7F6}"/>
              </a:ext>
            </a:extLst>
          </p:cNvPr>
          <p:cNvSpPr txBox="1">
            <a:spLocks noChangeArrowheads="1"/>
          </p:cNvSpPr>
          <p:nvPr/>
        </p:nvSpPr>
        <p:spPr bwMode="auto">
          <a:xfrm>
            <a:off x="6477000" y="129540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Main/Physical Memory</a:t>
            </a:r>
            <a:endParaRPr lang="zh-CN" altLang="en-US"/>
          </a:p>
        </p:txBody>
      </p:sp>
      <p:sp>
        <p:nvSpPr>
          <p:cNvPr id="16" name="矩形 15">
            <a:extLst>
              <a:ext uri="{FF2B5EF4-FFF2-40B4-BE49-F238E27FC236}">
                <a16:creationId xmlns:a16="http://schemas.microsoft.com/office/drawing/2014/main" id="{C646AE00-0EF2-F243-A8A3-6D3FFCE15350}"/>
              </a:ext>
            </a:extLst>
          </p:cNvPr>
          <p:cNvSpPr/>
          <p:nvPr/>
        </p:nvSpPr>
        <p:spPr>
          <a:xfrm>
            <a:off x="4038600" y="2514600"/>
            <a:ext cx="1371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19" name="矩形 18">
            <a:extLst>
              <a:ext uri="{FF2B5EF4-FFF2-40B4-BE49-F238E27FC236}">
                <a16:creationId xmlns:a16="http://schemas.microsoft.com/office/drawing/2014/main" id="{9F4BDE12-1D2D-574B-89F0-D506F11DF429}"/>
              </a:ext>
            </a:extLst>
          </p:cNvPr>
          <p:cNvSpPr/>
          <p:nvPr/>
        </p:nvSpPr>
        <p:spPr>
          <a:xfrm>
            <a:off x="4038600" y="4114800"/>
            <a:ext cx="13716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18449" name="TextBox 22">
            <a:extLst>
              <a:ext uri="{FF2B5EF4-FFF2-40B4-BE49-F238E27FC236}">
                <a16:creationId xmlns:a16="http://schemas.microsoft.com/office/drawing/2014/main" id="{006659B9-97D9-F44C-A993-652A16918EAC}"/>
              </a:ext>
            </a:extLst>
          </p:cNvPr>
          <p:cNvSpPr txBox="1">
            <a:spLocks noChangeArrowheads="1"/>
          </p:cNvSpPr>
          <p:nvPr/>
        </p:nvSpPr>
        <p:spPr bwMode="auto">
          <a:xfrm>
            <a:off x="3810000" y="1905000"/>
            <a:ext cx="179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Virtual memory</a:t>
            </a:r>
            <a:endParaRPr lang="zh-CN" altLang="en-US"/>
          </a:p>
        </p:txBody>
      </p:sp>
      <p:cxnSp>
        <p:nvCxnSpPr>
          <p:cNvPr id="26" name="直接箭头连接符 25">
            <a:extLst>
              <a:ext uri="{FF2B5EF4-FFF2-40B4-BE49-F238E27FC236}">
                <a16:creationId xmlns:a16="http://schemas.microsoft.com/office/drawing/2014/main" id="{EEBB34A0-BEBF-3249-BE9D-599E9485DA4C}"/>
              </a:ext>
            </a:extLst>
          </p:cNvPr>
          <p:cNvCxnSpPr>
            <a:stCxn id="27" idx="3"/>
            <a:endCxn id="30" idx="1"/>
          </p:cNvCxnSpPr>
          <p:nvPr/>
        </p:nvCxnSpPr>
        <p:spPr>
          <a:xfrm>
            <a:off x="5410200" y="2400300"/>
            <a:ext cx="19812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141A91BE-2B40-6F44-9D9A-C1B4B85AC318}"/>
              </a:ext>
            </a:extLst>
          </p:cNvPr>
          <p:cNvCxnSpPr>
            <a:stCxn id="16" idx="3"/>
            <a:endCxn id="33" idx="1"/>
          </p:cNvCxnSpPr>
          <p:nvPr/>
        </p:nvCxnSpPr>
        <p:spPr>
          <a:xfrm>
            <a:off x="5410200" y="2628900"/>
            <a:ext cx="1981200" cy="15240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532F8F15-8AFF-E141-B116-406E5C515CCB}"/>
              </a:ext>
            </a:extLst>
          </p:cNvPr>
          <p:cNvCxnSpPr>
            <a:stCxn id="29" idx="3"/>
            <a:endCxn id="40" idx="1"/>
          </p:cNvCxnSpPr>
          <p:nvPr/>
        </p:nvCxnSpPr>
        <p:spPr>
          <a:xfrm>
            <a:off x="5410200" y="3962400"/>
            <a:ext cx="1295400" cy="2514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886FE7B8-E83F-294F-B319-3E8F902AFD2B}"/>
              </a:ext>
            </a:extLst>
          </p:cNvPr>
          <p:cNvCxnSpPr>
            <a:endCxn id="34" idx="1"/>
          </p:cNvCxnSpPr>
          <p:nvPr/>
        </p:nvCxnSpPr>
        <p:spPr>
          <a:xfrm flipV="1">
            <a:off x="5410200" y="3200400"/>
            <a:ext cx="1981200" cy="1219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ADCF0E6E-9F45-F04C-9E49-FDBB7B115E7F}"/>
              </a:ext>
            </a:extLst>
          </p:cNvPr>
          <p:cNvSpPr/>
          <p:nvPr/>
        </p:nvSpPr>
        <p:spPr>
          <a:xfrm>
            <a:off x="4038600" y="2286000"/>
            <a:ext cx="1371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29" name="矩形 28">
            <a:extLst>
              <a:ext uri="{FF2B5EF4-FFF2-40B4-BE49-F238E27FC236}">
                <a16:creationId xmlns:a16="http://schemas.microsoft.com/office/drawing/2014/main" id="{EE90B778-5225-0845-85A1-F536CCA3F0A6}"/>
              </a:ext>
            </a:extLst>
          </p:cNvPr>
          <p:cNvSpPr/>
          <p:nvPr/>
        </p:nvSpPr>
        <p:spPr>
          <a:xfrm>
            <a:off x="4038600" y="3810000"/>
            <a:ext cx="13716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30" name="矩形 29">
            <a:extLst>
              <a:ext uri="{FF2B5EF4-FFF2-40B4-BE49-F238E27FC236}">
                <a16:creationId xmlns:a16="http://schemas.microsoft.com/office/drawing/2014/main" id="{05BB2C24-50E5-CF4A-8932-E192750D9471}"/>
              </a:ext>
            </a:extLst>
          </p:cNvPr>
          <p:cNvSpPr/>
          <p:nvPr/>
        </p:nvSpPr>
        <p:spPr>
          <a:xfrm>
            <a:off x="7391400" y="2286000"/>
            <a:ext cx="1371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33" name="矩形 32">
            <a:extLst>
              <a:ext uri="{FF2B5EF4-FFF2-40B4-BE49-F238E27FC236}">
                <a16:creationId xmlns:a16="http://schemas.microsoft.com/office/drawing/2014/main" id="{680D02DD-6ADC-AB48-A576-E3DF58B2A428}"/>
              </a:ext>
            </a:extLst>
          </p:cNvPr>
          <p:cNvSpPr/>
          <p:nvPr/>
        </p:nvSpPr>
        <p:spPr>
          <a:xfrm>
            <a:off x="7391400" y="4038600"/>
            <a:ext cx="1371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34" name="矩形 33">
            <a:extLst>
              <a:ext uri="{FF2B5EF4-FFF2-40B4-BE49-F238E27FC236}">
                <a16:creationId xmlns:a16="http://schemas.microsoft.com/office/drawing/2014/main" id="{A74F69E3-DD32-7544-ACFE-96B06B5BAC37}"/>
              </a:ext>
            </a:extLst>
          </p:cNvPr>
          <p:cNvSpPr/>
          <p:nvPr/>
        </p:nvSpPr>
        <p:spPr>
          <a:xfrm>
            <a:off x="7391400" y="3048000"/>
            <a:ext cx="13716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37" name="流程图: 磁盘 36">
            <a:extLst>
              <a:ext uri="{FF2B5EF4-FFF2-40B4-BE49-F238E27FC236}">
                <a16:creationId xmlns:a16="http://schemas.microsoft.com/office/drawing/2014/main" id="{24B1E30C-C976-9344-A53A-21F84979EEC5}"/>
              </a:ext>
            </a:extLst>
          </p:cNvPr>
          <p:cNvSpPr/>
          <p:nvPr/>
        </p:nvSpPr>
        <p:spPr>
          <a:xfrm>
            <a:off x="6705600" y="5562600"/>
            <a:ext cx="1371600" cy="1295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矩形 39">
            <a:extLst>
              <a:ext uri="{FF2B5EF4-FFF2-40B4-BE49-F238E27FC236}">
                <a16:creationId xmlns:a16="http://schemas.microsoft.com/office/drawing/2014/main" id="{13BD4553-3517-814D-85AA-037FACCEEE05}"/>
              </a:ext>
            </a:extLst>
          </p:cNvPr>
          <p:cNvSpPr/>
          <p:nvPr/>
        </p:nvSpPr>
        <p:spPr>
          <a:xfrm>
            <a:off x="6705600" y="6324600"/>
            <a:ext cx="13716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used</a:t>
            </a:r>
            <a:endParaRPr lang="zh-CN" altLang="en-US"/>
          </a:p>
        </p:txBody>
      </p:sp>
      <p:sp>
        <p:nvSpPr>
          <p:cNvPr id="18461" name="内容占位符 2">
            <a:extLst>
              <a:ext uri="{FF2B5EF4-FFF2-40B4-BE49-F238E27FC236}">
                <a16:creationId xmlns:a16="http://schemas.microsoft.com/office/drawing/2014/main" id="{EBDA9788-D20D-AA45-9567-B10A992BE13F}"/>
              </a:ext>
            </a:extLst>
          </p:cNvPr>
          <p:cNvSpPr>
            <a:spLocks noGrp="1"/>
          </p:cNvSpPr>
          <p:nvPr>
            <p:ph idx="1"/>
          </p:nvPr>
        </p:nvSpPr>
        <p:spPr/>
        <p:txBody>
          <a:bodyPr/>
          <a:lstStyle/>
          <a:p>
            <a:endParaRPr lang="en-US" altLang="zh-CN"/>
          </a:p>
          <a:p>
            <a:endParaRPr lang="en-US" altLang="zh-CN"/>
          </a:p>
          <a:p>
            <a:endParaRPr lang="en-US" altLang="zh-CN"/>
          </a:p>
          <a:p>
            <a:endParaRPr lang="en-US" altLang="zh-CN"/>
          </a:p>
          <a:p>
            <a:endParaRPr lang="en-US" altLang="zh-CN"/>
          </a:p>
          <a:p>
            <a:endParaRPr lang="en-US" altLang="zh-CN"/>
          </a:p>
          <a:p>
            <a:endParaRPr lang="en-US" altLang="zh-CN"/>
          </a:p>
          <a:p>
            <a:r>
              <a:rPr lang="en-US" altLang="zh-CN"/>
              <a:t>Introduces another level of </a:t>
            </a:r>
          </a:p>
          <a:p>
            <a:pPr>
              <a:buFontTx/>
              <a:buNone/>
            </a:pPr>
            <a:r>
              <a:rPr lang="en-US" altLang="zh-CN"/>
              <a:t>	secondary storage</a:t>
            </a:r>
            <a:endParaRPr lang="zh-CN" altLang="en-US"/>
          </a:p>
        </p:txBody>
      </p:sp>
    </p:spTree>
    <p:extLst>
      <p:ext uri="{BB962C8B-B14F-4D97-AF65-F5344CB8AC3E}">
        <p14:creationId xmlns:p14="http://schemas.microsoft.com/office/powerpoint/2010/main" val="3727178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zh-CN"/>
              <a:t>Virtual Memory</a:t>
            </a:r>
          </a:p>
        </p:txBody>
      </p:sp>
      <p:sp>
        <p:nvSpPr>
          <p:cNvPr id="57347" name="Rectangle 3"/>
          <p:cNvSpPr>
            <a:spLocks noGrp="1" noChangeArrowheads="1"/>
          </p:cNvSpPr>
          <p:nvPr>
            <p:ph type="body" idx="1"/>
          </p:nvPr>
        </p:nvSpPr>
        <p:spPr/>
        <p:txBody>
          <a:bodyPr/>
          <a:lstStyle/>
          <a:p>
            <a:pPr eaLnBrk="1" hangingPunct="1"/>
            <a:r>
              <a:rPr lang="en-US" altLang="zh-CN"/>
              <a:t>Paged virtual memory</a:t>
            </a:r>
          </a:p>
          <a:p>
            <a:pPr eaLnBrk="1" hangingPunct="1">
              <a:buFontTx/>
              <a:buNone/>
            </a:pPr>
            <a:r>
              <a:rPr lang="en-US" altLang="zh-CN"/>
              <a:t>	</a:t>
            </a:r>
            <a:r>
              <a:rPr lang="en-US" altLang="zh-CN" b="1"/>
              <a:t>page</a:t>
            </a:r>
            <a:r>
              <a:rPr lang="en-US" altLang="zh-CN"/>
              <a:t>: fixed-size block</a:t>
            </a:r>
          </a:p>
          <a:p>
            <a:pPr eaLnBrk="1" hangingPunct="1"/>
            <a:r>
              <a:rPr lang="en-US" altLang="zh-CN"/>
              <a:t>Segmented virtual memory</a:t>
            </a:r>
          </a:p>
          <a:p>
            <a:pPr eaLnBrk="1" hangingPunct="1">
              <a:buFontTx/>
              <a:buNone/>
            </a:pPr>
            <a:r>
              <a:rPr lang="en-US" altLang="zh-CN"/>
              <a:t>	</a:t>
            </a:r>
            <a:r>
              <a:rPr lang="en-US" altLang="zh-CN" b="1"/>
              <a:t>segment</a:t>
            </a:r>
            <a:r>
              <a:rPr lang="en-US" altLang="zh-CN"/>
              <a:t>: variable-size block</a:t>
            </a:r>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4391025"/>
            <a:ext cx="80486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zh-CN"/>
              <a:t>Virtual Memory</a:t>
            </a:r>
          </a:p>
        </p:txBody>
      </p:sp>
      <p:sp>
        <p:nvSpPr>
          <p:cNvPr id="58371" name="Rectangle 3"/>
          <p:cNvSpPr>
            <a:spLocks noGrp="1" noChangeArrowheads="1"/>
          </p:cNvSpPr>
          <p:nvPr>
            <p:ph type="body" idx="1"/>
          </p:nvPr>
        </p:nvSpPr>
        <p:spPr/>
        <p:txBody>
          <a:bodyPr/>
          <a:lstStyle/>
          <a:p>
            <a:pPr eaLnBrk="1" hangingPunct="1"/>
            <a:r>
              <a:rPr lang="en-US" altLang="zh-CN"/>
              <a:t>Paged virtual memory</a:t>
            </a:r>
          </a:p>
          <a:p>
            <a:pPr eaLnBrk="1" hangingPunct="1">
              <a:buFontTx/>
              <a:buNone/>
            </a:pPr>
            <a:r>
              <a:rPr lang="en-US" altLang="zh-CN"/>
              <a:t>	</a:t>
            </a:r>
            <a:r>
              <a:rPr lang="en-US" altLang="zh-CN" b="1"/>
              <a:t>page address</a:t>
            </a:r>
            <a:r>
              <a:rPr lang="en-US" altLang="zh-CN"/>
              <a:t>: page # + offset</a:t>
            </a:r>
          </a:p>
          <a:p>
            <a:pPr eaLnBrk="1" hangingPunct="1"/>
            <a:r>
              <a:rPr lang="en-US" altLang="zh-CN"/>
              <a:t>Segmented virtual memory</a:t>
            </a:r>
          </a:p>
          <a:p>
            <a:pPr eaLnBrk="1" hangingPunct="1">
              <a:buFontTx/>
              <a:buNone/>
            </a:pPr>
            <a:r>
              <a:rPr lang="en-US" altLang="zh-CN"/>
              <a:t>	</a:t>
            </a:r>
            <a:r>
              <a:rPr lang="en-US" altLang="zh-CN" b="1"/>
              <a:t>segment address</a:t>
            </a:r>
            <a:r>
              <a:rPr lang="en-US" altLang="zh-CN"/>
              <a:t>: seg # + offset</a:t>
            </a:r>
          </a:p>
        </p:txBody>
      </p:sp>
      <p:pic>
        <p:nvPicPr>
          <p:cNvPr id="58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4391025"/>
            <a:ext cx="80486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63024F9-9155-7449-B9CA-E86DC2C0546E}"/>
              </a:ext>
            </a:extLst>
          </p:cNvPr>
          <p:cNvSpPr>
            <a:spLocks noGrp="1" noChangeArrowheads="1"/>
          </p:cNvSpPr>
          <p:nvPr>
            <p:ph type="title"/>
          </p:nvPr>
        </p:nvSpPr>
        <p:spPr/>
        <p:txBody>
          <a:bodyPr/>
          <a:lstStyle/>
          <a:p>
            <a:pPr eaLnBrk="1" hangingPunct="1"/>
            <a:r>
              <a:rPr lang="en-US" altLang="zh-CN"/>
              <a:t>TLB Example</a:t>
            </a:r>
          </a:p>
        </p:txBody>
      </p:sp>
      <p:sp>
        <p:nvSpPr>
          <p:cNvPr id="38915" name="Rectangle 3">
            <a:extLst>
              <a:ext uri="{FF2B5EF4-FFF2-40B4-BE49-F238E27FC236}">
                <a16:creationId xmlns:a16="http://schemas.microsoft.com/office/drawing/2014/main" id="{8E05B72E-64EF-0148-BB52-853414B69906}"/>
              </a:ext>
            </a:extLst>
          </p:cNvPr>
          <p:cNvSpPr>
            <a:spLocks noGrp="1" noChangeArrowheads="1"/>
          </p:cNvSpPr>
          <p:nvPr>
            <p:ph type="body" idx="1"/>
          </p:nvPr>
        </p:nvSpPr>
        <p:spPr/>
        <p:txBody>
          <a:bodyPr/>
          <a:lstStyle/>
          <a:p>
            <a:pPr eaLnBrk="1" hangingPunct="1"/>
            <a:r>
              <a:rPr lang="en-US" altLang="zh-CN" b="1"/>
              <a:t>Opteron data TLB</a:t>
            </a:r>
            <a:endParaRPr lang="en-US" altLang="zh-CN"/>
          </a:p>
        </p:txBody>
      </p:sp>
      <p:pic>
        <p:nvPicPr>
          <p:cNvPr id="38916" name="Picture 5" descr="addrtrans">
            <a:extLst>
              <a:ext uri="{FF2B5EF4-FFF2-40B4-BE49-F238E27FC236}">
                <a16:creationId xmlns:a16="http://schemas.microsoft.com/office/drawing/2014/main" id="{284E1772-1527-1B48-831A-D09684103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3825"/>
            <a:ext cx="91440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Line 7">
            <a:extLst>
              <a:ext uri="{FF2B5EF4-FFF2-40B4-BE49-F238E27FC236}">
                <a16:creationId xmlns:a16="http://schemas.microsoft.com/office/drawing/2014/main" id="{59DF2A5A-E6CF-594D-B71D-021B5EB1E449}"/>
              </a:ext>
            </a:extLst>
          </p:cNvPr>
          <p:cNvSpPr>
            <a:spLocks noChangeShapeType="1"/>
          </p:cNvSpPr>
          <p:nvPr/>
        </p:nvSpPr>
        <p:spPr bwMode="auto">
          <a:xfrm>
            <a:off x="838200" y="4191000"/>
            <a:ext cx="990600" cy="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8" name="Text Box 8">
            <a:extLst>
              <a:ext uri="{FF2B5EF4-FFF2-40B4-BE49-F238E27FC236}">
                <a16:creationId xmlns:a16="http://schemas.microsoft.com/office/drawing/2014/main" id="{9259ABD0-660C-BD4B-A3D8-E839AD20043C}"/>
              </a:ext>
            </a:extLst>
          </p:cNvPr>
          <p:cNvSpPr txBox="1">
            <a:spLocks noChangeArrowheads="1"/>
          </p:cNvSpPr>
          <p:nvPr/>
        </p:nvSpPr>
        <p:spPr bwMode="auto">
          <a:xfrm>
            <a:off x="838200" y="2133600"/>
            <a:ext cx="830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Verdana" panose="020B0604030504040204" pitchFamily="34" charset="0"/>
              </a:rPr>
              <a:t>Steps 1&amp;2: </a:t>
            </a:r>
            <a:r>
              <a:rPr lang="en-US" altLang="zh-CN" sz="2400">
                <a:latin typeface="Verdana" panose="020B0604030504040204" pitchFamily="34" charset="0"/>
              </a:rPr>
              <a:t>send the virtual address to all tags</a:t>
            </a:r>
          </a:p>
        </p:txBody>
      </p:sp>
      <p:sp>
        <p:nvSpPr>
          <p:cNvPr id="38919" name="Text Box 9">
            <a:extLst>
              <a:ext uri="{FF2B5EF4-FFF2-40B4-BE49-F238E27FC236}">
                <a16:creationId xmlns:a16="http://schemas.microsoft.com/office/drawing/2014/main" id="{B2C38D45-EF48-CC43-B340-7B19B5755D22}"/>
              </a:ext>
            </a:extLst>
          </p:cNvPr>
          <p:cNvSpPr txBox="1">
            <a:spLocks noChangeArrowheads="1"/>
          </p:cNvSpPr>
          <p:nvPr/>
        </p:nvSpPr>
        <p:spPr bwMode="auto">
          <a:xfrm>
            <a:off x="2209800" y="2667000"/>
            <a:ext cx="64008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Verdana" panose="020B0604030504040204" pitchFamily="34" charset="0"/>
              </a:rPr>
              <a:t>Step 2: </a:t>
            </a:r>
            <a:r>
              <a:rPr lang="en-US" altLang="zh-CN" sz="2400">
                <a:latin typeface="Verdana" panose="020B0604030504040204" pitchFamily="34" charset="0"/>
              </a:rPr>
              <a:t>check the type of mem access against protection info in TLB</a:t>
            </a:r>
          </a:p>
        </p:txBody>
      </p:sp>
      <p:sp>
        <p:nvSpPr>
          <p:cNvPr id="38920" name="TextBox 7">
            <a:extLst>
              <a:ext uri="{FF2B5EF4-FFF2-40B4-BE49-F238E27FC236}">
                <a16:creationId xmlns:a16="http://schemas.microsoft.com/office/drawing/2014/main" id="{E19A3268-0EC9-1644-BC41-B45427416708}"/>
              </a:ext>
            </a:extLst>
          </p:cNvPr>
          <p:cNvSpPr txBox="1">
            <a:spLocks noChangeArrowheads="1"/>
          </p:cNvSpPr>
          <p:nvPr/>
        </p:nvSpPr>
        <p:spPr bwMode="auto">
          <a:xfrm>
            <a:off x="0" y="6488113"/>
            <a:ext cx="3679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a:hlinkClick r:id="rId4"/>
              </a:rPr>
              <a:t>https://www.youtube.com/watch?v=95QpHJX55bM</a:t>
            </a:r>
            <a:r>
              <a:rPr lang="en-US" altLang="zh-CN" sz="1200"/>
              <a:t> </a:t>
            </a:r>
            <a:endParaRPr lang="zh-CN" altLang="en-US" sz="1200"/>
          </a:p>
        </p:txBody>
      </p:sp>
    </p:spTree>
    <p:extLst>
      <p:ext uri="{BB962C8B-B14F-4D97-AF65-F5344CB8AC3E}">
        <p14:creationId xmlns:p14="http://schemas.microsoft.com/office/powerpoint/2010/main" val="561365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A78328D-28DB-7549-A0D8-6C2EE641FFD0}"/>
              </a:ext>
            </a:extLst>
          </p:cNvPr>
          <p:cNvSpPr>
            <a:spLocks noGrp="1" noChangeArrowheads="1"/>
          </p:cNvSpPr>
          <p:nvPr>
            <p:ph type="title"/>
          </p:nvPr>
        </p:nvSpPr>
        <p:spPr/>
        <p:txBody>
          <a:bodyPr/>
          <a:lstStyle/>
          <a:p>
            <a:pPr eaLnBrk="1" hangingPunct="1"/>
            <a:r>
              <a:rPr lang="en-US" altLang="zh-CN"/>
              <a:t>TLB Example</a:t>
            </a:r>
          </a:p>
        </p:txBody>
      </p:sp>
      <p:sp>
        <p:nvSpPr>
          <p:cNvPr id="39939" name="Rectangle 3">
            <a:extLst>
              <a:ext uri="{FF2B5EF4-FFF2-40B4-BE49-F238E27FC236}">
                <a16:creationId xmlns:a16="http://schemas.microsoft.com/office/drawing/2014/main" id="{4CFE6F5C-CCB9-2E49-96DA-88513DA4BF72}"/>
              </a:ext>
            </a:extLst>
          </p:cNvPr>
          <p:cNvSpPr>
            <a:spLocks noGrp="1" noChangeArrowheads="1"/>
          </p:cNvSpPr>
          <p:nvPr>
            <p:ph type="body" idx="1"/>
          </p:nvPr>
        </p:nvSpPr>
        <p:spPr/>
        <p:txBody>
          <a:bodyPr/>
          <a:lstStyle/>
          <a:p>
            <a:pPr eaLnBrk="1" hangingPunct="1"/>
            <a:r>
              <a:rPr lang="en-US" altLang="zh-CN" b="1"/>
              <a:t>Opteron data TLB</a:t>
            </a:r>
            <a:endParaRPr lang="en-US" altLang="zh-CN"/>
          </a:p>
        </p:txBody>
      </p:sp>
      <p:pic>
        <p:nvPicPr>
          <p:cNvPr id="39940" name="Picture 4" descr="addrtrans">
            <a:extLst>
              <a:ext uri="{FF2B5EF4-FFF2-40B4-BE49-F238E27FC236}">
                <a16:creationId xmlns:a16="http://schemas.microsoft.com/office/drawing/2014/main" id="{98B94BBB-6B6B-6D4A-90FA-922AB28F0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3825"/>
            <a:ext cx="91440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Line 5">
            <a:extLst>
              <a:ext uri="{FF2B5EF4-FFF2-40B4-BE49-F238E27FC236}">
                <a16:creationId xmlns:a16="http://schemas.microsoft.com/office/drawing/2014/main" id="{3F91BEAA-CD8B-B24D-B3FA-DD48FDAE70D0}"/>
              </a:ext>
            </a:extLst>
          </p:cNvPr>
          <p:cNvSpPr>
            <a:spLocks noChangeShapeType="1"/>
          </p:cNvSpPr>
          <p:nvPr/>
        </p:nvSpPr>
        <p:spPr bwMode="auto">
          <a:xfrm>
            <a:off x="3733800" y="6400800"/>
            <a:ext cx="609600" cy="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2" name="Text Box 6">
            <a:extLst>
              <a:ext uri="{FF2B5EF4-FFF2-40B4-BE49-F238E27FC236}">
                <a16:creationId xmlns:a16="http://schemas.microsoft.com/office/drawing/2014/main" id="{DB738978-3593-0B4F-A9C7-9E619085138A}"/>
              </a:ext>
            </a:extLst>
          </p:cNvPr>
          <p:cNvSpPr txBox="1">
            <a:spLocks noChangeArrowheads="1"/>
          </p:cNvSpPr>
          <p:nvPr/>
        </p:nvSpPr>
        <p:spPr bwMode="auto">
          <a:xfrm>
            <a:off x="838200" y="2133600"/>
            <a:ext cx="83058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Verdana" panose="020B0604030504040204" pitchFamily="34" charset="0"/>
              </a:rPr>
              <a:t>Steps 3: </a:t>
            </a:r>
            <a:r>
              <a:rPr lang="en-US" altLang="zh-CN" sz="2400">
                <a:latin typeface="Verdana" panose="020B0604030504040204" pitchFamily="34" charset="0"/>
              </a:rPr>
              <a:t>the matching tag sends phy addr through   	      multiplexor</a:t>
            </a:r>
          </a:p>
        </p:txBody>
      </p:sp>
    </p:spTree>
    <p:extLst>
      <p:ext uri="{BB962C8B-B14F-4D97-AF65-F5344CB8AC3E}">
        <p14:creationId xmlns:p14="http://schemas.microsoft.com/office/powerpoint/2010/main" val="21774678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66BC82A-E6AB-1F4A-9B61-EC26877A62A7}"/>
              </a:ext>
            </a:extLst>
          </p:cNvPr>
          <p:cNvSpPr>
            <a:spLocks noGrp="1" noChangeArrowheads="1"/>
          </p:cNvSpPr>
          <p:nvPr>
            <p:ph type="title"/>
          </p:nvPr>
        </p:nvSpPr>
        <p:spPr/>
        <p:txBody>
          <a:bodyPr/>
          <a:lstStyle/>
          <a:p>
            <a:pPr eaLnBrk="1" hangingPunct="1"/>
            <a:r>
              <a:rPr lang="en-US" altLang="zh-CN"/>
              <a:t>TLB Example</a:t>
            </a:r>
          </a:p>
        </p:txBody>
      </p:sp>
      <p:sp>
        <p:nvSpPr>
          <p:cNvPr id="40963" name="Rectangle 3">
            <a:extLst>
              <a:ext uri="{FF2B5EF4-FFF2-40B4-BE49-F238E27FC236}">
                <a16:creationId xmlns:a16="http://schemas.microsoft.com/office/drawing/2014/main" id="{83E87486-7C5B-DA48-BC89-0DD463371A7A}"/>
              </a:ext>
            </a:extLst>
          </p:cNvPr>
          <p:cNvSpPr>
            <a:spLocks noGrp="1" noChangeArrowheads="1"/>
          </p:cNvSpPr>
          <p:nvPr>
            <p:ph type="body" idx="1"/>
          </p:nvPr>
        </p:nvSpPr>
        <p:spPr/>
        <p:txBody>
          <a:bodyPr/>
          <a:lstStyle/>
          <a:p>
            <a:pPr eaLnBrk="1" hangingPunct="1"/>
            <a:r>
              <a:rPr lang="en-US" altLang="zh-CN" b="1"/>
              <a:t>Opteron data TLB</a:t>
            </a:r>
            <a:endParaRPr lang="en-US" altLang="zh-CN"/>
          </a:p>
        </p:txBody>
      </p:sp>
      <p:pic>
        <p:nvPicPr>
          <p:cNvPr id="40964" name="Picture 4" descr="addrtrans">
            <a:extLst>
              <a:ext uri="{FF2B5EF4-FFF2-40B4-BE49-F238E27FC236}">
                <a16:creationId xmlns:a16="http://schemas.microsoft.com/office/drawing/2014/main" id="{7A73DA8C-8B94-5A49-A517-75ACAEEA9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3825"/>
            <a:ext cx="91440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Line 5">
            <a:extLst>
              <a:ext uri="{FF2B5EF4-FFF2-40B4-BE49-F238E27FC236}">
                <a16:creationId xmlns:a16="http://schemas.microsoft.com/office/drawing/2014/main" id="{D70A74A8-D27A-2844-8808-4C54AC290D0B}"/>
              </a:ext>
            </a:extLst>
          </p:cNvPr>
          <p:cNvSpPr>
            <a:spLocks noChangeShapeType="1"/>
          </p:cNvSpPr>
          <p:nvPr/>
        </p:nvSpPr>
        <p:spPr bwMode="auto">
          <a:xfrm>
            <a:off x="7696200" y="6400800"/>
            <a:ext cx="685800" cy="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6" name="Text Box 6">
            <a:extLst>
              <a:ext uri="{FF2B5EF4-FFF2-40B4-BE49-F238E27FC236}">
                <a16:creationId xmlns:a16="http://schemas.microsoft.com/office/drawing/2014/main" id="{E5E00F4F-D04D-8243-9470-E25E39D06277}"/>
              </a:ext>
            </a:extLst>
          </p:cNvPr>
          <p:cNvSpPr txBox="1">
            <a:spLocks noChangeArrowheads="1"/>
          </p:cNvSpPr>
          <p:nvPr/>
        </p:nvSpPr>
        <p:spPr bwMode="auto">
          <a:xfrm>
            <a:off x="838200" y="2133600"/>
            <a:ext cx="83058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a:latin typeface="Verdana" panose="020B0604030504040204" pitchFamily="34" charset="0"/>
              </a:rPr>
              <a:t>Steps 4: </a:t>
            </a:r>
            <a:r>
              <a:rPr lang="en-US" altLang="zh-CN" sz="2400">
                <a:latin typeface="Verdana" panose="020B0604030504040204" pitchFamily="34" charset="0"/>
              </a:rPr>
              <a:t>concatenate page offset to phy page 	      frame to form final phy addr</a:t>
            </a:r>
          </a:p>
        </p:txBody>
      </p:sp>
    </p:spTree>
    <p:extLst>
      <p:ext uri="{BB962C8B-B14F-4D97-AF65-F5344CB8AC3E}">
        <p14:creationId xmlns:p14="http://schemas.microsoft.com/office/powerpoint/2010/main" val="29208594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virtualmemcac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525"/>
            <a:ext cx="80772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title"/>
          </p:nvPr>
        </p:nvSpPr>
        <p:spPr>
          <a:xfrm>
            <a:off x="0" y="5410200"/>
            <a:ext cx="9144000" cy="1447800"/>
          </a:xfrm>
        </p:spPr>
        <p:txBody>
          <a:bodyPr/>
          <a:lstStyle/>
          <a:p>
            <a:pPr algn="l" eaLnBrk="1" hangingPunct="1"/>
            <a:r>
              <a:rPr lang="en-US" altLang="zh-CN"/>
              <a:t>Virtual Memory </a:t>
            </a:r>
            <a:br>
              <a:rPr lang="en-US" altLang="zh-CN"/>
            </a:br>
            <a:r>
              <a:rPr lang="en-US" altLang="zh-CN"/>
              <a:t>+ Caches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zh-CN"/>
              <a:t>Disk</a:t>
            </a:r>
          </a:p>
        </p:txBody>
      </p:sp>
      <p:sp>
        <p:nvSpPr>
          <p:cNvPr id="61443" name="Rectangle 3"/>
          <p:cNvSpPr>
            <a:spLocks noGrp="1" noChangeArrowheads="1"/>
          </p:cNvSpPr>
          <p:nvPr>
            <p:ph type="body" idx="1"/>
          </p:nvPr>
        </p:nvSpPr>
        <p:spPr>
          <a:xfrm>
            <a:off x="0" y="1600200"/>
            <a:ext cx="9144000" cy="4525963"/>
          </a:xfrm>
        </p:spPr>
        <p:txBody>
          <a:bodyPr/>
          <a:lstStyle/>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algn="ctr" eaLnBrk="1" hangingPunct="1">
              <a:buFontTx/>
              <a:buNone/>
            </a:pPr>
            <a:r>
              <a:rPr lang="en-US" altLang="zh-CN" sz="1200">
                <a:hlinkClick r:id="rId2"/>
              </a:rPr>
              <a:t>http://www.cs.uic.edu/~jbell/CourseNotes/OperatingSystems/images/Chapter10/10_01_DiskMechanism.jpg</a:t>
            </a:r>
            <a:r>
              <a:rPr lang="en-US" altLang="zh-CN" sz="1200"/>
              <a:t> </a:t>
            </a:r>
          </a:p>
        </p:txBody>
      </p:sp>
      <p:pic>
        <p:nvPicPr>
          <p:cNvPr id="61444" name="Picture 4" descr="10_01_DiskMechan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38275"/>
            <a:ext cx="64008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zh-CN"/>
              <a:t>Disk Arrays</a:t>
            </a:r>
          </a:p>
        </p:txBody>
      </p:sp>
      <p:sp>
        <p:nvSpPr>
          <p:cNvPr id="62467" name="Rectangle 3"/>
          <p:cNvSpPr>
            <a:spLocks noGrp="1" noChangeArrowheads="1"/>
          </p:cNvSpPr>
          <p:nvPr>
            <p:ph type="body" idx="1"/>
          </p:nvPr>
        </p:nvSpPr>
        <p:spPr/>
        <p:txBody>
          <a:bodyPr/>
          <a:lstStyle/>
          <a:p>
            <a:pPr eaLnBrk="1" hangingPunct="1"/>
            <a:r>
              <a:rPr lang="en-US" altLang="zh-CN"/>
              <a:t>Disk arrays with </a:t>
            </a:r>
            <a:r>
              <a:rPr lang="en-US" altLang="zh-CN" b="1"/>
              <a:t>redundant disks</a:t>
            </a:r>
            <a:r>
              <a:rPr lang="en-US" altLang="zh-CN"/>
              <a:t> to tolerate faults</a:t>
            </a:r>
          </a:p>
          <a:p>
            <a:pPr eaLnBrk="1" hangingPunct="1"/>
            <a:r>
              <a:rPr lang="en-US" altLang="zh-CN"/>
              <a:t>If a single disk fails, the lost information is reconstructed from redundant information</a:t>
            </a:r>
          </a:p>
          <a:p>
            <a:pPr eaLnBrk="1" hangingPunct="1"/>
            <a:r>
              <a:rPr lang="en-US" altLang="zh-CN" b="1"/>
              <a:t>Striping</a:t>
            </a:r>
            <a:r>
              <a:rPr lang="en-US" altLang="zh-CN"/>
              <a:t>: simply spreading data over multiple disks</a:t>
            </a:r>
          </a:p>
          <a:p>
            <a:pPr eaLnBrk="1" hangingPunct="1"/>
            <a:r>
              <a:rPr lang="en-US" altLang="zh-CN" b="1"/>
              <a:t>RAID: </a:t>
            </a:r>
            <a:r>
              <a:rPr lang="en-US" altLang="zh-CN"/>
              <a:t>redundant array of inexpensive/independent disks</a:t>
            </a:r>
            <a:endParaRPr lang="en-US" altLang="zh-CN" b="1"/>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zh-CN"/>
              <a:t>RAID</a:t>
            </a:r>
          </a:p>
        </p:txBody>
      </p:sp>
      <p:sp>
        <p:nvSpPr>
          <p:cNvPr id="63491" name="Rectangle 3"/>
          <p:cNvSpPr>
            <a:spLocks noGrp="1" noChangeArrowheads="1"/>
          </p:cNvSpPr>
          <p:nvPr>
            <p:ph type="body" idx="1"/>
          </p:nvPr>
        </p:nvSpPr>
        <p:spPr/>
        <p:txBody>
          <a:bodyPr/>
          <a:lstStyle/>
          <a:p>
            <a:pPr eaLnBrk="1" hangingPunct="1"/>
            <a:endParaRPr lang="zh-CN" altLang="zh-CN"/>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2525"/>
            <a:ext cx="91440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0" y="1606550"/>
            <a:ext cx="9144000" cy="533400"/>
          </a:xfrm>
          <a:prstGeom prst="rect">
            <a:avLst/>
          </a:prstGeom>
          <a:noFill/>
          <a:ln w="9525">
            <a:noFill/>
            <a:miter lim="800000"/>
            <a:headEnd/>
            <a:tailEnd/>
          </a:ln>
        </p:spPr>
        <p:txBody>
          <a:bodyPr anchor="ctr"/>
          <a:lstStyle/>
          <a:p>
            <a:pPr algn="r">
              <a:defRPr/>
            </a:pPr>
            <a:r>
              <a:rPr lang="en-US" altLang="zh-CN" sz="4400" b="1" kern="0">
                <a:solidFill>
                  <a:schemeClr val="tx2"/>
                </a:solidFill>
                <a:latin typeface="+mj-lt"/>
                <a:ea typeface="+mj-ea"/>
                <a:cs typeface="+mj-cs"/>
              </a:rPr>
              <a:t>operating system</a:t>
            </a:r>
          </a:p>
        </p:txBody>
      </p:sp>
      <p:pic>
        <p:nvPicPr>
          <p:cNvPr id="8195" name="图片 14" descr="downloa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 y="1651000"/>
            <a:ext cx="197167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bwMode="auto">
          <a:xfrm>
            <a:off x="0" y="3124200"/>
            <a:ext cx="9144000" cy="838200"/>
          </a:xfrm>
          <a:prstGeom prst="rect">
            <a:avLst/>
          </a:prstGeom>
          <a:solidFill>
            <a:schemeClr val="tx1"/>
          </a:solidFill>
          <a:ln w="9525">
            <a:noFill/>
            <a:miter lim="800000"/>
            <a:headEnd/>
            <a:tailEnd/>
          </a:ln>
        </p:spPr>
        <p:txBody>
          <a:bodyPr anchor="ctr"/>
          <a:lstStyle/>
          <a:p>
            <a:pPr>
              <a:defRPr/>
            </a:pPr>
            <a:endParaRPr lang="en-US" altLang="zh-CN" sz="5400" b="1" kern="0">
              <a:solidFill>
                <a:schemeClr val="tx2"/>
              </a:solidFill>
              <a:latin typeface="+mj-lt"/>
              <a:ea typeface="+mj-ea"/>
              <a:cs typeface="+mj-cs"/>
            </a:endParaRPr>
          </a:p>
        </p:txBody>
      </p:sp>
      <p:sp>
        <p:nvSpPr>
          <p:cNvPr id="8197" name="Rectangle 2"/>
          <p:cNvSpPr>
            <a:spLocks noGrp="1" noChangeArrowheads="1"/>
          </p:cNvSpPr>
          <p:nvPr>
            <p:ph type="ctrTitle"/>
          </p:nvPr>
        </p:nvSpPr>
        <p:spPr>
          <a:xfrm>
            <a:off x="0" y="2130425"/>
            <a:ext cx="9144000" cy="1908175"/>
          </a:xfrm>
        </p:spPr>
        <p:txBody>
          <a:bodyPr/>
          <a:lstStyle/>
          <a:p>
            <a:pPr algn="l" eaLnBrk="1" hangingPunct="1"/>
            <a:br>
              <a:rPr lang="en-US" altLang="zh-CN" sz="5400">
                <a:solidFill>
                  <a:schemeClr val="bg1"/>
                </a:solidFill>
              </a:rPr>
            </a:br>
            <a:r>
              <a:rPr lang="en-US" altLang="zh-CN" sz="5400">
                <a:solidFill>
                  <a:schemeClr val="bg1"/>
                </a:solidFill>
              </a:rPr>
              <a:t>Computer Architecture!</a:t>
            </a:r>
          </a:p>
        </p:txBody>
      </p:sp>
      <p:sp>
        <p:nvSpPr>
          <p:cNvPr id="5" name="Rectangle 2"/>
          <p:cNvSpPr txBox="1">
            <a:spLocks noChangeArrowheads="1"/>
          </p:cNvSpPr>
          <p:nvPr/>
        </p:nvSpPr>
        <p:spPr bwMode="auto">
          <a:xfrm>
            <a:off x="0" y="457200"/>
            <a:ext cx="9144000" cy="533400"/>
          </a:xfrm>
          <a:prstGeom prst="rect">
            <a:avLst/>
          </a:prstGeom>
          <a:noFill/>
          <a:ln w="9525">
            <a:noFill/>
            <a:miter lim="800000"/>
            <a:headEnd/>
            <a:tailEnd/>
          </a:ln>
        </p:spPr>
        <p:txBody>
          <a:bodyPr anchor="ctr"/>
          <a:lstStyle/>
          <a:p>
            <a:pPr algn="r">
              <a:defRPr/>
            </a:pPr>
            <a:r>
              <a:rPr lang="en-US" altLang="zh-CN" sz="4400" b="1" kern="0">
                <a:solidFill>
                  <a:schemeClr val="tx2"/>
                </a:solidFill>
                <a:latin typeface="+mj-lt"/>
                <a:ea typeface="+mj-ea"/>
                <a:cs typeface="+mj-cs"/>
              </a:rPr>
              <a:t>program</a:t>
            </a:r>
          </a:p>
        </p:txBody>
      </p:sp>
      <p:sp>
        <p:nvSpPr>
          <p:cNvPr id="7" name="Rectangle 2"/>
          <p:cNvSpPr txBox="1">
            <a:spLocks noChangeArrowheads="1"/>
          </p:cNvSpPr>
          <p:nvPr/>
        </p:nvSpPr>
        <p:spPr bwMode="auto">
          <a:xfrm>
            <a:off x="0" y="4673600"/>
            <a:ext cx="9144000" cy="533400"/>
          </a:xfrm>
          <a:prstGeom prst="rect">
            <a:avLst/>
          </a:prstGeom>
          <a:noFill/>
          <a:ln w="9525">
            <a:noFill/>
            <a:miter lim="800000"/>
            <a:headEnd/>
            <a:tailEnd/>
          </a:ln>
        </p:spPr>
        <p:txBody>
          <a:bodyPr anchor="ctr"/>
          <a:lstStyle/>
          <a:p>
            <a:pPr algn="r">
              <a:defRPr/>
            </a:pPr>
            <a:r>
              <a:rPr lang="en-US" altLang="zh-CN" sz="4400" b="1" kern="0">
                <a:solidFill>
                  <a:schemeClr val="tx2"/>
                </a:solidFill>
                <a:latin typeface="+mj-lt"/>
                <a:ea typeface="+mj-ea"/>
                <a:cs typeface="+mj-cs"/>
              </a:rPr>
              <a:t>organization</a:t>
            </a:r>
          </a:p>
        </p:txBody>
      </p:sp>
      <p:sp>
        <p:nvSpPr>
          <p:cNvPr id="8" name="Rectangle 2"/>
          <p:cNvSpPr txBox="1">
            <a:spLocks noChangeArrowheads="1"/>
          </p:cNvSpPr>
          <p:nvPr/>
        </p:nvSpPr>
        <p:spPr bwMode="auto">
          <a:xfrm>
            <a:off x="0" y="5829300"/>
            <a:ext cx="9144000" cy="533400"/>
          </a:xfrm>
          <a:prstGeom prst="rect">
            <a:avLst/>
          </a:prstGeom>
          <a:noFill/>
          <a:ln w="9525">
            <a:noFill/>
            <a:miter lim="800000"/>
            <a:headEnd/>
            <a:tailEnd/>
          </a:ln>
        </p:spPr>
        <p:txBody>
          <a:bodyPr anchor="ctr"/>
          <a:lstStyle/>
          <a:p>
            <a:pPr algn="r">
              <a:defRPr/>
            </a:pPr>
            <a:r>
              <a:rPr lang="en-US" altLang="zh-CN" sz="4400" b="1" kern="0">
                <a:solidFill>
                  <a:schemeClr val="tx2"/>
                </a:solidFill>
                <a:latin typeface="+mj-lt"/>
                <a:ea typeface="+mj-ea"/>
                <a:cs typeface="+mj-cs"/>
              </a:rPr>
              <a:t>d</a:t>
            </a:r>
            <a:r>
              <a:rPr lang="en-US" altLang="zh-CN" sz="4400" b="1" kern="0" err="1">
                <a:solidFill>
                  <a:schemeClr val="tx2"/>
                </a:solidFill>
                <a:latin typeface="+mj-lt"/>
                <a:ea typeface="+mj-ea"/>
                <a:cs typeface="+mj-cs"/>
              </a:rPr>
              <a:t>igital</a:t>
            </a:r>
            <a:r>
              <a:rPr lang="en-US" altLang="zh-CN" sz="4400" b="1" kern="0">
                <a:solidFill>
                  <a:schemeClr val="tx2"/>
                </a:solidFill>
                <a:latin typeface="+mj-lt"/>
                <a:ea typeface="+mj-ea"/>
                <a:cs typeface="+mj-cs"/>
              </a:rPr>
              <a:t> logic</a:t>
            </a:r>
          </a:p>
        </p:txBody>
      </p:sp>
      <p:sp>
        <p:nvSpPr>
          <p:cNvPr id="8201" name="AutoShape 2"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202" name="AutoShape 4"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203" name="AutoShape 8"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204" name="AutoShape 10"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205" name="AutoShape 12"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206" name="AutoShape 14"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E3A951B-38FC-F140-9DA9-F30ABCBC95FD}"/>
              </a:ext>
            </a:extLst>
          </p:cNvPr>
          <p:cNvSpPr>
            <a:spLocks noGrp="1" noChangeArrowheads="1"/>
          </p:cNvSpPr>
          <p:nvPr>
            <p:ph type="title"/>
          </p:nvPr>
        </p:nvSpPr>
        <p:spPr/>
        <p:txBody>
          <a:bodyPr/>
          <a:lstStyle/>
          <a:p>
            <a:pPr eaLnBrk="1" hangingPunct="1"/>
            <a:r>
              <a:rPr lang="en-US" altLang="zh-CN"/>
              <a:t>RAID 0</a:t>
            </a:r>
          </a:p>
        </p:txBody>
      </p:sp>
      <p:sp>
        <p:nvSpPr>
          <p:cNvPr id="35843" name="Rectangle 3">
            <a:extLst>
              <a:ext uri="{FF2B5EF4-FFF2-40B4-BE49-F238E27FC236}">
                <a16:creationId xmlns:a16="http://schemas.microsoft.com/office/drawing/2014/main" id="{4288746C-1ED6-9F45-88BE-E7E192D1A17A}"/>
              </a:ext>
            </a:extLst>
          </p:cNvPr>
          <p:cNvSpPr>
            <a:spLocks noGrp="1" noChangeArrowheads="1"/>
          </p:cNvSpPr>
          <p:nvPr>
            <p:ph type="body" idx="1"/>
          </p:nvPr>
        </p:nvSpPr>
        <p:spPr/>
        <p:txBody>
          <a:bodyPr/>
          <a:lstStyle/>
          <a:p>
            <a:pPr eaLnBrk="1" hangingPunct="1"/>
            <a:r>
              <a:rPr lang="en-US" altLang="zh-CN" b="1"/>
              <a:t>JBOD: </a:t>
            </a:r>
            <a:r>
              <a:rPr lang="en-US" altLang="zh-CN"/>
              <a:t>just a bunch of disks</a:t>
            </a:r>
          </a:p>
          <a:p>
            <a:pPr eaLnBrk="1" hangingPunct="1"/>
            <a:r>
              <a:rPr lang="en-US" altLang="zh-CN"/>
              <a:t>No redundancy</a:t>
            </a:r>
          </a:p>
          <a:p>
            <a:pPr eaLnBrk="1" hangingPunct="1"/>
            <a:r>
              <a:rPr lang="en-US" altLang="zh-CN"/>
              <a:t>No failure tolerated</a:t>
            </a:r>
          </a:p>
          <a:p>
            <a:pPr eaLnBrk="1" hangingPunct="1"/>
            <a:r>
              <a:rPr lang="en-US" altLang="zh-CN"/>
              <a:t>Measuring stick for other RAID levels: cost, performance, and dependability</a:t>
            </a:r>
            <a:endParaRPr lang="en-US" altLang="zh-CN" b="1"/>
          </a:p>
        </p:txBody>
      </p:sp>
    </p:spTree>
    <p:extLst>
      <p:ext uri="{BB962C8B-B14F-4D97-AF65-F5344CB8AC3E}">
        <p14:creationId xmlns:p14="http://schemas.microsoft.com/office/powerpoint/2010/main" val="18000930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RAID1">
            <a:extLst>
              <a:ext uri="{FF2B5EF4-FFF2-40B4-BE49-F238E27FC236}">
                <a16:creationId xmlns:a16="http://schemas.microsoft.com/office/drawing/2014/main" id="{EFE2A4E9-1B9E-6949-B0C4-55226EB37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246438"/>
            <a:ext cx="4343400" cy="36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a:extLst>
              <a:ext uri="{FF2B5EF4-FFF2-40B4-BE49-F238E27FC236}">
                <a16:creationId xmlns:a16="http://schemas.microsoft.com/office/drawing/2014/main" id="{615D0270-E8A9-C54C-8700-6941BF2D2456}"/>
              </a:ext>
            </a:extLst>
          </p:cNvPr>
          <p:cNvSpPr>
            <a:spLocks noGrp="1" noChangeArrowheads="1"/>
          </p:cNvSpPr>
          <p:nvPr>
            <p:ph type="title"/>
          </p:nvPr>
        </p:nvSpPr>
        <p:spPr/>
        <p:txBody>
          <a:bodyPr/>
          <a:lstStyle/>
          <a:p>
            <a:pPr eaLnBrk="1" hangingPunct="1"/>
            <a:r>
              <a:rPr lang="en-US" altLang="zh-CN"/>
              <a:t>RAID 1</a:t>
            </a:r>
          </a:p>
        </p:txBody>
      </p:sp>
      <p:sp>
        <p:nvSpPr>
          <p:cNvPr id="36868" name="Rectangle 3">
            <a:extLst>
              <a:ext uri="{FF2B5EF4-FFF2-40B4-BE49-F238E27FC236}">
                <a16:creationId xmlns:a16="http://schemas.microsoft.com/office/drawing/2014/main" id="{EF31E2BE-BA65-B143-9BCD-10B7E75E0130}"/>
              </a:ext>
            </a:extLst>
          </p:cNvPr>
          <p:cNvSpPr>
            <a:spLocks noGrp="1" noChangeArrowheads="1"/>
          </p:cNvSpPr>
          <p:nvPr>
            <p:ph type="body" idx="1"/>
          </p:nvPr>
        </p:nvSpPr>
        <p:spPr>
          <a:xfrm>
            <a:off x="457200" y="1600200"/>
            <a:ext cx="8615300" cy="4525963"/>
          </a:xfrm>
        </p:spPr>
        <p:txBody>
          <a:bodyPr/>
          <a:lstStyle/>
          <a:p>
            <a:pPr eaLnBrk="1" hangingPunct="1">
              <a:lnSpc>
                <a:spcPct val="90000"/>
              </a:lnSpc>
            </a:pPr>
            <a:r>
              <a:rPr lang="en-US" altLang="zh-CN" b="1" dirty="0"/>
              <a:t>Mirroring</a:t>
            </a:r>
            <a:r>
              <a:rPr lang="en-US" altLang="zh-CN" dirty="0"/>
              <a:t> or </a:t>
            </a:r>
            <a:r>
              <a:rPr lang="en-US" altLang="zh-CN" b="1" dirty="0"/>
              <a:t>Shadowing</a:t>
            </a:r>
          </a:p>
          <a:p>
            <a:pPr eaLnBrk="1" hangingPunct="1">
              <a:lnSpc>
                <a:spcPct val="90000"/>
              </a:lnSpc>
            </a:pPr>
            <a:r>
              <a:rPr lang="en-US" altLang="zh-CN" dirty="0"/>
              <a:t>Two copies for every piece of data</a:t>
            </a:r>
          </a:p>
          <a:p>
            <a:pPr eaLnBrk="1" hangingPunct="1">
              <a:lnSpc>
                <a:spcPct val="90000"/>
              </a:lnSpc>
            </a:pPr>
            <a:r>
              <a:rPr lang="en-US" altLang="zh-CN" dirty="0"/>
              <a:t>one logical write = two physical writes</a:t>
            </a:r>
          </a:p>
          <a:p>
            <a:pPr eaLnBrk="1" hangingPunct="1">
              <a:lnSpc>
                <a:spcPct val="90000"/>
              </a:lnSpc>
            </a:pPr>
            <a:r>
              <a:rPr lang="en-US" altLang="zh-CN" dirty="0"/>
              <a:t>100% capacity/space </a:t>
            </a:r>
          </a:p>
          <a:p>
            <a:pPr eaLnBrk="1" hangingPunct="1">
              <a:lnSpc>
                <a:spcPct val="90000"/>
              </a:lnSpc>
              <a:buFontTx/>
              <a:buNone/>
            </a:pPr>
            <a:r>
              <a:rPr lang="en-US" altLang="zh-CN" dirty="0"/>
              <a:t>	overhead</a:t>
            </a:r>
          </a:p>
          <a:p>
            <a:pPr marL="0" indent="0" eaLnBrk="1" hangingPunct="1">
              <a:lnSpc>
                <a:spcPct val="90000"/>
              </a:lnSpc>
              <a:buNone/>
            </a:pPr>
            <a:endParaRPr lang="en-US" altLang="zh-CN" dirty="0"/>
          </a:p>
          <a:p>
            <a:pPr eaLnBrk="1" hangingPunct="1">
              <a:lnSpc>
                <a:spcPct val="90000"/>
              </a:lnSpc>
            </a:pPr>
            <a:endParaRPr lang="en-US" altLang="zh-CN" dirty="0"/>
          </a:p>
          <a:p>
            <a:pPr eaLnBrk="1" hangingPunct="1">
              <a:lnSpc>
                <a:spcPct val="90000"/>
              </a:lnSpc>
            </a:pPr>
            <a:endParaRPr lang="en-US" altLang="zh-CN" dirty="0"/>
          </a:p>
          <a:p>
            <a:pPr eaLnBrk="1" hangingPunct="1">
              <a:lnSpc>
                <a:spcPct val="90000"/>
              </a:lnSpc>
              <a:buFontTx/>
              <a:buNone/>
            </a:pPr>
            <a:r>
              <a:rPr lang="en-US" altLang="zh-CN" sz="1000" dirty="0">
                <a:hlinkClick r:id="rId3"/>
              </a:rPr>
              <a:t>http://www.petemarovichimages.com/wp-content/uploads/2013/11/RAID1.jpg</a:t>
            </a:r>
            <a:r>
              <a:rPr lang="en-US" altLang="zh-CN" sz="1000" dirty="0"/>
              <a:t> </a:t>
            </a:r>
          </a:p>
        </p:txBody>
      </p:sp>
    </p:spTree>
    <p:extLst>
      <p:ext uri="{BB962C8B-B14F-4D97-AF65-F5344CB8AC3E}">
        <p14:creationId xmlns:p14="http://schemas.microsoft.com/office/powerpoint/2010/main" val="11323296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raid-0-1">
            <a:extLst>
              <a:ext uri="{FF2B5EF4-FFF2-40B4-BE49-F238E27FC236}">
                <a16:creationId xmlns:a16="http://schemas.microsoft.com/office/drawing/2014/main" id="{25195542-2341-DE46-AD55-371CD676B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781175"/>
            <a:ext cx="90011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a:extLst>
              <a:ext uri="{FF2B5EF4-FFF2-40B4-BE49-F238E27FC236}">
                <a16:creationId xmlns:a16="http://schemas.microsoft.com/office/drawing/2014/main" id="{2CF4B77E-87D1-1D4B-8004-30875FABDA21}"/>
              </a:ext>
            </a:extLst>
          </p:cNvPr>
          <p:cNvSpPr>
            <a:spLocks noGrp="1" noChangeArrowheads="1"/>
          </p:cNvSpPr>
          <p:nvPr>
            <p:ph type="body" idx="1"/>
          </p:nvPr>
        </p:nvSpPr>
        <p:spPr/>
        <p:txBody>
          <a:bodyPr/>
          <a:lstStyle/>
          <a:p>
            <a:pPr eaLnBrk="1" hangingPunct="1">
              <a:buFontTx/>
              <a:buNone/>
            </a:pPr>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buFontTx/>
              <a:buNone/>
            </a:pPr>
            <a:r>
              <a:rPr lang="en-US" altLang="zh-CN" sz="1200">
                <a:hlinkClick r:id="rId3"/>
              </a:rPr>
              <a:t>https://www.icc-usa.com/content/raid-calculator/raid-0-1.png</a:t>
            </a:r>
            <a:r>
              <a:rPr lang="en-US" altLang="zh-CN" sz="1200"/>
              <a:t> </a:t>
            </a:r>
          </a:p>
        </p:txBody>
      </p:sp>
    </p:spTree>
    <p:extLst>
      <p:ext uri="{BB962C8B-B14F-4D97-AF65-F5344CB8AC3E}">
        <p14:creationId xmlns:p14="http://schemas.microsoft.com/office/powerpoint/2010/main" val="22701664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raid2">
            <a:extLst>
              <a:ext uri="{FF2B5EF4-FFF2-40B4-BE49-F238E27FC236}">
                <a16:creationId xmlns:a16="http://schemas.microsoft.com/office/drawing/2014/main" id="{D212F1FB-DBEE-0B4F-8D4D-809E8D509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4000500"/>
            <a:ext cx="7143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a:extLst>
              <a:ext uri="{FF2B5EF4-FFF2-40B4-BE49-F238E27FC236}">
                <a16:creationId xmlns:a16="http://schemas.microsoft.com/office/drawing/2014/main" id="{2CEC6A12-3FE5-E042-B9E3-28FFB783F383}"/>
              </a:ext>
            </a:extLst>
          </p:cNvPr>
          <p:cNvSpPr>
            <a:spLocks noGrp="1" noChangeArrowheads="1"/>
          </p:cNvSpPr>
          <p:nvPr>
            <p:ph type="title"/>
          </p:nvPr>
        </p:nvSpPr>
        <p:spPr/>
        <p:txBody>
          <a:bodyPr/>
          <a:lstStyle/>
          <a:p>
            <a:pPr eaLnBrk="1" hangingPunct="1"/>
            <a:r>
              <a:rPr lang="en-US" altLang="zh-CN"/>
              <a:t>RAID 2</a:t>
            </a:r>
          </a:p>
        </p:txBody>
      </p:sp>
      <p:sp>
        <p:nvSpPr>
          <p:cNvPr id="38916" name="Rectangle 3">
            <a:extLst>
              <a:ext uri="{FF2B5EF4-FFF2-40B4-BE49-F238E27FC236}">
                <a16:creationId xmlns:a16="http://schemas.microsoft.com/office/drawing/2014/main" id="{13F5BA51-618F-9449-9350-E2D555322834}"/>
              </a:ext>
            </a:extLst>
          </p:cNvPr>
          <p:cNvSpPr>
            <a:spLocks noGrp="1" noChangeArrowheads="1"/>
          </p:cNvSpPr>
          <p:nvPr>
            <p:ph type="body" idx="1"/>
          </p:nvPr>
        </p:nvSpPr>
        <p:spPr/>
        <p:txBody>
          <a:bodyPr/>
          <a:lstStyle/>
          <a:p>
            <a:pPr eaLnBrk="1" hangingPunct="1"/>
            <a:r>
              <a:rPr lang="en-US" altLang="zh-CN" sz="2800">
                <a:hlinkClick r:id="rId4"/>
              </a:rPr>
              <a:t>http://www.acnc.com/raidedu/2</a:t>
            </a:r>
            <a:r>
              <a:rPr lang="en-US" altLang="zh-CN" sz="2800"/>
              <a:t> </a:t>
            </a:r>
          </a:p>
          <a:p>
            <a:pPr eaLnBrk="1" hangingPunct="1"/>
            <a:r>
              <a:rPr lang="en-US" altLang="zh-CN" sz="2800"/>
              <a:t>Each bit of data word is written to a data disk drive</a:t>
            </a:r>
          </a:p>
          <a:p>
            <a:pPr eaLnBrk="1" hangingPunct="1"/>
            <a:r>
              <a:rPr lang="en-US" altLang="zh-CN" sz="2800"/>
              <a:t>Each data word has its (Hamming Code) ECC word recorded on the ECC disks</a:t>
            </a:r>
          </a:p>
          <a:p>
            <a:pPr eaLnBrk="1" hangingPunct="1"/>
            <a:r>
              <a:rPr lang="en-US" altLang="zh-CN" sz="2800"/>
              <a:t>On read, the ECC code verifies correct data or corrects single disks errors</a:t>
            </a:r>
          </a:p>
        </p:txBody>
      </p:sp>
    </p:spTree>
    <p:extLst>
      <p:ext uri="{BB962C8B-B14F-4D97-AF65-F5344CB8AC3E}">
        <p14:creationId xmlns:p14="http://schemas.microsoft.com/office/powerpoint/2010/main" val="21590384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96AC663-02AF-E649-AF46-9D267D09213A}"/>
              </a:ext>
            </a:extLst>
          </p:cNvPr>
          <p:cNvSpPr>
            <a:spLocks noGrp="1" noChangeArrowheads="1"/>
          </p:cNvSpPr>
          <p:nvPr>
            <p:ph type="title"/>
          </p:nvPr>
        </p:nvSpPr>
        <p:spPr/>
        <p:txBody>
          <a:bodyPr/>
          <a:lstStyle/>
          <a:p>
            <a:pPr eaLnBrk="1" hangingPunct="1"/>
            <a:r>
              <a:rPr lang="en-US" altLang="zh-CN"/>
              <a:t>RAID 3</a:t>
            </a:r>
          </a:p>
        </p:txBody>
      </p:sp>
      <p:sp>
        <p:nvSpPr>
          <p:cNvPr id="39939" name="Rectangle 3">
            <a:extLst>
              <a:ext uri="{FF2B5EF4-FFF2-40B4-BE49-F238E27FC236}">
                <a16:creationId xmlns:a16="http://schemas.microsoft.com/office/drawing/2014/main" id="{EB54A5BD-32DC-3B42-A205-0C2A6F32AC0C}"/>
              </a:ext>
            </a:extLst>
          </p:cNvPr>
          <p:cNvSpPr>
            <a:spLocks noGrp="1" noChangeArrowheads="1"/>
          </p:cNvSpPr>
          <p:nvPr>
            <p:ph type="body" idx="1"/>
          </p:nvPr>
        </p:nvSpPr>
        <p:spPr/>
        <p:txBody>
          <a:bodyPr/>
          <a:lstStyle/>
          <a:p>
            <a:pPr eaLnBrk="1" hangingPunct="1"/>
            <a:r>
              <a:rPr lang="en-US" altLang="zh-CN">
                <a:hlinkClick r:id="rId2"/>
              </a:rPr>
              <a:t>http://www.acnc.com/raidedu/3</a:t>
            </a:r>
            <a:endParaRPr lang="en-US" altLang="zh-CN"/>
          </a:p>
          <a:p>
            <a:pPr eaLnBrk="1" hangingPunct="1"/>
            <a:r>
              <a:rPr lang="en-US" altLang="zh-CN"/>
              <a:t>Data striped over all data disks</a:t>
            </a:r>
          </a:p>
          <a:p>
            <a:pPr eaLnBrk="1" hangingPunct="1"/>
            <a:r>
              <a:rPr lang="en-US" altLang="zh-CN"/>
              <a:t>Parity of a stripe to parity disk</a:t>
            </a:r>
          </a:p>
          <a:p>
            <a:pPr eaLnBrk="1" hangingPunct="1"/>
            <a:r>
              <a:rPr lang="en-US" altLang="zh-CN"/>
              <a:t>Require at least 3 disks to implement</a:t>
            </a:r>
          </a:p>
        </p:txBody>
      </p:sp>
      <p:pic>
        <p:nvPicPr>
          <p:cNvPr id="39940" name="Picture 5" descr="raid3">
            <a:extLst>
              <a:ext uri="{FF2B5EF4-FFF2-40B4-BE49-F238E27FC236}">
                <a16:creationId xmlns:a16="http://schemas.microsoft.com/office/drawing/2014/main" id="{790EE23A-8481-2E4E-A69B-C2FDB5FFF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4000500"/>
            <a:ext cx="7143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5997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41">
            <a:extLst>
              <a:ext uri="{FF2B5EF4-FFF2-40B4-BE49-F238E27FC236}">
                <a16:creationId xmlns:a16="http://schemas.microsoft.com/office/drawing/2014/main" id="{7C8B27E2-3069-FE4F-8C05-6A39F76C699E}"/>
              </a:ext>
            </a:extLst>
          </p:cNvPr>
          <p:cNvGrpSpPr>
            <a:grpSpLocks/>
          </p:cNvGrpSpPr>
          <p:nvPr/>
        </p:nvGrpSpPr>
        <p:grpSpPr bwMode="auto">
          <a:xfrm>
            <a:off x="4292600" y="1803400"/>
            <a:ext cx="4851400" cy="4578350"/>
            <a:chOff x="2296" y="780"/>
            <a:chExt cx="3056" cy="2884"/>
          </a:xfrm>
        </p:grpSpPr>
        <p:grpSp>
          <p:nvGrpSpPr>
            <p:cNvPr id="40965" name="Group 3">
              <a:extLst>
                <a:ext uri="{FF2B5EF4-FFF2-40B4-BE49-F238E27FC236}">
                  <a16:creationId xmlns:a16="http://schemas.microsoft.com/office/drawing/2014/main" id="{6AFA8E21-2C50-1242-AC22-219B47BC0363}"/>
                </a:ext>
              </a:extLst>
            </p:cNvPr>
            <p:cNvGrpSpPr>
              <a:grpSpLocks/>
            </p:cNvGrpSpPr>
            <p:nvPr/>
          </p:nvGrpSpPr>
          <p:grpSpPr bwMode="auto">
            <a:xfrm>
              <a:off x="2296" y="780"/>
              <a:ext cx="3056" cy="768"/>
              <a:chOff x="2296" y="780"/>
              <a:chExt cx="3056" cy="768"/>
            </a:xfrm>
          </p:grpSpPr>
          <p:sp useBgFill="1">
            <p:nvSpPr>
              <p:cNvPr id="40971" name="Oval 4">
                <a:extLst>
                  <a:ext uri="{FF2B5EF4-FFF2-40B4-BE49-F238E27FC236}">
                    <a16:creationId xmlns:a16="http://schemas.microsoft.com/office/drawing/2014/main" id="{C85784EF-0354-BE4E-828A-B78F74620C05}"/>
                  </a:ext>
                </a:extLst>
              </p:cNvPr>
              <p:cNvSpPr>
                <a:spLocks noChangeArrowheads="1"/>
              </p:cNvSpPr>
              <p:nvPr/>
            </p:nvSpPr>
            <p:spPr bwMode="auto">
              <a:xfrm>
                <a:off x="2472" y="876"/>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useBgFill="1">
            <p:nvSpPr>
              <p:cNvPr id="40972" name="Oval 5">
                <a:extLst>
                  <a:ext uri="{FF2B5EF4-FFF2-40B4-BE49-F238E27FC236}">
                    <a16:creationId xmlns:a16="http://schemas.microsoft.com/office/drawing/2014/main" id="{963365BA-8FCB-934B-A1B5-477FDCF589FC}"/>
                  </a:ext>
                </a:extLst>
              </p:cNvPr>
              <p:cNvSpPr>
                <a:spLocks noChangeArrowheads="1"/>
              </p:cNvSpPr>
              <p:nvPr/>
            </p:nvSpPr>
            <p:spPr bwMode="auto">
              <a:xfrm>
                <a:off x="2472" y="1252"/>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p:nvSpPr>
              <p:cNvPr id="40973" name="Line 6">
                <a:extLst>
                  <a:ext uri="{FF2B5EF4-FFF2-40B4-BE49-F238E27FC236}">
                    <a16:creationId xmlns:a16="http://schemas.microsoft.com/office/drawing/2014/main" id="{267C1DCE-E5D4-4A46-856D-B43D25B46198}"/>
                  </a:ext>
                </a:extLst>
              </p:cNvPr>
              <p:cNvSpPr>
                <a:spLocks noChangeShapeType="1"/>
              </p:cNvSpPr>
              <p:nvPr/>
            </p:nvSpPr>
            <p:spPr bwMode="auto">
              <a:xfrm>
                <a:off x="2464" y="988"/>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4" name="Line 7">
                <a:extLst>
                  <a:ext uri="{FF2B5EF4-FFF2-40B4-BE49-F238E27FC236}">
                    <a16:creationId xmlns:a16="http://schemas.microsoft.com/office/drawing/2014/main" id="{3EF09913-C18B-B642-97AC-9408C7AF4B15}"/>
                  </a:ext>
                </a:extLst>
              </p:cNvPr>
              <p:cNvSpPr>
                <a:spLocks noChangeShapeType="1"/>
              </p:cNvSpPr>
              <p:nvPr/>
            </p:nvSpPr>
            <p:spPr bwMode="auto">
              <a:xfrm>
                <a:off x="3016" y="972"/>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useBgFill="1">
            <p:nvSpPr>
              <p:cNvPr id="40975" name="Oval 8">
                <a:extLst>
                  <a:ext uri="{FF2B5EF4-FFF2-40B4-BE49-F238E27FC236}">
                    <a16:creationId xmlns:a16="http://schemas.microsoft.com/office/drawing/2014/main" id="{E010806A-0009-4242-95CA-16B9F63F7ACC}"/>
                  </a:ext>
                </a:extLst>
              </p:cNvPr>
              <p:cNvSpPr>
                <a:spLocks noChangeArrowheads="1"/>
              </p:cNvSpPr>
              <p:nvPr/>
            </p:nvSpPr>
            <p:spPr bwMode="auto">
              <a:xfrm>
                <a:off x="3200" y="876"/>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useBgFill="1">
            <p:nvSpPr>
              <p:cNvPr id="40976" name="Oval 9">
                <a:extLst>
                  <a:ext uri="{FF2B5EF4-FFF2-40B4-BE49-F238E27FC236}">
                    <a16:creationId xmlns:a16="http://schemas.microsoft.com/office/drawing/2014/main" id="{341E64DC-6FB1-A74A-AD49-91274C2B8D08}"/>
                  </a:ext>
                </a:extLst>
              </p:cNvPr>
              <p:cNvSpPr>
                <a:spLocks noChangeArrowheads="1"/>
              </p:cNvSpPr>
              <p:nvPr/>
            </p:nvSpPr>
            <p:spPr bwMode="auto">
              <a:xfrm>
                <a:off x="3200" y="1252"/>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p:nvSpPr>
              <p:cNvPr id="40977" name="Line 10">
                <a:extLst>
                  <a:ext uri="{FF2B5EF4-FFF2-40B4-BE49-F238E27FC236}">
                    <a16:creationId xmlns:a16="http://schemas.microsoft.com/office/drawing/2014/main" id="{CA81A384-52B8-A144-A289-A5D547EB8BA7}"/>
                  </a:ext>
                </a:extLst>
              </p:cNvPr>
              <p:cNvSpPr>
                <a:spLocks noChangeShapeType="1"/>
              </p:cNvSpPr>
              <p:nvPr/>
            </p:nvSpPr>
            <p:spPr bwMode="auto">
              <a:xfrm>
                <a:off x="3192" y="988"/>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8" name="Line 11">
                <a:extLst>
                  <a:ext uri="{FF2B5EF4-FFF2-40B4-BE49-F238E27FC236}">
                    <a16:creationId xmlns:a16="http://schemas.microsoft.com/office/drawing/2014/main" id="{9A4E1200-402B-6346-A71B-3E46EF796BC6}"/>
                  </a:ext>
                </a:extLst>
              </p:cNvPr>
              <p:cNvSpPr>
                <a:spLocks noChangeShapeType="1"/>
              </p:cNvSpPr>
              <p:nvPr/>
            </p:nvSpPr>
            <p:spPr bwMode="auto">
              <a:xfrm>
                <a:off x="3744" y="972"/>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useBgFill="1">
            <p:nvSpPr>
              <p:cNvPr id="40979" name="Oval 12">
                <a:extLst>
                  <a:ext uri="{FF2B5EF4-FFF2-40B4-BE49-F238E27FC236}">
                    <a16:creationId xmlns:a16="http://schemas.microsoft.com/office/drawing/2014/main" id="{3E732322-9AF2-084D-BF9E-65B3339ED053}"/>
                  </a:ext>
                </a:extLst>
              </p:cNvPr>
              <p:cNvSpPr>
                <a:spLocks noChangeArrowheads="1"/>
              </p:cNvSpPr>
              <p:nvPr/>
            </p:nvSpPr>
            <p:spPr bwMode="auto">
              <a:xfrm>
                <a:off x="3912" y="876"/>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useBgFill="1">
            <p:nvSpPr>
              <p:cNvPr id="40980" name="Oval 13">
                <a:extLst>
                  <a:ext uri="{FF2B5EF4-FFF2-40B4-BE49-F238E27FC236}">
                    <a16:creationId xmlns:a16="http://schemas.microsoft.com/office/drawing/2014/main" id="{94F6DD56-0F3C-F840-9C40-AC08A1EC2947}"/>
                  </a:ext>
                </a:extLst>
              </p:cNvPr>
              <p:cNvSpPr>
                <a:spLocks noChangeArrowheads="1"/>
              </p:cNvSpPr>
              <p:nvPr/>
            </p:nvSpPr>
            <p:spPr bwMode="auto">
              <a:xfrm>
                <a:off x="3912" y="1252"/>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p:nvSpPr>
              <p:cNvPr id="40981" name="Line 14">
                <a:extLst>
                  <a:ext uri="{FF2B5EF4-FFF2-40B4-BE49-F238E27FC236}">
                    <a16:creationId xmlns:a16="http://schemas.microsoft.com/office/drawing/2014/main" id="{C98A2CAC-B44C-5347-926F-35C3020E0F62}"/>
                  </a:ext>
                </a:extLst>
              </p:cNvPr>
              <p:cNvSpPr>
                <a:spLocks noChangeShapeType="1"/>
              </p:cNvSpPr>
              <p:nvPr/>
            </p:nvSpPr>
            <p:spPr bwMode="auto">
              <a:xfrm>
                <a:off x="3904" y="988"/>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2" name="Line 15">
                <a:extLst>
                  <a:ext uri="{FF2B5EF4-FFF2-40B4-BE49-F238E27FC236}">
                    <a16:creationId xmlns:a16="http://schemas.microsoft.com/office/drawing/2014/main" id="{727BEEF6-3BFA-ED4D-AEBC-E49D7B135C8E}"/>
                  </a:ext>
                </a:extLst>
              </p:cNvPr>
              <p:cNvSpPr>
                <a:spLocks noChangeShapeType="1"/>
              </p:cNvSpPr>
              <p:nvPr/>
            </p:nvSpPr>
            <p:spPr bwMode="auto">
              <a:xfrm>
                <a:off x="4456" y="972"/>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useBgFill="1">
            <p:nvSpPr>
              <p:cNvPr id="40983" name="Oval 16">
                <a:extLst>
                  <a:ext uri="{FF2B5EF4-FFF2-40B4-BE49-F238E27FC236}">
                    <a16:creationId xmlns:a16="http://schemas.microsoft.com/office/drawing/2014/main" id="{D0579199-A3AF-8448-BFEF-4A07ED88F4DC}"/>
                  </a:ext>
                </a:extLst>
              </p:cNvPr>
              <p:cNvSpPr>
                <a:spLocks noChangeArrowheads="1"/>
              </p:cNvSpPr>
              <p:nvPr/>
            </p:nvSpPr>
            <p:spPr bwMode="auto">
              <a:xfrm>
                <a:off x="4640" y="876"/>
                <a:ext cx="536" cy="176"/>
              </a:xfrm>
              <a:prstGeom prst="ellipse">
                <a:avLst/>
              </a:prstGeom>
              <a:ln w="38100">
                <a:solidFill>
                  <a:srgbClr val="00FF0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useBgFill="1">
            <p:nvSpPr>
              <p:cNvPr id="40984" name="Oval 17">
                <a:extLst>
                  <a:ext uri="{FF2B5EF4-FFF2-40B4-BE49-F238E27FC236}">
                    <a16:creationId xmlns:a16="http://schemas.microsoft.com/office/drawing/2014/main" id="{3390DF2E-1DC1-F74D-9661-789E7C5823A5}"/>
                  </a:ext>
                </a:extLst>
              </p:cNvPr>
              <p:cNvSpPr>
                <a:spLocks noChangeArrowheads="1"/>
              </p:cNvSpPr>
              <p:nvPr/>
            </p:nvSpPr>
            <p:spPr bwMode="auto">
              <a:xfrm>
                <a:off x="4640" y="1252"/>
                <a:ext cx="536" cy="176"/>
              </a:xfrm>
              <a:prstGeom prst="ellipse">
                <a:avLst/>
              </a:prstGeom>
              <a:ln w="38100">
                <a:solidFill>
                  <a:srgbClr val="00FF0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p:nvSpPr>
              <p:cNvPr id="40985" name="Line 18">
                <a:extLst>
                  <a:ext uri="{FF2B5EF4-FFF2-40B4-BE49-F238E27FC236}">
                    <a16:creationId xmlns:a16="http://schemas.microsoft.com/office/drawing/2014/main" id="{2559E110-1685-E64C-8858-A74322D25C5D}"/>
                  </a:ext>
                </a:extLst>
              </p:cNvPr>
              <p:cNvSpPr>
                <a:spLocks noChangeShapeType="1"/>
              </p:cNvSpPr>
              <p:nvPr/>
            </p:nvSpPr>
            <p:spPr bwMode="auto">
              <a:xfrm>
                <a:off x="4632" y="988"/>
                <a:ext cx="0" cy="35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6" name="Line 19">
                <a:extLst>
                  <a:ext uri="{FF2B5EF4-FFF2-40B4-BE49-F238E27FC236}">
                    <a16:creationId xmlns:a16="http://schemas.microsoft.com/office/drawing/2014/main" id="{ED698B35-7E45-374A-9629-503CF029720F}"/>
                  </a:ext>
                </a:extLst>
              </p:cNvPr>
              <p:cNvSpPr>
                <a:spLocks noChangeShapeType="1"/>
              </p:cNvSpPr>
              <p:nvPr/>
            </p:nvSpPr>
            <p:spPr bwMode="auto">
              <a:xfrm>
                <a:off x="5184" y="972"/>
                <a:ext cx="0" cy="35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7" name="Rectangle 20">
                <a:extLst>
                  <a:ext uri="{FF2B5EF4-FFF2-40B4-BE49-F238E27FC236}">
                    <a16:creationId xmlns:a16="http://schemas.microsoft.com/office/drawing/2014/main" id="{FDAB2E58-F8DD-684F-9E6E-130FBB197F73}"/>
                  </a:ext>
                </a:extLst>
              </p:cNvPr>
              <p:cNvSpPr>
                <a:spLocks noChangeArrowheads="1"/>
              </p:cNvSpPr>
              <p:nvPr/>
            </p:nvSpPr>
            <p:spPr bwMode="auto">
              <a:xfrm>
                <a:off x="2296" y="780"/>
                <a:ext cx="3056" cy="76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p:nvSpPr>
              <p:cNvPr id="40988" name="Rectangle 21">
                <a:extLst>
                  <a:ext uri="{FF2B5EF4-FFF2-40B4-BE49-F238E27FC236}">
                    <a16:creationId xmlns:a16="http://schemas.microsoft.com/office/drawing/2014/main" id="{BB827649-9276-B441-A346-2406285882AA}"/>
                  </a:ext>
                </a:extLst>
              </p:cNvPr>
              <p:cNvSpPr>
                <a:spLocks noChangeArrowheads="1"/>
              </p:cNvSpPr>
              <p:nvPr/>
            </p:nvSpPr>
            <p:spPr bwMode="auto">
              <a:xfrm>
                <a:off x="4783" y="1080"/>
                <a:ext cx="263"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85000"/>
                  </a:lnSpc>
                </a:pPr>
                <a:r>
                  <a:rPr lang="en-US" altLang="zh-CN" sz="2800" b="1">
                    <a:latin typeface="Helvetica" pitchFamily="2" charset="0"/>
                  </a:rPr>
                  <a:t>P</a:t>
                </a:r>
                <a:endParaRPr lang="en-US" altLang="zh-CN" b="1">
                  <a:latin typeface="Helvetica" pitchFamily="2" charset="0"/>
                </a:endParaRPr>
              </a:p>
            </p:txBody>
          </p:sp>
        </p:grpSp>
        <p:grpSp>
          <p:nvGrpSpPr>
            <p:cNvPr id="40966" name="Group 25">
              <a:extLst>
                <a:ext uri="{FF2B5EF4-FFF2-40B4-BE49-F238E27FC236}">
                  <a16:creationId xmlns:a16="http://schemas.microsoft.com/office/drawing/2014/main" id="{D92D9065-0276-C247-AF84-CEE0B48CCD34}"/>
                </a:ext>
              </a:extLst>
            </p:cNvPr>
            <p:cNvGrpSpPr>
              <a:grpSpLocks/>
            </p:cNvGrpSpPr>
            <p:nvPr/>
          </p:nvGrpSpPr>
          <p:grpSpPr bwMode="auto">
            <a:xfrm>
              <a:off x="2639" y="1640"/>
              <a:ext cx="2431" cy="2024"/>
              <a:chOff x="2639" y="1640"/>
              <a:chExt cx="2431" cy="2024"/>
            </a:xfrm>
          </p:grpSpPr>
          <p:sp>
            <p:nvSpPr>
              <p:cNvPr id="40967" name="Rectangle 26">
                <a:extLst>
                  <a:ext uri="{FF2B5EF4-FFF2-40B4-BE49-F238E27FC236}">
                    <a16:creationId xmlns:a16="http://schemas.microsoft.com/office/drawing/2014/main" id="{BB232D38-C676-DB42-8B7F-0012C7DAD887}"/>
                  </a:ext>
                </a:extLst>
              </p:cNvPr>
              <p:cNvSpPr>
                <a:spLocks noChangeArrowheads="1"/>
              </p:cNvSpPr>
              <p:nvPr/>
            </p:nvSpPr>
            <p:spPr bwMode="auto">
              <a:xfrm>
                <a:off x="2639" y="1640"/>
                <a:ext cx="239" cy="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1</a:t>
                </a:r>
              </a:p>
            </p:txBody>
          </p:sp>
          <p:sp>
            <p:nvSpPr>
              <p:cNvPr id="40968" name="Rectangle 27">
                <a:extLst>
                  <a:ext uri="{FF2B5EF4-FFF2-40B4-BE49-F238E27FC236}">
                    <a16:creationId xmlns:a16="http://schemas.microsoft.com/office/drawing/2014/main" id="{51342331-F4E8-E44D-B09A-7C14870E9BE0}"/>
                  </a:ext>
                </a:extLst>
              </p:cNvPr>
              <p:cNvSpPr>
                <a:spLocks noChangeArrowheads="1"/>
              </p:cNvSpPr>
              <p:nvPr/>
            </p:nvSpPr>
            <p:spPr bwMode="auto">
              <a:xfrm>
                <a:off x="3367" y="1648"/>
                <a:ext cx="239" cy="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1</a:t>
                </a:r>
              </a:p>
            </p:txBody>
          </p:sp>
          <p:sp>
            <p:nvSpPr>
              <p:cNvPr id="40969" name="Rectangle 28">
                <a:extLst>
                  <a:ext uri="{FF2B5EF4-FFF2-40B4-BE49-F238E27FC236}">
                    <a16:creationId xmlns:a16="http://schemas.microsoft.com/office/drawing/2014/main" id="{292AAC08-A663-5A42-A409-39A410E5F978}"/>
                  </a:ext>
                </a:extLst>
              </p:cNvPr>
              <p:cNvSpPr>
                <a:spLocks noChangeArrowheads="1"/>
              </p:cNvSpPr>
              <p:nvPr/>
            </p:nvSpPr>
            <p:spPr bwMode="auto">
              <a:xfrm>
                <a:off x="4095" y="1664"/>
                <a:ext cx="239" cy="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1</a:t>
                </a:r>
              </a:p>
            </p:txBody>
          </p:sp>
          <p:sp>
            <p:nvSpPr>
              <p:cNvPr id="40970" name="Rectangle 29">
                <a:extLst>
                  <a:ext uri="{FF2B5EF4-FFF2-40B4-BE49-F238E27FC236}">
                    <a16:creationId xmlns:a16="http://schemas.microsoft.com/office/drawing/2014/main" id="{FB5A8C33-F729-2247-885C-33A6D1771298}"/>
                  </a:ext>
                </a:extLst>
              </p:cNvPr>
              <p:cNvSpPr>
                <a:spLocks noChangeArrowheads="1"/>
              </p:cNvSpPr>
              <p:nvPr/>
            </p:nvSpPr>
            <p:spPr bwMode="auto">
              <a:xfrm>
                <a:off x="4831" y="1672"/>
                <a:ext cx="239" cy="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800" b="1">
                    <a:solidFill>
                      <a:srgbClr val="00FF00"/>
                    </a:solidFill>
                    <a:latin typeface="Helvetica" pitchFamily="2" charset="0"/>
                  </a:rPr>
                  <a:t>1</a:t>
                </a:r>
              </a:p>
              <a:p>
                <a:pPr>
                  <a:lnSpc>
                    <a:spcPct val="90000"/>
                  </a:lnSpc>
                </a:pPr>
                <a:r>
                  <a:rPr lang="en-US" altLang="zh-CN" sz="2800" b="1">
                    <a:solidFill>
                      <a:srgbClr val="00FF00"/>
                    </a:solidFill>
                    <a:latin typeface="Helvetica" pitchFamily="2" charset="0"/>
                  </a:rPr>
                  <a:t>1</a:t>
                </a:r>
              </a:p>
              <a:p>
                <a:pPr>
                  <a:lnSpc>
                    <a:spcPct val="90000"/>
                  </a:lnSpc>
                </a:pPr>
                <a:r>
                  <a:rPr lang="en-US" altLang="zh-CN" sz="2800" b="1">
                    <a:solidFill>
                      <a:srgbClr val="00FF00"/>
                    </a:solidFill>
                    <a:latin typeface="Helvetica" pitchFamily="2" charset="0"/>
                  </a:rPr>
                  <a:t>0</a:t>
                </a:r>
              </a:p>
              <a:p>
                <a:pPr>
                  <a:lnSpc>
                    <a:spcPct val="90000"/>
                  </a:lnSpc>
                </a:pPr>
                <a:r>
                  <a:rPr lang="en-US" altLang="zh-CN" sz="2800" b="1">
                    <a:solidFill>
                      <a:srgbClr val="00FF00"/>
                    </a:solidFill>
                    <a:latin typeface="Helvetica" pitchFamily="2" charset="0"/>
                  </a:rPr>
                  <a:t>0</a:t>
                </a:r>
              </a:p>
              <a:p>
                <a:pPr>
                  <a:lnSpc>
                    <a:spcPct val="90000"/>
                  </a:lnSpc>
                </a:pPr>
                <a:r>
                  <a:rPr lang="en-US" altLang="zh-CN" sz="2800" b="1">
                    <a:solidFill>
                      <a:srgbClr val="00FF00"/>
                    </a:solidFill>
                    <a:latin typeface="Helvetica" pitchFamily="2" charset="0"/>
                  </a:rPr>
                  <a:t>1</a:t>
                </a:r>
              </a:p>
              <a:p>
                <a:pPr>
                  <a:lnSpc>
                    <a:spcPct val="90000"/>
                  </a:lnSpc>
                </a:pPr>
                <a:r>
                  <a:rPr lang="en-US" altLang="zh-CN" sz="2800" b="1">
                    <a:solidFill>
                      <a:srgbClr val="00FF00"/>
                    </a:solidFill>
                    <a:latin typeface="Helvetica" pitchFamily="2" charset="0"/>
                  </a:rPr>
                  <a:t>1</a:t>
                </a:r>
              </a:p>
              <a:p>
                <a:pPr>
                  <a:lnSpc>
                    <a:spcPct val="90000"/>
                  </a:lnSpc>
                </a:pPr>
                <a:r>
                  <a:rPr lang="en-US" altLang="zh-CN" sz="2800" b="1">
                    <a:solidFill>
                      <a:srgbClr val="00FF00"/>
                    </a:solidFill>
                    <a:latin typeface="Helvetica" pitchFamily="2" charset="0"/>
                  </a:rPr>
                  <a:t>0</a:t>
                </a:r>
              </a:p>
              <a:p>
                <a:pPr>
                  <a:lnSpc>
                    <a:spcPct val="90000"/>
                  </a:lnSpc>
                </a:pPr>
                <a:r>
                  <a:rPr lang="en-US" altLang="zh-CN" sz="2800" b="1">
                    <a:solidFill>
                      <a:srgbClr val="00FF00"/>
                    </a:solidFill>
                    <a:latin typeface="Helvetica" pitchFamily="2" charset="0"/>
                  </a:rPr>
                  <a:t>1</a:t>
                </a:r>
              </a:p>
            </p:txBody>
          </p:sp>
        </p:grpSp>
      </p:grpSp>
      <p:sp>
        <p:nvSpPr>
          <p:cNvPr id="40963" name="Rectangle 2">
            <a:extLst>
              <a:ext uri="{FF2B5EF4-FFF2-40B4-BE49-F238E27FC236}">
                <a16:creationId xmlns:a16="http://schemas.microsoft.com/office/drawing/2014/main" id="{4D25B8D6-AD3B-0546-A8EF-592E38B90BBE}"/>
              </a:ext>
            </a:extLst>
          </p:cNvPr>
          <p:cNvSpPr>
            <a:spLocks noGrp="1" noChangeArrowheads="1"/>
          </p:cNvSpPr>
          <p:nvPr>
            <p:ph type="title"/>
          </p:nvPr>
        </p:nvSpPr>
        <p:spPr/>
        <p:txBody>
          <a:bodyPr/>
          <a:lstStyle/>
          <a:p>
            <a:pPr eaLnBrk="1" hangingPunct="1"/>
            <a:r>
              <a:rPr lang="en-US" altLang="zh-CN"/>
              <a:t>RAID 3</a:t>
            </a:r>
          </a:p>
        </p:txBody>
      </p:sp>
      <p:sp>
        <p:nvSpPr>
          <p:cNvPr id="40964" name="Rectangle 3">
            <a:extLst>
              <a:ext uri="{FF2B5EF4-FFF2-40B4-BE49-F238E27FC236}">
                <a16:creationId xmlns:a16="http://schemas.microsoft.com/office/drawing/2014/main" id="{8B8D2328-FDAE-DD45-86CB-08CE6B2D2726}"/>
              </a:ext>
            </a:extLst>
          </p:cNvPr>
          <p:cNvSpPr>
            <a:spLocks noGrp="1" noChangeArrowheads="1"/>
          </p:cNvSpPr>
          <p:nvPr>
            <p:ph type="body" idx="1"/>
          </p:nvPr>
        </p:nvSpPr>
        <p:spPr/>
        <p:txBody>
          <a:bodyPr/>
          <a:lstStyle/>
          <a:p>
            <a:pPr eaLnBrk="1" hangingPunct="1"/>
            <a:r>
              <a:rPr lang="en-US" altLang="zh-CN"/>
              <a:t>Even Parity</a:t>
            </a:r>
          </a:p>
          <a:p>
            <a:pPr eaLnBrk="1" hangingPunct="1">
              <a:buFontTx/>
              <a:buNone/>
            </a:pPr>
            <a:r>
              <a:rPr lang="en-US" altLang="zh-CN"/>
              <a:t>	parity bit makes</a:t>
            </a:r>
          </a:p>
          <a:p>
            <a:pPr eaLnBrk="1" hangingPunct="1">
              <a:buFontTx/>
              <a:buNone/>
            </a:pPr>
            <a:r>
              <a:rPr lang="en-US" altLang="zh-CN"/>
              <a:t>	the # of 1 even</a:t>
            </a:r>
          </a:p>
          <a:p>
            <a:pPr eaLnBrk="1" hangingPunct="1"/>
            <a:r>
              <a:rPr lang="en-US" altLang="zh-CN"/>
              <a:t>p = sum(data1) mod 2</a:t>
            </a:r>
          </a:p>
        </p:txBody>
      </p:sp>
    </p:spTree>
    <p:extLst>
      <p:ext uri="{BB962C8B-B14F-4D97-AF65-F5344CB8AC3E}">
        <p14:creationId xmlns:p14="http://schemas.microsoft.com/office/powerpoint/2010/main" val="1418939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C8EEC320-CBAD-1D44-896F-ED583419B172}"/>
              </a:ext>
            </a:extLst>
          </p:cNvPr>
          <p:cNvSpPr>
            <a:spLocks noGrp="1" noChangeArrowheads="1"/>
          </p:cNvSpPr>
          <p:nvPr>
            <p:ph type="body" idx="1"/>
          </p:nvPr>
        </p:nvSpPr>
        <p:spPr/>
        <p:txBody>
          <a:bodyPr/>
          <a:lstStyle/>
          <a:p>
            <a:pPr eaLnBrk="1" hangingPunct="1"/>
            <a:r>
              <a:rPr lang="en-US" altLang="zh-CN"/>
              <a:t>Even Parity</a:t>
            </a:r>
          </a:p>
          <a:p>
            <a:pPr eaLnBrk="1" hangingPunct="1">
              <a:buFontTx/>
              <a:buNone/>
            </a:pPr>
            <a:r>
              <a:rPr lang="en-US" altLang="zh-CN"/>
              <a:t>	parity bit makes</a:t>
            </a:r>
          </a:p>
          <a:p>
            <a:pPr eaLnBrk="1" hangingPunct="1">
              <a:buFontTx/>
              <a:buNone/>
            </a:pPr>
            <a:r>
              <a:rPr lang="en-US" altLang="zh-CN"/>
              <a:t>	the # of 1 even</a:t>
            </a:r>
          </a:p>
          <a:p>
            <a:pPr eaLnBrk="1" hangingPunct="1"/>
            <a:r>
              <a:rPr lang="en-US" altLang="zh-CN"/>
              <a:t>p = sum(data1) mod 2</a:t>
            </a:r>
          </a:p>
          <a:p>
            <a:pPr eaLnBrk="1" hangingPunct="1"/>
            <a:r>
              <a:rPr lang="en-US" altLang="zh-CN"/>
              <a:t>Recovery</a:t>
            </a:r>
          </a:p>
          <a:p>
            <a:pPr eaLnBrk="1" hangingPunct="1">
              <a:buFontTx/>
              <a:buNone/>
            </a:pPr>
            <a:r>
              <a:rPr lang="en-US" altLang="zh-CN"/>
              <a:t>	if a disk fails,</a:t>
            </a:r>
          </a:p>
          <a:p>
            <a:pPr eaLnBrk="1" hangingPunct="1">
              <a:buFontTx/>
              <a:buNone/>
            </a:pPr>
            <a:r>
              <a:rPr lang="en-US" altLang="zh-CN"/>
              <a:t>	“subtract” good data</a:t>
            </a:r>
          </a:p>
          <a:p>
            <a:pPr eaLnBrk="1" hangingPunct="1">
              <a:buFontTx/>
              <a:buNone/>
            </a:pPr>
            <a:r>
              <a:rPr lang="en-US" altLang="zh-CN"/>
              <a:t>	from good blocks;</a:t>
            </a:r>
          </a:p>
          <a:p>
            <a:pPr eaLnBrk="1" hangingPunct="1">
              <a:buFontTx/>
              <a:buNone/>
            </a:pPr>
            <a:r>
              <a:rPr lang="en-US" altLang="zh-CN"/>
              <a:t>	what remains is missing data;</a:t>
            </a:r>
          </a:p>
        </p:txBody>
      </p:sp>
      <p:grpSp>
        <p:nvGrpSpPr>
          <p:cNvPr id="41987" name="Group 41">
            <a:extLst>
              <a:ext uri="{FF2B5EF4-FFF2-40B4-BE49-F238E27FC236}">
                <a16:creationId xmlns:a16="http://schemas.microsoft.com/office/drawing/2014/main" id="{F39C1CFE-499B-3145-8C1C-65E2BF313E76}"/>
              </a:ext>
            </a:extLst>
          </p:cNvPr>
          <p:cNvGrpSpPr>
            <a:grpSpLocks/>
          </p:cNvGrpSpPr>
          <p:nvPr/>
        </p:nvGrpSpPr>
        <p:grpSpPr bwMode="auto">
          <a:xfrm>
            <a:off x="4292600" y="1676400"/>
            <a:ext cx="4851400" cy="4705350"/>
            <a:chOff x="2296" y="700"/>
            <a:chExt cx="3056" cy="2964"/>
          </a:xfrm>
        </p:grpSpPr>
        <p:grpSp>
          <p:nvGrpSpPr>
            <p:cNvPr id="41989" name="Group 3">
              <a:extLst>
                <a:ext uri="{FF2B5EF4-FFF2-40B4-BE49-F238E27FC236}">
                  <a16:creationId xmlns:a16="http://schemas.microsoft.com/office/drawing/2014/main" id="{6B88CF27-274B-5F40-8874-0F634B4D14F9}"/>
                </a:ext>
              </a:extLst>
            </p:cNvPr>
            <p:cNvGrpSpPr>
              <a:grpSpLocks/>
            </p:cNvGrpSpPr>
            <p:nvPr/>
          </p:nvGrpSpPr>
          <p:grpSpPr bwMode="auto">
            <a:xfrm>
              <a:off x="2296" y="780"/>
              <a:ext cx="3056" cy="768"/>
              <a:chOff x="2296" y="780"/>
              <a:chExt cx="3056" cy="768"/>
            </a:xfrm>
          </p:grpSpPr>
          <p:sp useBgFill="1">
            <p:nvSpPr>
              <p:cNvPr id="41999" name="Oval 4">
                <a:extLst>
                  <a:ext uri="{FF2B5EF4-FFF2-40B4-BE49-F238E27FC236}">
                    <a16:creationId xmlns:a16="http://schemas.microsoft.com/office/drawing/2014/main" id="{8E3C9B72-8817-ED40-B063-B819BC7C221D}"/>
                  </a:ext>
                </a:extLst>
              </p:cNvPr>
              <p:cNvSpPr>
                <a:spLocks noChangeArrowheads="1"/>
              </p:cNvSpPr>
              <p:nvPr/>
            </p:nvSpPr>
            <p:spPr bwMode="auto">
              <a:xfrm>
                <a:off x="2472" y="876"/>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useBgFill="1">
            <p:nvSpPr>
              <p:cNvPr id="42000" name="Oval 5">
                <a:extLst>
                  <a:ext uri="{FF2B5EF4-FFF2-40B4-BE49-F238E27FC236}">
                    <a16:creationId xmlns:a16="http://schemas.microsoft.com/office/drawing/2014/main" id="{1955AD7F-5E61-DF49-A4B3-C9159B3A468A}"/>
                  </a:ext>
                </a:extLst>
              </p:cNvPr>
              <p:cNvSpPr>
                <a:spLocks noChangeArrowheads="1"/>
              </p:cNvSpPr>
              <p:nvPr/>
            </p:nvSpPr>
            <p:spPr bwMode="auto">
              <a:xfrm>
                <a:off x="2472" y="1252"/>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p:nvSpPr>
              <p:cNvPr id="42001" name="Line 6">
                <a:extLst>
                  <a:ext uri="{FF2B5EF4-FFF2-40B4-BE49-F238E27FC236}">
                    <a16:creationId xmlns:a16="http://schemas.microsoft.com/office/drawing/2014/main" id="{E14549A7-0B5E-364C-820A-38F196E77BDA}"/>
                  </a:ext>
                </a:extLst>
              </p:cNvPr>
              <p:cNvSpPr>
                <a:spLocks noChangeShapeType="1"/>
              </p:cNvSpPr>
              <p:nvPr/>
            </p:nvSpPr>
            <p:spPr bwMode="auto">
              <a:xfrm>
                <a:off x="2464" y="988"/>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2" name="Line 7">
                <a:extLst>
                  <a:ext uri="{FF2B5EF4-FFF2-40B4-BE49-F238E27FC236}">
                    <a16:creationId xmlns:a16="http://schemas.microsoft.com/office/drawing/2014/main" id="{DA9F78B3-D916-4E43-A43C-C1613A7C7CC1}"/>
                  </a:ext>
                </a:extLst>
              </p:cNvPr>
              <p:cNvSpPr>
                <a:spLocks noChangeShapeType="1"/>
              </p:cNvSpPr>
              <p:nvPr/>
            </p:nvSpPr>
            <p:spPr bwMode="auto">
              <a:xfrm>
                <a:off x="3016" y="972"/>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useBgFill="1">
            <p:nvSpPr>
              <p:cNvPr id="42003" name="Oval 8">
                <a:extLst>
                  <a:ext uri="{FF2B5EF4-FFF2-40B4-BE49-F238E27FC236}">
                    <a16:creationId xmlns:a16="http://schemas.microsoft.com/office/drawing/2014/main" id="{BBFB3D4A-FCB6-5944-8652-D10AD3466A98}"/>
                  </a:ext>
                </a:extLst>
              </p:cNvPr>
              <p:cNvSpPr>
                <a:spLocks noChangeArrowheads="1"/>
              </p:cNvSpPr>
              <p:nvPr/>
            </p:nvSpPr>
            <p:spPr bwMode="auto">
              <a:xfrm>
                <a:off x="3200" y="876"/>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useBgFill="1">
            <p:nvSpPr>
              <p:cNvPr id="42004" name="Oval 9">
                <a:extLst>
                  <a:ext uri="{FF2B5EF4-FFF2-40B4-BE49-F238E27FC236}">
                    <a16:creationId xmlns:a16="http://schemas.microsoft.com/office/drawing/2014/main" id="{D5158E09-80DE-7D41-95D7-088324BFCFB8}"/>
                  </a:ext>
                </a:extLst>
              </p:cNvPr>
              <p:cNvSpPr>
                <a:spLocks noChangeArrowheads="1"/>
              </p:cNvSpPr>
              <p:nvPr/>
            </p:nvSpPr>
            <p:spPr bwMode="auto">
              <a:xfrm>
                <a:off x="3200" y="1252"/>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p:nvSpPr>
              <p:cNvPr id="42005" name="Line 10">
                <a:extLst>
                  <a:ext uri="{FF2B5EF4-FFF2-40B4-BE49-F238E27FC236}">
                    <a16:creationId xmlns:a16="http://schemas.microsoft.com/office/drawing/2014/main" id="{3D66ED46-B3C1-BF45-AF45-C423EACA7862}"/>
                  </a:ext>
                </a:extLst>
              </p:cNvPr>
              <p:cNvSpPr>
                <a:spLocks noChangeShapeType="1"/>
              </p:cNvSpPr>
              <p:nvPr/>
            </p:nvSpPr>
            <p:spPr bwMode="auto">
              <a:xfrm>
                <a:off x="3192" y="988"/>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6" name="Line 11">
                <a:extLst>
                  <a:ext uri="{FF2B5EF4-FFF2-40B4-BE49-F238E27FC236}">
                    <a16:creationId xmlns:a16="http://schemas.microsoft.com/office/drawing/2014/main" id="{78D7F509-DB4D-2742-81FA-1F2E859A8F9A}"/>
                  </a:ext>
                </a:extLst>
              </p:cNvPr>
              <p:cNvSpPr>
                <a:spLocks noChangeShapeType="1"/>
              </p:cNvSpPr>
              <p:nvPr/>
            </p:nvSpPr>
            <p:spPr bwMode="auto">
              <a:xfrm>
                <a:off x="3744" y="972"/>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useBgFill="1">
            <p:nvSpPr>
              <p:cNvPr id="42007" name="Oval 12">
                <a:extLst>
                  <a:ext uri="{FF2B5EF4-FFF2-40B4-BE49-F238E27FC236}">
                    <a16:creationId xmlns:a16="http://schemas.microsoft.com/office/drawing/2014/main" id="{CA53FADD-B33F-164A-8ACC-4C576C2AE5CF}"/>
                  </a:ext>
                </a:extLst>
              </p:cNvPr>
              <p:cNvSpPr>
                <a:spLocks noChangeArrowheads="1"/>
              </p:cNvSpPr>
              <p:nvPr/>
            </p:nvSpPr>
            <p:spPr bwMode="auto">
              <a:xfrm>
                <a:off x="3912" y="876"/>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useBgFill="1">
            <p:nvSpPr>
              <p:cNvPr id="42008" name="Oval 13">
                <a:extLst>
                  <a:ext uri="{FF2B5EF4-FFF2-40B4-BE49-F238E27FC236}">
                    <a16:creationId xmlns:a16="http://schemas.microsoft.com/office/drawing/2014/main" id="{4252C9F7-6BFE-BB4C-9E01-F143DECC3CEC}"/>
                  </a:ext>
                </a:extLst>
              </p:cNvPr>
              <p:cNvSpPr>
                <a:spLocks noChangeArrowheads="1"/>
              </p:cNvSpPr>
              <p:nvPr/>
            </p:nvSpPr>
            <p:spPr bwMode="auto">
              <a:xfrm>
                <a:off x="3912" y="1252"/>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p:nvSpPr>
              <p:cNvPr id="42009" name="Line 14">
                <a:extLst>
                  <a:ext uri="{FF2B5EF4-FFF2-40B4-BE49-F238E27FC236}">
                    <a16:creationId xmlns:a16="http://schemas.microsoft.com/office/drawing/2014/main" id="{90AFA3FE-A6B7-D549-B0E5-63C6C3C1C718}"/>
                  </a:ext>
                </a:extLst>
              </p:cNvPr>
              <p:cNvSpPr>
                <a:spLocks noChangeShapeType="1"/>
              </p:cNvSpPr>
              <p:nvPr/>
            </p:nvSpPr>
            <p:spPr bwMode="auto">
              <a:xfrm>
                <a:off x="3904" y="988"/>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0" name="Line 15">
                <a:extLst>
                  <a:ext uri="{FF2B5EF4-FFF2-40B4-BE49-F238E27FC236}">
                    <a16:creationId xmlns:a16="http://schemas.microsoft.com/office/drawing/2014/main" id="{8814D1AF-766F-A343-B161-EF0A822A2DF6}"/>
                  </a:ext>
                </a:extLst>
              </p:cNvPr>
              <p:cNvSpPr>
                <a:spLocks noChangeShapeType="1"/>
              </p:cNvSpPr>
              <p:nvPr/>
            </p:nvSpPr>
            <p:spPr bwMode="auto">
              <a:xfrm>
                <a:off x="4456" y="972"/>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useBgFill="1">
            <p:nvSpPr>
              <p:cNvPr id="42011" name="Oval 16">
                <a:extLst>
                  <a:ext uri="{FF2B5EF4-FFF2-40B4-BE49-F238E27FC236}">
                    <a16:creationId xmlns:a16="http://schemas.microsoft.com/office/drawing/2014/main" id="{AE3FF4BB-3678-E344-8F1F-238B87C33055}"/>
                  </a:ext>
                </a:extLst>
              </p:cNvPr>
              <p:cNvSpPr>
                <a:spLocks noChangeArrowheads="1"/>
              </p:cNvSpPr>
              <p:nvPr/>
            </p:nvSpPr>
            <p:spPr bwMode="auto">
              <a:xfrm>
                <a:off x="4640" y="876"/>
                <a:ext cx="536" cy="176"/>
              </a:xfrm>
              <a:prstGeom prst="ellipse">
                <a:avLst/>
              </a:prstGeom>
              <a:ln w="38100">
                <a:solidFill>
                  <a:srgbClr val="00FF0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useBgFill="1">
            <p:nvSpPr>
              <p:cNvPr id="42012" name="Oval 17">
                <a:extLst>
                  <a:ext uri="{FF2B5EF4-FFF2-40B4-BE49-F238E27FC236}">
                    <a16:creationId xmlns:a16="http://schemas.microsoft.com/office/drawing/2014/main" id="{36390DFB-9BB4-A14A-9C22-A30034501B01}"/>
                  </a:ext>
                </a:extLst>
              </p:cNvPr>
              <p:cNvSpPr>
                <a:spLocks noChangeArrowheads="1"/>
              </p:cNvSpPr>
              <p:nvPr/>
            </p:nvSpPr>
            <p:spPr bwMode="auto">
              <a:xfrm>
                <a:off x="4640" y="1252"/>
                <a:ext cx="536" cy="176"/>
              </a:xfrm>
              <a:prstGeom prst="ellipse">
                <a:avLst/>
              </a:prstGeom>
              <a:ln w="38100">
                <a:solidFill>
                  <a:srgbClr val="00FF0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p:nvSpPr>
              <p:cNvPr id="42013" name="Line 18">
                <a:extLst>
                  <a:ext uri="{FF2B5EF4-FFF2-40B4-BE49-F238E27FC236}">
                    <a16:creationId xmlns:a16="http://schemas.microsoft.com/office/drawing/2014/main" id="{56C2B775-DB35-7D4D-9216-A678E24E785C}"/>
                  </a:ext>
                </a:extLst>
              </p:cNvPr>
              <p:cNvSpPr>
                <a:spLocks noChangeShapeType="1"/>
              </p:cNvSpPr>
              <p:nvPr/>
            </p:nvSpPr>
            <p:spPr bwMode="auto">
              <a:xfrm>
                <a:off x="4632" y="988"/>
                <a:ext cx="0" cy="35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4" name="Line 19">
                <a:extLst>
                  <a:ext uri="{FF2B5EF4-FFF2-40B4-BE49-F238E27FC236}">
                    <a16:creationId xmlns:a16="http://schemas.microsoft.com/office/drawing/2014/main" id="{42BF4400-A02F-F940-9B9E-F33BE1F74420}"/>
                  </a:ext>
                </a:extLst>
              </p:cNvPr>
              <p:cNvSpPr>
                <a:spLocks noChangeShapeType="1"/>
              </p:cNvSpPr>
              <p:nvPr/>
            </p:nvSpPr>
            <p:spPr bwMode="auto">
              <a:xfrm>
                <a:off x="5184" y="972"/>
                <a:ext cx="0" cy="35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5" name="Rectangle 20">
                <a:extLst>
                  <a:ext uri="{FF2B5EF4-FFF2-40B4-BE49-F238E27FC236}">
                    <a16:creationId xmlns:a16="http://schemas.microsoft.com/office/drawing/2014/main" id="{C84E9069-A19C-7742-B87A-D61CE156BA90}"/>
                  </a:ext>
                </a:extLst>
              </p:cNvPr>
              <p:cNvSpPr>
                <a:spLocks noChangeArrowheads="1"/>
              </p:cNvSpPr>
              <p:nvPr/>
            </p:nvSpPr>
            <p:spPr bwMode="auto">
              <a:xfrm>
                <a:off x="2296" y="780"/>
                <a:ext cx="3056" cy="76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p:nvSpPr>
              <p:cNvPr id="42016" name="Rectangle 21">
                <a:extLst>
                  <a:ext uri="{FF2B5EF4-FFF2-40B4-BE49-F238E27FC236}">
                    <a16:creationId xmlns:a16="http://schemas.microsoft.com/office/drawing/2014/main" id="{8B71CEED-1AAD-8948-BEEA-7BF4004B63C7}"/>
                  </a:ext>
                </a:extLst>
              </p:cNvPr>
              <p:cNvSpPr>
                <a:spLocks noChangeArrowheads="1"/>
              </p:cNvSpPr>
              <p:nvPr/>
            </p:nvSpPr>
            <p:spPr bwMode="auto">
              <a:xfrm>
                <a:off x="4783" y="1080"/>
                <a:ext cx="263"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85000"/>
                  </a:lnSpc>
                </a:pPr>
                <a:r>
                  <a:rPr lang="en-US" altLang="zh-CN" sz="2800" b="1">
                    <a:latin typeface="Helvetica" pitchFamily="2" charset="0"/>
                  </a:rPr>
                  <a:t>P</a:t>
                </a:r>
                <a:endParaRPr lang="en-US" altLang="zh-CN" b="1">
                  <a:latin typeface="Helvetica" pitchFamily="2" charset="0"/>
                </a:endParaRPr>
              </a:p>
            </p:txBody>
          </p:sp>
        </p:grpSp>
        <p:grpSp>
          <p:nvGrpSpPr>
            <p:cNvPr id="41990" name="Group 25">
              <a:extLst>
                <a:ext uri="{FF2B5EF4-FFF2-40B4-BE49-F238E27FC236}">
                  <a16:creationId xmlns:a16="http://schemas.microsoft.com/office/drawing/2014/main" id="{4447AA9A-35D3-0B4B-95F9-35840BBFE8AD}"/>
                </a:ext>
              </a:extLst>
            </p:cNvPr>
            <p:cNvGrpSpPr>
              <a:grpSpLocks/>
            </p:cNvGrpSpPr>
            <p:nvPr/>
          </p:nvGrpSpPr>
          <p:grpSpPr bwMode="auto">
            <a:xfrm>
              <a:off x="2639" y="1640"/>
              <a:ext cx="2431" cy="2024"/>
              <a:chOff x="2639" y="1640"/>
              <a:chExt cx="2431" cy="2024"/>
            </a:xfrm>
          </p:grpSpPr>
          <p:sp>
            <p:nvSpPr>
              <p:cNvPr id="41996" name="Rectangle 26">
                <a:extLst>
                  <a:ext uri="{FF2B5EF4-FFF2-40B4-BE49-F238E27FC236}">
                    <a16:creationId xmlns:a16="http://schemas.microsoft.com/office/drawing/2014/main" id="{F7D7368C-B38F-CB49-9460-46E725150DD7}"/>
                  </a:ext>
                </a:extLst>
              </p:cNvPr>
              <p:cNvSpPr>
                <a:spLocks noChangeArrowheads="1"/>
              </p:cNvSpPr>
              <p:nvPr/>
            </p:nvSpPr>
            <p:spPr bwMode="auto">
              <a:xfrm>
                <a:off x="2639" y="1640"/>
                <a:ext cx="239" cy="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1</a:t>
                </a:r>
              </a:p>
            </p:txBody>
          </p:sp>
          <p:sp>
            <p:nvSpPr>
              <p:cNvPr id="41997" name="Rectangle 28">
                <a:extLst>
                  <a:ext uri="{FF2B5EF4-FFF2-40B4-BE49-F238E27FC236}">
                    <a16:creationId xmlns:a16="http://schemas.microsoft.com/office/drawing/2014/main" id="{7D9DDE3C-C712-1045-9E48-F03D21FA4E6A}"/>
                  </a:ext>
                </a:extLst>
              </p:cNvPr>
              <p:cNvSpPr>
                <a:spLocks noChangeArrowheads="1"/>
              </p:cNvSpPr>
              <p:nvPr/>
            </p:nvSpPr>
            <p:spPr bwMode="auto">
              <a:xfrm>
                <a:off x="4095" y="1664"/>
                <a:ext cx="239" cy="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1</a:t>
                </a:r>
              </a:p>
            </p:txBody>
          </p:sp>
          <p:sp>
            <p:nvSpPr>
              <p:cNvPr id="41998" name="Rectangle 29">
                <a:extLst>
                  <a:ext uri="{FF2B5EF4-FFF2-40B4-BE49-F238E27FC236}">
                    <a16:creationId xmlns:a16="http://schemas.microsoft.com/office/drawing/2014/main" id="{D0E14DFB-5E77-CE4C-9FD1-C920258B0E08}"/>
                  </a:ext>
                </a:extLst>
              </p:cNvPr>
              <p:cNvSpPr>
                <a:spLocks noChangeArrowheads="1"/>
              </p:cNvSpPr>
              <p:nvPr/>
            </p:nvSpPr>
            <p:spPr bwMode="auto">
              <a:xfrm>
                <a:off x="4831" y="1672"/>
                <a:ext cx="239" cy="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800" b="1">
                    <a:solidFill>
                      <a:srgbClr val="00FF00"/>
                    </a:solidFill>
                    <a:latin typeface="Helvetica" pitchFamily="2" charset="0"/>
                  </a:rPr>
                  <a:t>1</a:t>
                </a:r>
              </a:p>
              <a:p>
                <a:pPr>
                  <a:lnSpc>
                    <a:spcPct val="90000"/>
                  </a:lnSpc>
                </a:pPr>
                <a:r>
                  <a:rPr lang="en-US" altLang="zh-CN" sz="2800" b="1">
                    <a:solidFill>
                      <a:srgbClr val="00FF00"/>
                    </a:solidFill>
                    <a:latin typeface="Helvetica" pitchFamily="2" charset="0"/>
                  </a:rPr>
                  <a:t>1</a:t>
                </a:r>
              </a:p>
              <a:p>
                <a:pPr>
                  <a:lnSpc>
                    <a:spcPct val="90000"/>
                  </a:lnSpc>
                </a:pPr>
                <a:r>
                  <a:rPr lang="en-US" altLang="zh-CN" sz="2800" b="1">
                    <a:solidFill>
                      <a:srgbClr val="00FF00"/>
                    </a:solidFill>
                    <a:latin typeface="Helvetica" pitchFamily="2" charset="0"/>
                  </a:rPr>
                  <a:t>0</a:t>
                </a:r>
              </a:p>
              <a:p>
                <a:pPr>
                  <a:lnSpc>
                    <a:spcPct val="90000"/>
                  </a:lnSpc>
                </a:pPr>
                <a:r>
                  <a:rPr lang="en-US" altLang="zh-CN" sz="2800" b="1">
                    <a:solidFill>
                      <a:srgbClr val="00FF00"/>
                    </a:solidFill>
                    <a:latin typeface="Helvetica" pitchFamily="2" charset="0"/>
                  </a:rPr>
                  <a:t>0</a:t>
                </a:r>
              </a:p>
              <a:p>
                <a:pPr>
                  <a:lnSpc>
                    <a:spcPct val="90000"/>
                  </a:lnSpc>
                </a:pPr>
                <a:r>
                  <a:rPr lang="en-US" altLang="zh-CN" sz="2800" b="1">
                    <a:solidFill>
                      <a:srgbClr val="00FF00"/>
                    </a:solidFill>
                    <a:latin typeface="Helvetica" pitchFamily="2" charset="0"/>
                  </a:rPr>
                  <a:t>1</a:t>
                </a:r>
              </a:p>
              <a:p>
                <a:pPr>
                  <a:lnSpc>
                    <a:spcPct val="90000"/>
                  </a:lnSpc>
                </a:pPr>
                <a:r>
                  <a:rPr lang="en-US" altLang="zh-CN" sz="2800" b="1">
                    <a:solidFill>
                      <a:srgbClr val="00FF00"/>
                    </a:solidFill>
                    <a:latin typeface="Helvetica" pitchFamily="2" charset="0"/>
                  </a:rPr>
                  <a:t>1</a:t>
                </a:r>
              </a:p>
              <a:p>
                <a:pPr>
                  <a:lnSpc>
                    <a:spcPct val="90000"/>
                  </a:lnSpc>
                </a:pPr>
                <a:r>
                  <a:rPr lang="en-US" altLang="zh-CN" sz="2800" b="1">
                    <a:solidFill>
                      <a:srgbClr val="00FF00"/>
                    </a:solidFill>
                    <a:latin typeface="Helvetica" pitchFamily="2" charset="0"/>
                  </a:rPr>
                  <a:t>0</a:t>
                </a:r>
              </a:p>
              <a:p>
                <a:pPr>
                  <a:lnSpc>
                    <a:spcPct val="90000"/>
                  </a:lnSpc>
                </a:pPr>
                <a:r>
                  <a:rPr lang="en-US" altLang="zh-CN" sz="2800" b="1">
                    <a:solidFill>
                      <a:srgbClr val="00FF00"/>
                    </a:solidFill>
                    <a:latin typeface="Helvetica" pitchFamily="2" charset="0"/>
                  </a:rPr>
                  <a:t>1</a:t>
                </a:r>
              </a:p>
            </p:txBody>
          </p:sp>
        </p:grpSp>
        <p:grpSp>
          <p:nvGrpSpPr>
            <p:cNvPr id="41991" name="Group 36">
              <a:extLst>
                <a:ext uri="{FF2B5EF4-FFF2-40B4-BE49-F238E27FC236}">
                  <a16:creationId xmlns:a16="http://schemas.microsoft.com/office/drawing/2014/main" id="{4FAA9309-E37A-4042-989F-27FDCD5ADE91}"/>
                </a:ext>
              </a:extLst>
            </p:cNvPr>
            <p:cNvGrpSpPr>
              <a:grpSpLocks/>
            </p:cNvGrpSpPr>
            <p:nvPr/>
          </p:nvGrpSpPr>
          <p:grpSpPr bwMode="auto">
            <a:xfrm>
              <a:off x="3168" y="700"/>
              <a:ext cx="624" cy="2900"/>
              <a:chOff x="3168" y="700"/>
              <a:chExt cx="624" cy="2900"/>
            </a:xfrm>
          </p:grpSpPr>
          <p:sp>
            <p:nvSpPr>
              <p:cNvPr id="41992" name="Line 37">
                <a:extLst>
                  <a:ext uri="{FF2B5EF4-FFF2-40B4-BE49-F238E27FC236}">
                    <a16:creationId xmlns:a16="http://schemas.microsoft.com/office/drawing/2014/main" id="{01A82AAC-4793-534E-A42F-757BB6E7E5B2}"/>
                  </a:ext>
                </a:extLst>
              </p:cNvPr>
              <p:cNvSpPr>
                <a:spLocks noChangeShapeType="1"/>
              </p:cNvSpPr>
              <p:nvPr/>
            </p:nvSpPr>
            <p:spPr bwMode="auto">
              <a:xfrm>
                <a:off x="3168" y="716"/>
                <a:ext cx="624" cy="9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3" name="Line 38">
                <a:extLst>
                  <a:ext uri="{FF2B5EF4-FFF2-40B4-BE49-F238E27FC236}">
                    <a16:creationId xmlns:a16="http://schemas.microsoft.com/office/drawing/2014/main" id="{06604433-8285-FD47-B989-E6585389ECF5}"/>
                  </a:ext>
                </a:extLst>
              </p:cNvPr>
              <p:cNvSpPr>
                <a:spLocks noChangeShapeType="1"/>
              </p:cNvSpPr>
              <p:nvPr/>
            </p:nvSpPr>
            <p:spPr bwMode="auto">
              <a:xfrm flipH="1">
                <a:off x="3208" y="700"/>
                <a:ext cx="552" cy="9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4" name="Line 39">
                <a:extLst>
                  <a:ext uri="{FF2B5EF4-FFF2-40B4-BE49-F238E27FC236}">
                    <a16:creationId xmlns:a16="http://schemas.microsoft.com/office/drawing/2014/main" id="{6941BE0B-6EC4-3441-B439-1557BC73B9B1}"/>
                  </a:ext>
                </a:extLst>
              </p:cNvPr>
              <p:cNvSpPr>
                <a:spLocks noChangeShapeType="1"/>
              </p:cNvSpPr>
              <p:nvPr/>
            </p:nvSpPr>
            <p:spPr bwMode="auto">
              <a:xfrm>
                <a:off x="3264" y="1776"/>
                <a:ext cx="480" cy="182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5" name="Line 40">
                <a:extLst>
                  <a:ext uri="{FF2B5EF4-FFF2-40B4-BE49-F238E27FC236}">
                    <a16:creationId xmlns:a16="http://schemas.microsoft.com/office/drawing/2014/main" id="{0139A8FF-8107-2943-92E5-8D0EAD84308D}"/>
                  </a:ext>
                </a:extLst>
              </p:cNvPr>
              <p:cNvSpPr>
                <a:spLocks noChangeShapeType="1"/>
              </p:cNvSpPr>
              <p:nvPr/>
            </p:nvSpPr>
            <p:spPr bwMode="auto">
              <a:xfrm flipH="1">
                <a:off x="3360" y="1728"/>
                <a:ext cx="240" cy="187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41988" name="Rectangle 2">
            <a:extLst>
              <a:ext uri="{FF2B5EF4-FFF2-40B4-BE49-F238E27FC236}">
                <a16:creationId xmlns:a16="http://schemas.microsoft.com/office/drawing/2014/main" id="{23CE4BD1-E9C7-514B-8021-18FB7ED3FDEB}"/>
              </a:ext>
            </a:extLst>
          </p:cNvPr>
          <p:cNvSpPr>
            <a:spLocks noGrp="1" noChangeArrowheads="1"/>
          </p:cNvSpPr>
          <p:nvPr>
            <p:ph type="title"/>
          </p:nvPr>
        </p:nvSpPr>
        <p:spPr/>
        <p:txBody>
          <a:bodyPr/>
          <a:lstStyle/>
          <a:p>
            <a:pPr eaLnBrk="1" hangingPunct="1"/>
            <a:r>
              <a:rPr lang="en-US" altLang="zh-CN"/>
              <a:t>RAID 3</a:t>
            </a:r>
          </a:p>
        </p:txBody>
      </p:sp>
    </p:spTree>
    <p:extLst>
      <p:ext uri="{BB962C8B-B14F-4D97-AF65-F5344CB8AC3E}">
        <p14:creationId xmlns:p14="http://schemas.microsoft.com/office/powerpoint/2010/main" val="36301148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4F24E741-2185-144C-BA4F-73A6F07A377C}"/>
              </a:ext>
            </a:extLst>
          </p:cNvPr>
          <p:cNvSpPr>
            <a:spLocks noGrp="1" noChangeArrowheads="1"/>
          </p:cNvSpPr>
          <p:nvPr>
            <p:ph type="body" idx="1"/>
          </p:nvPr>
        </p:nvSpPr>
        <p:spPr/>
        <p:txBody>
          <a:bodyPr/>
          <a:lstStyle/>
          <a:p>
            <a:pPr eaLnBrk="1" hangingPunct="1"/>
            <a:r>
              <a:rPr lang="en-US" altLang="zh-CN"/>
              <a:t>Even Parity</a:t>
            </a:r>
          </a:p>
          <a:p>
            <a:pPr eaLnBrk="1" hangingPunct="1">
              <a:buFontTx/>
              <a:buNone/>
            </a:pPr>
            <a:r>
              <a:rPr lang="en-US" altLang="zh-CN"/>
              <a:t>	parity bit makes</a:t>
            </a:r>
          </a:p>
          <a:p>
            <a:pPr eaLnBrk="1" hangingPunct="1">
              <a:buFontTx/>
              <a:buNone/>
            </a:pPr>
            <a:r>
              <a:rPr lang="en-US" altLang="zh-CN"/>
              <a:t>	the # of 1 even</a:t>
            </a:r>
          </a:p>
          <a:p>
            <a:pPr eaLnBrk="1" hangingPunct="1"/>
            <a:r>
              <a:rPr lang="en-US" altLang="zh-CN"/>
              <a:t>p = sum(data1) mod 2</a:t>
            </a:r>
          </a:p>
          <a:p>
            <a:pPr eaLnBrk="1" hangingPunct="1"/>
            <a:r>
              <a:rPr lang="en-US" altLang="zh-CN"/>
              <a:t>Recovery</a:t>
            </a:r>
          </a:p>
          <a:p>
            <a:pPr eaLnBrk="1" hangingPunct="1">
              <a:buFontTx/>
              <a:buNone/>
            </a:pPr>
            <a:r>
              <a:rPr lang="en-US" altLang="zh-CN"/>
              <a:t>	if a disk fails,</a:t>
            </a:r>
          </a:p>
          <a:p>
            <a:pPr eaLnBrk="1" hangingPunct="1">
              <a:buFontTx/>
              <a:buNone/>
            </a:pPr>
            <a:r>
              <a:rPr lang="en-US" altLang="zh-CN"/>
              <a:t>	</a:t>
            </a:r>
            <a:r>
              <a:rPr lang="en-US" altLang="zh-CN">
                <a:solidFill>
                  <a:srgbClr val="FFC000"/>
                </a:solidFill>
              </a:rPr>
              <a:t>“subtract” </a:t>
            </a:r>
            <a:r>
              <a:rPr lang="en-US" altLang="zh-CN"/>
              <a:t>good data</a:t>
            </a:r>
          </a:p>
          <a:p>
            <a:pPr eaLnBrk="1" hangingPunct="1">
              <a:buFontTx/>
              <a:buNone/>
            </a:pPr>
            <a:r>
              <a:rPr lang="en-US" altLang="zh-CN"/>
              <a:t>	from p of good blocks;</a:t>
            </a:r>
          </a:p>
          <a:p>
            <a:pPr eaLnBrk="1" hangingPunct="1">
              <a:buFontTx/>
              <a:buNone/>
            </a:pPr>
            <a:r>
              <a:rPr lang="en-US" altLang="zh-CN"/>
              <a:t>	what remains is missing data;</a:t>
            </a:r>
          </a:p>
        </p:txBody>
      </p:sp>
      <p:grpSp>
        <p:nvGrpSpPr>
          <p:cNvPr id="43011" name="Group 41">
            <a:extLst>
              <a:ext uri="{FF2B5EF4-FFF2-40B4-BE49-F238E27FC236}">
                <a16:creationId xmlns:a16="http://schemas.microsoft.com/office/drawing/2014/main" id="{F9E60937-8A80-EA4D-9920-66C8698B20EC}"/>
              </a:ext>
            </a:extLst>
          </p:cNvPr>
          <p:cNvGrpSpPr>
            <a:grpSpLocks/>
          </p:cNvGrpSpPr>
          <p:nvPr/>
        </p:nvGrpSpPr>
        <p:grpSpPr bwMode="auto">
          <a:xfrm>
            <a:off x="4292600" y="1676400"/>
            <a:ext cx="4851400" cy="4705350"/>
            <a:chOff x="2296" y="700"/>
            <a:chExt cx="3056" cy="2964"/>
          </a:xfrm>
        </p:grpSpPr>
        <p:grpSp>
          <p:nvGrpSpPr>
            <p:cNvPr id="43015" name="Group 3">
              <a:extLst>
                <a:ext uri="{FF2B5EF4-FFF2-40B4-BE49-F238E27FC236}">
                  <a16:creationId xmlns:a16="http://schemas.microsoft.com/office/drawing/2014/main" id="{2D054D62-AB94-F841-8CC3-F242A13A418D}"/>
                </a:ext>
              </a:extLst>
            </p:cNvPr>
            <p:cNvGrpSpPr>
              <a:grpSpLocks/>
            </p:cNvGrpSpPr>
            <p:nvPr/>
          </p:nvGrpSpPr>
          <p:grpSpPr bwMode="auto">
            <a:xfrm>
              <a:off x="2296" y="780"/>
              <a:ext cx="3056" cy="768"/>
              <a:chOff x="2296" y="780"/>
              <a:chExt cx="3056" cy="768"/>
            </a:xfrm>
          </p:grpSpPr>
          <p:sp useBgFill="1">
            <p:nvSpPr>
              <p:cNvPr id="43025" name="Oval 4">
                <a:extLst>
                  <a:ext uri="{FF2B5EF4-FFF2-40B4-BE49-F238E27FC236}">
                    <a16:creationId xmlns:a16="http://schemas.microsoft.com/office/drawing/2014/main" id="{77E23244-5FCD-9641-A422-7FF76E4EA14F}"/>
                  </a:ext>
                </a:extLst>
              </p:cNvPr>
              <p:cNvSpPr>
                <a:spLocks noChangeArrowheads="1"/>
              </p:cNvSpPr>
              <p:nvPr/>
            </p:nvSpPr>
            <p:spPr bwMode="auto">
              <a:xfrm>
                <a:off x="2472" y="876"/>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useBgFill="1">
            <p:nvSpPr>
              <p:cNvPr id="43026" name="Oval 5">
                <a:extLst>
                  <a:ext uri="{FF2B5EF4-FFF2-40B4-BE49-F238E27FC236}">
                    <a16:creationId xmlns:a16="http://schemas.microsoft.com/office/drawing/2014/main" id="{CC7C5670-B2BD-F54B-B836-31AF09912C6E}"/>
                  </a:ext>
                </a:extLst>
              </p:cNvPr>
              <p:cNvSpPr>
                <a:spLocks noChangeArrowheads="1"/>
              </p:cNvSpPr>
              <p:nvPr/>
            </p:nvSpPr>
            <p:spPr bwMode="auto">
              <a:xfrm>
                <a:off x="2472" y="1252"/>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p:nvSpPr>
              <p:cNvPr id="43027" name="Line 6">
                <a:extLst>
                  <a:ext uri="{FF2B5EF4-FFF2-40B4-BE49-F238E27FC236}">
                    <a16:creationId xmlns:a16="http://schemas.microsoft.com/office/drawing/2014/main" id="{9662F42B-EAC2-8445-A7A9-61606A238D98}"/>
                  </a:ext>
                </a:extLst>
              </p:cNvPr>
              <p:cNvSpPr>
                <a:spLocks noChangeShapeType="1"/>
              </p:cNvSpPr>
              <p:nvPr/>
            </p:nvSpPr>
            <p:spPr bwMode="auto">
              <a:xfrm>
                <a:off x="2464" y="988"/>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8" name="Line 7">
                <a:extLst>
                  <a:ext uri="{FF2B5EF4-FFF2-40B4-BE49-F238E27FC236}">
                    <a16:creationId xmlns:a16="http://schemas.microsoft.com/office/drawing/2014/main" id="{FB57066D-4612-B849-9253-BD6E59013A01}"/>
                  </a:ext>
                </a:extLst>
              </p:cNvPr>
              <p:cNvSpPr>
                <a:spLocks noChangeShapeType="1"/>
              </p:cNvSpPr>
              <p:nvPr/>
            </p:nvSpPr>
            <p:spPr bwMode="auto">
              <a:xfrm>
                <a:off x="3016" y="972"/>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useBgFill="1">
            <p:nvSpPr>
              <p:cNvPr id="43029" name="Oval 8">
                <a:extLst>
                  <a:ext uri="{FF2B5EF4-FFF2-40B4-BE49-F238E27FC236}">
                    <a16:creationId xmlns:a16="http://schemas.microsoft.com/office/drawing/2014/main" id="{9A0BEBF3-3C2A-A84F-A91B-9E5C7384464A}"/>
                  </a:ext>
                </a:extLst>
              </p:cNvPr>
              <p:cNvSpPr>
                <a:spLocks noChangeArrowheads="1"/>
              </p:cNvSpPr>
              <p:nvPr/>
            </p:nvSpPr>
            <p:spPr bwMode="auto">
              <a:xfrm>
                <a:off x="3200" y="876"/>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useBgFill="1">
            <p:nvSpPr>
              <p:cNvPr id="43030" name="Oval 9">
                <a:extLst>
                  <a:ext uri="{FF2B5EF4-FFF2-40B4-BE49-F238E27FC236}">
                    <a16:creationId xmlns:a16="http://schemas.microsoft.com/office/drawing/2014/main" id="{207CC3FB-55BF-554F-B17A-9AFA3359859D}"/>
                  </a:ext>
                </a:extLst>
              </p:cNvPr>
              <p:cNvSpPr>
                <a:spLocks noChangeArrowheads="1"/>
              </p:cNvSpPr>
              <p:nvPr/>
            </p:nvSpPr>
            <p:spPr bwMode="auto">
              <a:xfrm>
                <a:off x="3200" y="1252"/>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p:nvSpPr>
              <p:cNvPr id="43031" name="Line 10">
                <a:extLst>
                  <a:ext uri="{FF2B5EF4-FFF2-40B4-BE49-F238E27FC236}">
                    <a16:creationId xmlns:a16="http://schemas.microsoft.com/office/drawing/2014/main" id="{F626F8DE-05D4-5A4B-B328-CAB8F0C7B55E}"/>
                  </a:ext>
                </a:extLst>
              </p:cNvPr>
              <p:cNvSpPr>
                <a:spLocks noChangeShapeType="1"/>
              </p:cNvSpPr>
              <p:nvPr/>
            </p:nvSpPr>
            <p:spPr bwMode="auto">
              <a:xfrm>
                <a:off x="3192" y="988"/>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2" name="Line 11">
                <a:extLst>
                  <a:ext uri="{FF2B5EF4-FFF2-40B4-BE49-F238E27FC236}">
                    <a16:creationId xmlns:a16="http://schemas.microsoft.com/office/drawing/2014/main" id="{C11308EB-E3E1-6247-A067-04873C1EA208}"/>
                  </a:ext>
                </a:extLst>
              </p:cNvPr>
              <p:cNvSpPr>
                <a:spLocks noChangeShapeType="1"/>
              </p:cNvSpPr>
              <p:nvPr/>
            </p:nvSpPr>
            <p:spPr bwMode="auto">
              <a:xfrm>
                <a:off x="3744" y="972"/>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useBgFill="1">
            <p:nvSpPr>
              <p:cNvPr id="43033" name="Oval 12">
                <a:extLst>
                  <a:ext uri="{FF2B5EF4-FFF2-40B4-BE49-F238E27FC236}">
                    <a16:creationId xmlns:a16="http://schemas.microsoft.com/office/drawing/2014/main" id="{D4CDCDE3-DD73-CC43-8A56-9F79344F840C}"/>
                  </a:ext>
                </a:extLst>
              </p:cNvPr>
              <p:cNvSpPr>
                <a:spLocks noChangeArrowheads="1"/>
              </p:cNvSpPr>
              <p:nvPr/>
            </p:nvSpPr>
            <p:spPr bwMode="auto">
              <a:xfrm>
                <a:off x="3912" y="876"/>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useBgFill="1">
            <p:nvSpPr>
              <p:cNvPr id="43034" name="Oval 13">
                <a:extLst>
                  <a:ext uri="{FF2B5EF4-FFF2-40B4-BE49-F238E27FC236}">
                    <a16:creationId xmlns:a16="http://schemas.microsoft.com/office/drawing/2014/main" id="{4FF26BCF-1FEB-AA42-B800-59E2BA9262DF}"/>
                  </a:ext>
                </a:extLst>
              </p:cNvPr>
              <p:cNvSpPr>
                <a:spLocks noChangeArrowheads="1"/>
              </p:cNvSpPr>
              <p:nvPr/>
            </p:nvSpPr>
            <p:spPr bwMode="auto">
              <a:xfrm>
                <a:off x="3912" y="1252"/>
                <a:ext cx="536" cy="176"/>
              </a:xfrm>
              <a:prstGeom prst="ellipse">
                <a:avLst/>
              </a:prstGeom>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p:nvSpPr>
              <p:cNvPr id="43035" name="Line 14">
                <a:extLst>
                  <a:ext uri="{FF2B5EF4-FFF2-40B4-BE49-F238E27FC236}">
                    <a16:creationId xmlns:a16="http://schemas.microsoft.com/office/drawing/2014/main" id="{F0EBFBFD-4FFB-F748-ADCC-1D0C4D509713}"/>
                  </a:ext>
                </a:extLst>
              </p:cNvPr>
              <p:cNvSpPr>
                <a:spLocks noChangeShapeType="1"/>
              </p:cNvSpPr>
              <p:nvPr/>
            </p:nvSpPr>
            <p:spPr bwMode="auto">
              <a:xfrm>
                <a:off x="3904" y="988"/>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6" name="Line 15">
                <a:extLst>
                  <a:ext uri="{FF2B5EF4-FFF2-40B4-BE49-F238E27FC236}">
                    <a16:creationId xmlns:a16="http://schemas.microsoft.com/office/drawing/2014/main" id="{78CECDFD-FC96-2446-99B0-0408B5AA5DFC}"/>
                  </a:ext>
                </a:extLst>
              </p:cNvPr>
              <p:cNvSpPr>
                <a:spLocks noChangeShapeType="1"/>
              </p:cNvSpPr>
              <p:nvPr/>
            </p:nvSpPr>
            <p:spPr bwMode="auto">
              <a:xfrm>
                <a:off x="4456" y="972"/>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useBgFill="1">
            <p:nvSpPr>
              <p:cNvPr id="43037" name="Oval 16">
                <a:extLst>
                  <a:ext uri="{FF2B5EF4-FFF2-40B4-BE49-F238E27FC236}">
                    <a16:creationId xmlns:a16="http://schemas.microsoft.com/office/drawing/2014/main" id="{62781D1A-DFBE-B94C-92BA-4833546511E2}"/>
                  </a:ext>
                </a:extLst>
              </p:cNvPr>
              <p:cNvSpPr>
                <a:spLocks noChangeArrowheads="1"/>
              </p:cNvSpPr>
              <p:nvPr/>
            </p:nvSpPr>
            <p:spPr bwMode="auto">
              <a:xfrm>
                <a:off x="4640" y="876"/>
                <a:ext cx="536" cy="176"/>
              </a:xfrm>
              <a:prstGeom prst="ellipse">
                <a:avLst/>
              </a:prstGeom>
              <a:ln w="38100">
                <a:solidFill>
                  <a:srgbClr val="00FF0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useBgFill="1">
            <p:nvSpPr>
              <p:cNvPr id="43038" name="Oval 17">
                <a:extLst>
                  <a:ext uri="{FF2B5EF4-FFF2-40B4-BE49-F238E27FC236}">
                    <a16:creationId xmlns:a16="http://schemas.microsoft.com/office/drawing/2014/main" id="{977FF5D4-C3AD-2245-8978-1484B073C475}"/>
                  </a:ext>
                </a:extLst>
              </p:cNvPr>
              <p:cNvSpPr>
                <a:spLocks noChangeArrowheads="1"/>
              </p:cNvSpPr>
              <p:nvPr/>
            </p:nvSpPr>
            <p:spPr bwMode="auto">
              <a:xfrm>
                <a:off x="4640" y="1252"/>
                <a:ext cx="536" cy="176"/>
              </a:xfrm>
              <a:prstGeom prst="ellipse">
                <a:avLst/>
              </a:prstGeom>
              <a:ln w="38100">
                <a:solidFill>
                  <a:srgbClr val="00FF0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p:nvSpPr>
              <p:cNvPr id="43039" name="Line 18">
                <a:extLst>
                  <a:ext uri="{FF2B5EF4-FFF2-40B4-BE49-F238E27FC236}">
                    <a16:creationId xmlns:a16="http://schemas.microsoft.com/office/drawing/2014/main" id="{DE6B1E91-91FC-3940-B9E4-B9A5E2C542ED}"/>
                  </a:ext>
                </a:extLst>
              </p:cNvPr>
              <p:cNvSpPr>
                <a:spLocks noChangeShapeType="1"/>
              </p:cNvSpPr>
              <p:nvPr/>
            </p:nvSpPr>
            <p:spPr bwMode="auto">
              <a:xfrm>
                <a:off x="4632" y="988"/>
                <a:ext cx="0" cy="35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40" name="Line 19">
                <a:extLst>
                  <a:ext uri="{FF2B5EF4-FFF2-40B4-BE49-F238E27FC236}">
                    <a16:creationId xmlns:a16="http://schemas.microsoft.com/office/drawing/2014/main" id="{05A9635B-EDD2-DE49-BC04-2894CF42ADB5}"/>
                  </a:ext>
                </a:extLst>
              </p:cNvPr>
              <p:cNvSpPr>
                <a:spLocks noChangeShapeType="1"/>
              </p:cNvSpPr>
              <p:nvPr/>
            </p:nvSpPr>
            <p:spPr bwMode="auto">
              <a:xfrm>
                <a:off x="5184" y="972"/>
                <a:ext cx="0" cy="352"/>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41" name="Rectangle 20">
                <a:extLst>
                  <a:ext uri="{FF2B5EF4-FFF2-40B4-BE49-F238E27FC236}">
                    <a16:creationId xmlns:a16="http://schemas.microsoft.com/office/drawing/2014/main" id="{391C7290-672D-3943-9769-484371345493}"/>
                  </a:ext>
                </a:extLst>
              </p:cNvPr>
              <p:cNvSpPr>
                <a:spLocks noChangeArrowheads="1"/>
              </p:cNvSpPr>
              <p:nvPr/>
            </p:nvSpPr>
            <p:spPr bwMode="auto">
              <a:xfrm>
                <a:off x="2296" y="780"/>
                <a:ext cx="3056" cy="76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4400">
                  <a:solidFill>
                    <a:schemeClr val="tx2"/>
                  </a:solidFill>
                </a:endParaRPr>
              </a:p>
            </p:txBody>
          </p:sp>
          <p:sp>
            <p:nvSpPr>
              <p:cNvPr id="43042" name="Rectangle 21">
                <a:extLst>
                  <a:ext uri="{FF2B5EF4-FFF2-40B4-BE49-F238E27FC236}">
                    <a16:creationId xmlns:a16="http://schemas.microsoft.com/office/drawing/2014/main" id="{4B894452-6A6A-0B4A-86AF-E47D1987A5BC}"/>
                  </a:ext>
                </a:extLst>
              </p:cNvPr>
              <p:cNvSpPr>
                <a:spLocks noChangeArrowheads="1"/>
              </p:cNvSpPr>
              <p:nvPr/>
            </p:nvSpPr>
            <p:spPr bwMode="auto">
              <a:xfrm>
                <a:off x="4783" y="1080"/>
                <a:ext cx="263"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85000"/>
                  </a:lnSpc>
                </a:pPr>
                <a:r>
                  <a:rPr lang="en-US" altLang="zh-CN" sz="2800" b="1">
                    <a:latin typeface="Helvetica" pitchFamily="2" charset="0"/>
                  </a:rPr>
                  <a:t>P</a:t>
                </a:r>
                <a:endParaRPr lang="en-US" altLang="zh-CN" b="1">
                  <a:latin typeface="Helvetica" pitchFamily="2" charset="0"/>
                </a:endParaRPr>
              </a:p>
            </p:txBody>
          </p:sp>
        </p:grpSp>
        <p:grpSp>
          <p:nvGrpSpPr>
            <p:cNvPr id="43016" name="Group 25">
              <a:extLst>
                <a:ext uri="{FF2B5EF4-FFF2-40B4-BE49-F238E27FC236}">
                  <a16:creationId xmlns:a16="http://schemas.microsoft.com/office/drawing/2014/main" id="{102F3393-8810-8B43-92C3-1939830BF802}"/>
                </a:ext>
              </a:extLst>
            </p:cNvPr>
            <p:cNvGrpSpPr>
              <a:grpSpLocks/>
            </p:cNvGrpSpPr>
            <p:nvPr/>
          </p:nvGrpSpPr>
          <p:grpSpPr bwMode="auto">
            <a:xfrm>
              <a:off x="2639" y="1640"/>
              <a:ext cx="2431" cy="2024"/>
              <a:chOff x="2639" y="1640"/>
              <a:chExt cx="2431" cy="2024"/>
            </a:xfrm>
          </p:grpSpPr>
          <p:sp>
            <p:nvSpPr>
              <p:cNvPr id="43022" name="Rectangle 26">
                <a:extLst>
                  <a:ext uri="{FF2B5EF4-FFF2-40B4-BE49-F238E27FC236}">
                    <a16:creationId xmlns:a16="http://schemas.microsoft.com/office/drawing/2014/main" id="{FCD7F7B4-47CE-6040-9557-1880826F6B21}"/>
                  </a:ext>
                </a:extLst>
              </p:cNvPr>
              <p:cNvSpPr>
                <a:spLocks noChangeArrowheads="1"/>
              </p:cNvSpPr>
              <p:nvPr/>
            </p:nvSpPr>
            <p:spPr bwMode="auto">
              <a:xfrm>
                <a:off x="2639" y="1640"/>
                <a:ext cx="239" cy="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1</a:t>
                </a:r>
              </a:p>
            </p:txBody>
          </p:sp>
          <p:sp>
            <p:nvSpPr>
              <p:cNvPr id="43023" name="Rectangle 28">
                <a:extLst>
                  <a:ext uri="{FF2B5EF4-FFF2-40B4-BE49-F238E27FC236}">
                    <a16:creationId xmlns:a16="http://schemas.microsoft.com/office/drawing/2014/main" id="{D325450B-39BF-F848-80B8-BA27273A464C}"/>
                  </a:ext>
                </a:extLst>
              </p:cNvPr>
              <p:cNvSpPr>
                <a:spLocks noChangeArrowheads="1"/>
              </p:cNvSpPr>
              <p:nvPr/>
            </p:nvSpPr>
            <p:spPr bwMode="auto">
              <a:xfrm>
                <a:off x="4095" y="1664"/>
                <a:ext cx="239" cy="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0</a:t>
                </a:r>
              </a:p>
              <a:p>
                <a:pPr>
                  <a:lnSpc>
                    <a:spcPct val="90000"/>
                  </a:lnSpc>
                </a:pPr>
                <a:r>
                  <a:rPr lang="en-US" altLang="zh-CN" sz="2800" b="1">
                    <a:latin typeface="Helvetica" pitchFamily="2" charset="0"/>
                  </a:rPr>
                  <a:t>1</a:t>
                </a:r>
              </a:p>
              <a:p>
                <a:pPr>
                  <a:lnSpc>
                    <a:spcPct val="90000"/>
                  </a:lnSpc>
                </a:pPr>
                <a:r>
                  <a:rPr lang="en-US" altLang="zh-CN" sz="2800" b="1">
                    <a:latin typeface="Helvetica" pitchFamily="2" charset="0"/>
                  </a:rPr>
                  <a:t>1</a:t>
                </a:r>
              </a:p>
            </p:txBody>
          </p:sp>
          <p:sp>
            <p:nvSpPr>
              <p:cNvPr id="43024" name="Rectangle 29">
                <a:extLst>
                  <a:ext uri="{FF2B5EF4-FFF2-40B4-BE49-F238E27FC236}">
                    <a16:creationId xmlns:a16="http://schemas.microsoft.com/office/drawing/2014/main" id="{E76DCC99-7DCB-CE46-91F9-2316331FE13F}"/>
                  </a:ext>
                </a:extLst>
              </p:cNvPr>
              <p:cNvSpPr>
                <a:spLocks noChangeArrowheads="1"/>
              </p:cNvSpPr>
              <p:nvPr/>
            </p:nvSpPr>
            <p:spPr bwMode="auto">
              <a:xfrm>
                <a:off x="4831" y="1672"/>
                <a:ext cx="239" cy="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800" b="1">
                    <a:solidFill>
                      <a:srgbClr val="00FF00"/>
                    </a:solidFill>
                    <a:latin typeface="Helvetica" pitchFamily="2" charset="0"/>
                  </a:rPr>
                  <a:t>1</a:t>
                </a:r>
              </a:p>
              <a:p>
                <a:pPr>
                  <a:lnSpc>
                    <a:spcPct val="90000"/>
                  </a:lnSpc>
                </a:pPr>
                <a:r>
                  <a:rPr lang="en-US" altLang="zh-CN" sz="2800" b="1">
                    <a:solidFill>
                      <a:srgbClr val="00FF00"/>
                    </a:solidFill>
                    <a:latin typeface="Helvetica" pitchFamily="2" charset="0"/>
                  </a:rPr>
                  <a:t>1</a:t>
                </a:r>
              </a:p>
              <a:p>
                <a:pPr>
                  <a:lnSpc>
                    <a:spcPct val="90000"/>
                  </a:lnSpc>
                </a:pPr>
                <a:r>
                  <a:rPr lang="en-US" altLang="zh-CN" sz="2800" b="1">
                    <a:solidFill>
                      <a:srgbClr val="00FF00"/>
                    </a:solidFill>
                    <a:latin typeface="Helvetica" pitchFamily="2" charset="0"/>
                  </a:rPr>
                  <a:t>0</a:t>
                </a:r>
              </a:p>
              <a:p>
                <a:pPr>
                  <a:lnSpc>
                    <a:spcPct val="90000"/>
                  </a:lnSpc>
                </a:pPr>
                <a:r>
                  <a:rPr lang="en-US" altLang="zh-CN" sz="2800" b="1">
                    <a:solidFill>
                      <a:srgbClr val="00FF00"/>
                    </a:solidFill>
                    <a:latin typeface="Helvetica" pitchFamily="2" charset="0"/>
                  </a:rPr>
                  <a:t>0</a:t>
                </a:r>
              </a:p>
              <a:p>
                <a:pPr>
                  <a:lnSpc>
                    <a:spcPct val="90000"/>
                  </a:lnSpc>
                </a:pPr>
                <a:r>
                  <a:rPr lang="en-US" altLang="zh-CN" sz="2800" b="1">
                    <a:solidFill>
                      <a:srgbClr val="00FF00"/>
                    </a:solidFill>
                    <a:latin typeface="Helvetica" pitchFamily="2" charset="0"/>
                  </a:rPr>
                  <a:t>1</a:t>
                </a:r>
              </a:p>
              <a:p>
                <a:pPr>
                  <a:lnSpc>
                    <a:spcPct val="90000"/>
                  </a:lnSpc>
                </a:pPr>
                <a:r>
                  <a:rPr lang="en-US" altLang="zh-CN" sz="2800" b="1">
                    <a:solidFill>
                      <a:srgbClr val="00FF00"/>
                    </a:solidFill>
                    <a:latin typeface="Helvetica" pitchFamily="2" charset="0"/>
                  </a:rPr>
                  <a:t>1</a:t>
                </a:r>
              </a:p>
              <a:p>
                <a:pPr>
                  <a:lnSpc>
                    <a:spcPct val="90000"/>
                  </a:lnSpc>
                </a:pPr>
                <a:r>
                  <a:rPr lang="en-US" altLang="zh-CN" sz="2800" b="1">
                    <a:solidFill>
                      <a:srgbClr val="00FF00"/>
                    </a:solidFill>
                    <a:latin typeface="Helvetica" pitchFamily="2" charset="0"/>
                  </a:rPr>
                  <a:t>0</a:t>
                </a:r>
              </a:p>
              <a:p>
                <a:pPr>
                  <a:lnSpc>
                    <a:spcPct val="90000"/>
                  </a:lnSpc>
                </a:pPr>
                <a:r>
                  <a:rPr lang="en-US" altLang="zh-CN" sz="2800" b="1">
                    <a:solidFill>
                      <a:srgbClr val="00FF00"/>
                    </a:solidFill>
                    <a:latin typeface="Helvetica" pitchFamily="2" charset="0"/>
                  </a:rPr>
                  <a:t>1</a:t>
                </a:r>
              </a:p>
            </p:txBody>
          </p:sp>
        </p:grpSp>
        <p:grpSp>
          <p:nvGrpSpPr>
            <p:cNvPr id="43017" name="Group 36">
              <a:extLst>
                <a:ext uri="{FF2B5EF4-FFF2-40B4-BE49-F238E27FC236}">
                  <a16:creationId xmlns:a16="http://schemas.microsoft.com/office/drawing/2014/main" id="{EAB1A9FF-C430-B946-A861-065171513532}"/>
                </a:ext>
              </a:extLst>
            </p:cNvPr>
            <p:cNvGrpSpPr>
              <a:grpSpLocks/>
            </p:cNvGrpSpPr>
            <p:nvPr/>
          </p:nvGrpSpPr>
          <p:grpSpPr bwMode="auto">
            <a:xfrm>
              <a:off x="3168" y="700"/>
              <a:ext cx="624" cy="2900"/>
              <a:chOff x="3168" y="700"/>
              <a:chExt cx="624" cy="2900"/>
            </a:xfrm>
          </p:grpSpPr>
          <p:sp>
            <p:nvSpPr>
              <p:cNvPr id="43018" name="Line 37">
                <a:extLst>
                  <a:ext uri="{FF2B5EF4-FFF2-40B4-BE49-F238E27FC236}">
                    <a16:creationId xmlns:a16="http://schemas.microsoft.com/office/drawing/2014/main" id="{E526478C-FEDB-DE48-AB09-34AE646E7425}"/>
                  </a:ext>
                </a:extLst>
              </p:cNvPr>
              <p:cNvSpPr>
                <a:spLocks noChangeShapeType="1"/>
              </p:cNvSpPr>
              <p:nvPr/>
            </p:nvSpPr>
            <p:spPr bwMode="auto">
              <a:xfrm>
                <a:off x="3168" y="716"/>
                <a:ext cx="624" cy="9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9" name="Line 38">
                <a:extLst>
                  <a:ext uri="{FF2B5EF4-FFF2-40B4-BE49-F238E27FC236}">
                    <a16:creationId xmlns:a16="http://schemas.microsoft.com/office/drawing/2014/main" id="{E4B92550-203F-D442-8E2A-A100BA9497BD}"/>
                  </a:ext>
                </a:extLst>
              </p:cNvPr>
              <p:cNvSpPr>
                <a:spLocks noChangeShapeType="1"/>
              </p:cNvSpPr>
              <p:nvPr/>
            </p:nvSpPr>
            <p:spPr bwMode="auto">
              <a:xfrm flipH="1">
                <a:off x="3208" y="700"/>
                <a:ext cx="552" cy="9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0" name="Line 39">
                <a:extLst>
                  <a:ext uri="{FF2B5EF4-FFF2-40B4-BE49-F238E27FC236}">
                    <a16:creationId xmlns:a16="http://schemas.microsoft.com/office/drawing/2014/main" id="{320ED2E7-D5FE-474F-8B89-5D06FD46B459}"/>
                  </a:ext>
                </a:extLst>
              </p:cNvPr>
              <p:cNvSpPr>
                <a:spLocks noChangeShapeType="1"/>
              </p:cNvSpPr>
              <p:nvPr/>
            </p:nvSpPr>
            <p:spPr bwMode="auto">
              <a:xfrm>
                <a:off x="3264" y="1776"/>
                <a:ext cx="480" cy="182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1" name="Line 40">
                <a:extLst>
                  <a:ext uri="{FF2B5EF4-FFF2-40B4-BE49-F238E27FC236}">
                    <a16:creationId xmlns:a16="http://schemas.microsoft.com/office/drawing/2014/main" id="{FEB02568-43EA-964E-8E83-EDCB334BD9A7}"/>
                  </a:ext>
                </a:extLst>
              </p:cNvPr>
              <p:cNvSpPr>
                <a:spLocks noChangeShapeType="1"/>
              </p:cNvSpPr>
              <p:nvPr/>
            </p:nvSpPr>
            <p:spPr bwMode="auto">
              <a:xfrm flipH="1">
                <a:off x="3360" y="1728"/>
                <a:ext cx="240" cy="187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43012" name="Rectangle 2">
            <a:extLst>
              <a:ext uri="{FF2B5EF4-FFF2-40B4-BE49-F238E27FC236}">
                <a16:creationId xmlns:a16="http://schemas.microsoft.com/office/drawing/2014/main" id="{FBA50011-3752-6347-9149-D09BE9A23BFF}"/>
              </a:ext>
            </a:extLst>
          </p:cNvPr>
          <p:cNvSpPr>
            <a:spLocks noGrp="1" noChangeArrowheads="1"/>
          </p:cNvSpPr>
          <p:nvPr>
            <p:ph type="title"/>
          </p:nvPr>
        </p:nvSpPr>
        <p:spPr/>
        <p:txBody>
          <a:bodyPr/>
          <a:lstStyle/>
          <a:p>
            <a:pPr eaLnBrk="1" hangingPunct="1"/>
            <a:r>
              <a:rPr lang="en-US" altLang="zh-CN"/>
              <a:t>RAID 3</a:t>
            </a:r>
          </a:p>
        </p:txBody>
      </p:sp>
      <p:sp>
        <p:nvSpPr>
          <p:cNvPr id="43013" name="Rectangle 27">
            <a:extLst>
              <a:ext uri="{FF2B5EF4-FFF2-40B4-BE49-F238E27FC236}">
                <a16:creationId xmlns:a16="http://schemas.microsoft.com/office/drawing/2014/main" id="{1D5F1EBA-02F5-3241-A3BB-9A99F9084F0F}"/>
              </a:ext>
            </a:extLst>
          </p:cNvPr>
          <p:cNvSpPr>
            <a:spLocks noChangeArrowheads="1"/>
          </p:cNvSpPr>
          <p:nvPr/>
        </p:nvSpPr>
        <p:spPr bwMode="auto">
          <a:xfrm>
            <a:off x="5992813" y="3181350"/>
            <a:ext cx="322262"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800" b="1">
                <a:solidFill>
                  <a:srgbClr val="FFC000"/>
                </a:solidFill>
                <a:latin typeface="Helvetica" pitchFamily="2" charset="0"/>
              </a:rPr>
              <a:t>1</a:t>
            </a:r>
          </a:p>
          <a:p>
            <a:pPr>
              <a:lnSpc>
                <a:spcPct val="90000"/>
              </a:lnSpc>
            </a:pPr>
            <a:r>
              <a:rPr lang="en-US" altLang="zh-CN" sz="2800" b="1">
                <a:solidFill>
                  <a:srgbClr val="FFC000"/>
                </a:solidFill>
                <a:latin typeface="Helvetica" pitchFamily="2" charset="0"/>
              </a:rPr>
              <a:t>1</a:t>
            </a:r>
          </a:p>
          <a:p>
            <a:pPr>
              <a:lnSpc>
                <a:spcPct val="90000"/>
              </a:lnSpc>
            </a:pPr>
            <a:r>
              <a:rPr lang="en-US" altLang="zh-CN" sz="2800" b="1">
                <a:solidFill>
                  <a:srgbClr val="FFC000"/>
                </a:solidFill>
                <a:latin typeface="Helvetica" pitchFamily="2" charset="0"/>
              </a:rPr>
              <a:t>0</a:t>
            </a:r>
          </a:p>
          <a:p>
            <a:pPr>
              <a:lnSpc>
                <a:spcPct val="90000"/>
              </a:lnSpc>
            </a:pPr>
            <a:r>
              <a:rPr lang="en-US" altLang="zh-CN" sz="2800" b="1">
                <a:solidFill>
                  <a:srgbClr val="FFC000"/>
                </a:solidFill>
                <a:latin typeface="Helvetica" pitchFamily="2" charset="0"/>
              </a:rPr>
              <a:t>0</a:t>
            </a:r>
          </a:p>
          <a:p>
            <a:pPr>
              <a:lnSpc>
                <a:spcPct val="90000"/>
              </a:lnSpc>
            </a:pPr>
            <a:r>
              <a:rPr lang="en-US" altLang="zh-CN" sz="2800" b="1">
                <a:solidFill>
                  <a:srgbClr val="FFC000"/>
                </a:solidFill>
                <a:latin typeface="Helvetica" pitchFamily="2" charset="0"/>
              </a:rPr>
              <a:t>1</a:t>
            </a:r>
          </a:p>
          <a:p>
            <a:pPr>
              <a:lnSpc>
                <a:spcPct val="90000"/>
              </a:lnSpc>
            </a:pPr>
            <a:r>
              <a:rPr lang="en-US" altLang="zh-CN" sz="2800" b="1">
                <a:solidFill>
                  <a:srgbClr val="FFC000"/>
                </a:solidFill>
                <a:latin typeface="Helvetica" pitchFamily="2" charset="0"/>
              </a:rPr>
              <a:t>1</a:t>
            </a:r>
          </a:p>
          <a:p>
            <a:pPr>
              <a:lnSpc>
                <a:spcPct val="90000"/>
              </a:lnSpc>
            </a:pPr>
            <a:r>
              <a:rPr lang="en-US" altLang="zh-CN" sz="2800" b="1">
                <a:solidFill>
                  <a:srgbClr val="FFC000"/>
                </a:solidFill>
                <a:latin typeface="Helvetica" pitchFamily="2" charset="0"/>
              </a:rPr>
              <a:t>0</a:t>
            </a:r>
          </a:p>
          <a:p>
            <a:pPr>
              <a:lnSpc>
                <a:spcPct val="90000"/>
              </a:lnSpc>
            </a:pPr>
            <a:r>
              <a:rPr lang="en-US" altLang="zh-CN" sz="2800" b="1">
                <a:solidFill>
                  <a:srgbClr val="FFC000"/>
                </a:solidFill>
                <a:latin typeface="Helvetica" pitchFamily="2" charset="0"/>
              </a:rPr>
              <a:t>1</a:t>
            </a:r>
          </a:p>
        </p:txBody>
      </p:sp>
      <p:sp>
        <p:nvSpPr>
          <p:cNvPr id="35" name="TextBox 34">
            <a:extLst>
              <a:ext uri="{FF2B5EF4-FFF2-40B4-BE49-F238E27FC236}">
                <a16:creationId xmlns:a16="http://schemas.microsoft.com/office/drawing/2014/main" id="{FBE2B88C-E2DC-5E4B-8420-ED75D65AAF95}"/>
              </a:ext>
            </a:extLst>
          </p:cNvPr>
          <p:cNvSpPr txBox="1"/>
          <p:nvPr/>
        </p:nvSpPr>
        <p:spPr>
          <a:xfrm>
            <a:off x="7459663" y="0"/>
            <a:ext cx="1684337" cy="1631950"/>
          </a:xfrm>
          <a:prstGeom prst="rect">
            <a:avLst/>
          </a:prstGeom>
          <a:noFill/>
        </p:spPr>
        <p:txBody>
          <a:bodyPr wrap="none">
            <a:spAutoFit/>
          </a:bodyPr>
          <a:lstStyle/>
          <a:p>
            <a:pPr algn="r">
              <a:defRPr/>
            </a:pPr>
            <a:r>
              <a:rPr lang="en-US" altLang="zh-CN" sz="2000" b="1">
                <a:solidFill>
                  <a:srgbClr val="FFC000"/>
                </a:solidFill>
                <a:latin typeface="+mn-lt"/>
              </a:rPr>
              <a:t>“subtract”</a:t>
            </a:r>
          </a:p>
          <a:p>
            <a:pPr algn="r">
              <a:defRPr/>
            </a:pPr>
            <a:r>
              <a:rPr lang="en-US" altLang="zh-CN" sz="2000">
                <a:solidFill>
                  <a:srgbClr val="FFC000"/>
                </a:solidFill>
                <a:latin typeface="+mn-lt"/>
              </a:rPr>
              <a:t>1 – 1 = 0</a:t>
            </a:r>
          </a:p>
          <a:p>
            <a:pPr algn="r">
              <a:defRPr/>
            </a:pPr>
            <a:r>
              <a:rPr lang="en-US" altLang="zh-CN" sz="2000">
                <a:solidFill>
                  <a:srgbClr val="FFC000"/>
                </a:solidFill>
                <a:latin typeface="+mn-lt"/>
              </a:rPr>
              <a:t>1 – 0 = 1</a:t>
            </a:r>
          </a:p>
          <a:p>
            <a:pPr algn="r">
              <a:defRPr/>
            </a:pPr>
            <a:r>
              <a:rPr lang="en-US" altLang="zh-CN" sz="2000">
                <a:solidFill>
                  <a:srgbClr val="FFC000"/>
                </a:solidFill>
                <a:latin typeface="+mn-lt"/>
              </a:rPr>
              <a:t>0 – 1 = 1</a:t>
            </a:r>
          </a:p>
          <a:p>
            <a:pPr algn="r">
              <a:defRPr/>
            </a:pPr>
            <a:r>
              <a:rPr lang="en-US" altLang="zh-CN" sz="2000">
                <a:solidFill>
                  <a:srgbClr val="FFC000"/>
                </a:solidFill>
                <a:latin typeface="+mn-lt"/>
              </a:rPr>
              <a:t>0 – 0 = 0</a:t>
            </a:r>
            <a:endParaRPr lang="zh-CN" altLang="en-US" sz="2000">
              <a:solidFill>
                <a:srgbClr val="FFC000"/>
              </a:solidFill>
              <a:latin typeface="+mn-lt"/>
            </a:endParaRPr>
          </a:p>
        </p:txBody>
      </p:sp>
    </p:spTree>
    <p:extLst>
      <p:ext uri="{BB962C8B-B14F-4D97-AF65-F5344CB8AC3E}">
        <p14:creationId xmlns:p14="http://schemas.microsoft.com/office/powerpoint/2010/main" val="23374539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raid4">
            <a:extLst>
              <a:ext uri="{FF2B5EF4-FFF2-40B4-BE49-F238E27FC236}">
                <a16:creationId xmlns:a16="http://schemas.microsoft.com/office/drawing/2014/main" id="{D2FDB4F0-17A7-1447-AE33-54693CF08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4000500"/>
            <a:ext cx="7143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a:extLst>
              <a:ext uri="{FF2B5EF4-FFF2-40B4-BE49-F238E27FC236}">
                <a16:creationId xmlns:a16="http://schemas.microsoft.com/office/drawing/2014/main" id="{F53A0212-91C2-C647-9698-83AC25EC1D98}"/>
              </a:ext>
            </a:extLst>
          </p:cNvPr>
          <p:cNvSpPr>
            <a:spLocks noGrp="1" noChangeArrowheads="1"/>
          </p:cNvSpPr>
          <p:nvPr>
            <p:ph type="body" idx="1"/>
          </p:nvPr>
        </p:nvSpPr>
        <p:spPr/>
        <p:txBody>
          <a:bodyPr/>
          <a:lstStyle/>
          <a:p>
            <a:pPr eaLnBrk="1" hangingPunct="1"/>
            <a:r>
              <a:rPr lang="en-US" altLang="zh-CN">
                <a:hlinkClick r:id="rId3"/>
              </a:rPr>
              <a:t>http://www.acnc.com/raidedu/4</a:t>
            </a:r>
            <a:endParaRPr lang="en-US" altLang="zh-CN"/>
          </a:p>
          <a:p>
            <a:pPr eaLnBrk="1" hangingPunct="1"/>
            <a:r>
              <a:rPr lang="en-US" altLang="zh-CN"/>
              <a:t>Favor small accesses</a:t>
            </a:r>
          </a:p>
          <a:p>
            <a:pPr eaLnBrk="1" hangingPunct="1"/>
            <a:r>
              <a:rPr lang="en-US" altLang="zh-CN"/>
              <a:t>Allows each disk to perform independent reads, using sectors’ own error checking</a:t>
            </a:r>
          </a:p>
        </p:txBody>
      </p:sp>
      <p:sp>
        <p:nvSpPr>
          <p:cNvPr id="44036" name="Rectangle 2">
            <a:extLst>
              <a:ext uri="{FF2B5EF4-FFF2-40B4-BE49-F238E27FC236}">
                <a16:creationId xmlns:a16="http://schemas.microsoft.com/office/drawing/2014/main" id="{527A5642-370B-A941-8CEF-CC47C1817359}"/>
              </a:ext>
            </a:extLst>
          </p:cNvPr>
          <p:cNvSpPr>
            <a:spLocks noGrp="1" noChangeArrowheads="1"/>
          </p:cNvSpPr>
          <p:nvPr>
            <p:ph type="title"/>
          </p:nvPr>
        </p:nvSpPr>
        <p:spPr/>
        <p:txBody>
          <a:bodyPr/>
          <a:lstStyle/>
          <a:p>
            <a:pPr eaLnBrk="1" hangingPunct="1"/>
            <a:r>
              <a:rPr lang="en-US" altLang="zh-CN"/>
              <a:t>RAID 4</a:t>
            </a:r>
          </a:p>
        </p:txBody>
      </p:sp>
      <p:sp>
        <p:nvSpPr>
          <p:cNvPr id="5" name="椭圆 4">
            <a:extLst>
              <a:ext uri="{FF2B5EF4-FFF2-40B4-BE49-F238E27FC236}">
                <a16:creationId xmlns:a16="http://schemas.microsoft.com/office/drawing/2014/main" id="{5A6860E3-6894-3A41-B59A-53A433D549E0}"/>
              </a:ext>
            </a:extLst>
          </p:cNvPr>
          <p:cNvSpPr/>
          <p:nvPr/>
        </p:nvSpPr>
        <p:spPr>
          <a:xfrm>
            <a:off x="1981200" y="6019800"/>
            <a:ext cx="7620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TextBox 5">
            <a:extLst>
              <a:ext uri="{FF2B5EF4-FFF2-40B4-BE49-F238E27FC236}">
                <a16:creationId xmlns:a16="http://schemas.microsoft.com/office/drawing/2014/main" id="{930C3753-336F-0E48-B9C9-B235AAFDFE69}"/>
              </a:ext>
            </a:extLst>
          </p:cNvPr>
          <p:cNvSpPr txBox="1"/>
          <p:nvPr/>
        </p:nvSpPr>
        <p:spPr>
          <a:xfrm>
            <a:off x="0" y="6324600"/>
            <a:ext cx="9144000" cy="400050"/>
          </a:xfrm>
          <a:prstGeom prst="rect">
            <a:avLst/>
          </a:prstGeom>
          <a:noFill/>
        </p:spPr>
        <p:txBody>
          <a:bodyPr>
            <a:spAutoFit/>
          </a:bodyPr>
          <a:lstStyle/>
          <a:p>
            <a:pPr algn="r">
              <a:defRPr/>
            </a:pPr>
            <a:r>
              <a:rPr lang="en-US" altLang="zh-CN" sz="2000" b="1">
                <a:solidFill>
                  <a:srgbClr val="FFC000"/>
                </a:solidFill>
                <a:latin typeface="+mn-lt"/>
              </a:rPr>
              <a:t>independent read - not read across multiple disks</a:t>
            </a:r>
            <a:endParaRPr lang="zh-CN" altLang="en-US" sz="2000">
              <a:solidFill>
                <a:srgbClr val="FFC000"/>
              </a:solidFill>
              <a:latin typeface="+mn-lt"/>
            </a:endParaRPr>
          </a:p>
        </p:txBody>
      </p:sp>
    </p:spTree>
    <p:extLst>
      <p:ext uri="{BB962C8B-B14F-4D97-AF65-F5344CB8AC3E}">
        <p14:creationId xmlns:p14="http://schemas.microsoft.com/office/powerpoint/2010/main" val="28189700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a:extLst>
              <a:ext uri="{FF2B5EF4-FFF2-40B4-BE49-F238E27FC236}">
                <a16:creationId xmlns:a16="http://schemas.microsoft.com/office/drawing/2014/main" id="{A4897FAA-92C2-2F4C-8CB6-7B925E3E4097}"/>
              </a:ext>
            </a:extLst>
          </p:cNvPr>
          <p:cNvSpPr>
            <a:spLocks noGrp="1"/>
          </p:cNvSpPr>
          <p:nvPr>
            <p:ph type="title"/>
          </p:nvPr>
        </p:nvSpPr>
        <p:spPr/>
        <p:txBody>
          <a:bodyPr/>
          <a:lstStyle/>
          <a:p>
            <a:r>
              <a:rPr lang="en-US" altLang="zh-CN"/>
              <a:t>RAID 3 &amp; RAID 4</a:t>
            </a:r>
            <a:endParaRPr lang="zh-CN" altLang="en-US"/>
          </a:p>
        </p:txBody>
      </p:sp>
      <p:pic>
        <p:nvPicPr>
          <p:cNvPr id="45059" name="Picture 5" descr="raid4">
            <a:extLst>
              <a:ext uri="{FF2B5EF4-FFF2-40B4-BE49-F238E27FC236}">
                <a16:creationId xmlns:a16="http://schemas.microsoft.com/office/drawing/2014/main" id="{FEB00F97-5698-9B4A-9B1A-BC9CE3596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602163"/>
            <a:ext cx="56388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5" descr="raid3">
            <a:extLst>
              <a:ext uri="{FF2B5EF4-FFF2-40B4-BE49-F238E27FC236}">
                <a16:creationId xmlns:a16="http://schemas.microsoft.com/office/drawing/2014/main" id="{D073F54E-DA05-1842-90E2-685EB5A81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571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内容占位符 2">
            <a:extLst>
              <a:ext uri="{FF2B5EF4-FFF2-40B4-BE49-F238E27FC236}">
                <a16:creationId xmlns:a16="http://schemas.microsoft.com/office/drawing/2014/main" id="{7A015198-FD29-9545-ABF5-E7A2748FA80B}"/>
              </a:ext>
            </a:extLst>
          </p:cNvPr>
          <p:cNvSpPr>
            <a:spLocks noGrp="1"/>
          </p:cNvSpPr>
          <p:nvPr>
            <p:ph idx="1"/>
          </p:nvPr>
        </p:nvSpPr>
        <p:spPr>
          <a:xfrm>
            <a:off x="0" y="1600200"/>
            <a:ext cx="9144000" cy="5257800"/>
          </a:xfrm>
        </p:spPr>
        <p:txBody>
          <a:bodyPr/>
          <a:lstStyle/>
          <a:p>
            <a:pPr algn="r">
              <a:buFontTx/>
              <a:buNone/>
            </a:pPr>
            <a:r>
              <a:rPr lang="en-US" altLang="zh-CN"/>
              <a:t>bottleneck: </a:t>
            </a:r>
          </a:p>
          <a:p>
            <a:pPr algn="r">
              <a:buFontTx/>
              <a:buNone/>
            </a:pPr>
            <a:r>
              <a:rPr lang="en-US" altLang="zh-CN"/>
              <a:t>single parity disk</a:t>
            </a:r>
          </a:p>
          <a:p>
            <a:pPr algn="r">
              <a:buFontTx/>
              <a:buNone/>
            </a:pPr>
            <a:endParaRPr lang="en-US" altLang="zh-CN"/>
          </a:p>
          <a:p>
            <a:pPr algn="r">
              <a:buFontTx/>
              <a:buNone/>
            </a:pPr>
            <a:endParaRPr lang="en-US" altLang="zh-CN"/>
          </a:p>
          <a:p>
            <a:pPr>
              <a:buFontTx/>
              <a:buNone/>
            </a:pPr>
            <a:endParaRPr lang="en-US" altLang="zh-CN"/>
          </a:p>
          <a:p>
            <a:pPr>
              <a:buFontTx/>
              <a:buNone/>
            </a:pPr>
            <a:r>
              <a:rPr lang="en-US" altLang="zh-CN"/>
              <a:t>access:</a:t>
            </a:r>
          </a:p>
          <a:p>
            <a:pPr>
              <a:buFontTx/>
              <a:buNone/>
            </a:pPr>
            <a:r>
              <a:rPr lang="en-US" altLang="zh-CN"/>
              <a:t>parallel vs independent</a:t>
            </a:r>
            <a:endParaRPr lang="zh-CN" altLang="en-US"/>
          </a:p>
        </p:txBody>
      </p:sp>
      <p:sp>
        <p:nvSpPr>
          <p:cNvPr id="6" name="椭圆 5">
            <a:extLst>
              <a:ext uri="{FF2B5EF4-FFF2-40B4-BE49-F238E27FC236}">
                <a16:creationId xmlns:a16="http://schemas.microsoft.com/office/drawing/2014/main" id="{099C1B39-A3A4-F34D-A810-6110DB1D658C}"/>
              </a:ext>
            </a:extLst>
          </p:cNvPr>
          <p:cNvSpPr/>
          <p:nvPr/>
        </p:nvSpPr>
        <p:spPr>
          <a:xfrm>
            <a:off x="4191000" y="6172200"/>
            <a:ext cx="7620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椭圆 6">
            <a:extLst>
              <a:ext uri="{FF2B5EF4-FFF2-40B4-BE49-F238E27FC236}">
                <a16:creationId xmlns:a16="http://schemas.microsoft.com/office/drawing/2014/main" id="{F071741D-909A-AC4E-8F65-89FD5891ECC4}"/>
              </a:ext>
            </a:extLst>
          </p:cNvPr>
          <p:cNvSpPr/>
          <p:nvPr/>
        </p:nvSpPr>
        <p:spPr>
          <a:xfrm>
            <a:off x="685800" y="3200400"/>
            <a:ext cx="29718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260810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3124200"/>
            <a:ext cx="9144000" cy="838200"/>
          </a:xfrm>
          <a:prstGeom prst="rect">
            <a:avLst/>
          </a:prstGeom>
          <a:solidFill>
            <a:schemeClr val="tx1"/>
          </a:solidFill>
          <a:ln w="9525">
            <a:noFill/>
            <a:miter lim="800000"/>
            <a:headEnd/>
            <a:tailEnd/>
          </a:ln>
        </p:spPr>
        <p:txBody>
          <a:bodyPr anchor="ctr"/>
          <a:lstStyle/>
          <a:p>
            <a:pPr>
              <a:defRPr/>
            </a:pPr>
            <a:endParaRPr lang="en-US" altLang="zh-CN" sz="5400" b="1" kern="0">
              <a:solidFill>
                <a:schemeClr val="tx2"/>
              </a:solidFill>
              <a:latin typeface="+mj-lt"/>
              <a:ea typeface="+mj-ea"/>
              <a:cs typeface="+mj-cs"/>
            </a:endParaRPr>
          </a:p>
        </p:txBody>
      </p:sp>
      <p:sp>
        <p:nvSpPr>
          <p:cNvPr id="9219" name="Rectangle 2"/>
          <p:cNvSpPr>
            <a:spLocks noGrp="1" noChangeArrowheads="1"/>
          </p:cNvSpPr>
          <p:nvPr>
            <p:ph type="ctrTitle"/>
          </p:nvPr>
        </p:nvSpPr>
        <p:spPr>
          <a:xfrm>
            <a:off x="0" y="2130425"/>
            <a:ext cx="9144000" cy="1908175"/>
          </a:xfrm>
        </p:spPr>
        <p:txBody>
          <a:bodyPr/>
          <a:lstStyle/>
          <a:p>
            <a:pPr algn="l" eaLnBrk="1" hangingPunct="1"/>
            <a:br>
              <a:rPr lang="en-US" altLang="zh-CN" sz="5400">
                <a:solidFill>
                  <a:schemeClr val="bg1"/>
                </a:solidFill>
              </a:rPr>
            </a:br>
            <a:r>
              <a:rPr lang="en-US" altLang="zh-CN" sz="5400">
                <a:solidFill>
                  <a:schemeClr val="bg1"/>
                </a:solidFill>
              </a:rPr>
              <a:t>Computer Architecture!</a:t>
            </a:r>
          </a:p>
        </p:txBody>
      </p:sp>
      <p:sp>
        <p:nvSpPr>
          <p:cNvPr id="9220" name="AutoShape 2"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21" name="AutoShape 4" descr="Image result for crown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22" name="AutoShape 8"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23" name="AutoShape 10"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24" name="AutoShape 12"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25" name="AutoShape 14" descr="data:image/png;base64,iVBORw0KGgoAAAANSUhEUgAAAP8AAADGCAMAAAAqo6adAAABO1BMVEX////+ySn/ogn8nAHpbgT+yyr/oAb/own+yCj/oQD/wlz/ngD8nQHoawT+xSb+wyT/qA7oZwD+vyH/pw3/rhT+yB//sxjyhAb+txv/sBX//vr+ux7+xxX+thv4kwH//PPrcwToYgD/8dv/wFb+0Eb1iwf//PT/+OP/7NH5syD/8t32qB3uewP/8cz/5b3/9NT+zTj/7sD3jwf/36//1Z387eD9rjH+12X/1Z7zmxf+4Iv+0lT/6a7/x3rtgAz/tEP+2nTxkRXztYX41Lrxo2n/0Yb/6rH/x2n1oxv/5aH/sDj/zoD76Nj/vDL2zLf/v2n+3H3/tk/tjEvzljD+xkH/zWL4yZXthjn/y4v/wUv/zHXvmVr/25f/yIHukkj2sF/1o07sfyn5pzv5zan63cbwoXL0u5HsgzP/27IZuu47AAAgAElEQVR4nO1diUPbRta3ZOtCyJZ1+JIPFWNswJgzkHAZmpIAaTaw23ybpEm3/Zpu+///Bd97M7ot2aI+6O7Hb7dtCPZo3pt3z5tRJvOEJzzhCU94whOe8IQnPOEJT3jCfFF71hs8fz7otWqPPZNHQK33YSgBZFmW7g82Hns6i0bvXq1oBVHMaxWVBRa8W3nsGS0SG0vVummaDMNw8E/BYCVZ+rL22LNaGAbV+s7R3d0RV2coNB04MHz22PNaEParzGkL/9A9NkXKgLzKs7Lee+yZLQT71dWu++ddzmGAaPCsJP1/MAK96k7X/+mV6ahAXgcGHLYeb14LQuuwfhr4sXbhMkBjWVa+f7R5LQpXpZ3QIu+69DOgAaz8x2PNa0FYMcyL0F90dxwLwBUEVshu/pd7wbOSeRz6i7UTh36GU3lhr/n8kSa2GLRULUJ/a9Wln6nA+pdvH2lmo2j1BvsH+4PesxmmJwNBNI9Cf9Pdccnn0ALmst2Er/4J1DYcEh7uVlqDs1sBshNJ0K/fPZ9ZenKmw2qHKDz17B+TF1g9V56ZAvQ+v9c0zaqUVP32zeBBLFjbv62WKvBVQ+eRCfrZjCKTocEwIQVonfj0i0C/bZ/N5knb7yHBqNcxwchrhiQN99OL8eCjlscv4nctg4XARFbfzMIw1w6Bfsbc9f/m2Ccf6RdyytIMnpNp3a0e725v7x7v0PE1FbLstOH154I/KY4RLZ1leUm+n4FitlQV5F/k3AioFSQf5X85V5yFAVz54cKZbfeC5lj5qiTr+2m+W7ur100O/vHnBSKwl5UOp09PNnTUfwZs4G631eqengTJ5wqs0FSUF1M/JTPI33nCDuSQwcUS5BcfUnz5on632+1u35zUvYkxVZbv70mbU0tAS5UKmPEzprmzusqZQfIZxmKFslL832kfklnRVgPWznGwHGRYknww8cvHq9v0D2s3gdkZbDbXkYZTe8JDqeJpu8iEwRm8bueK/5r2Ga2PoQwj88pZyDza8sGEL+8GWOe7Jk7UhY7Skaa2zUPZYJIgCkI2lyt+mfYZrwtcSFC7nPOAChhyfbwrr60GHd2dLwEWy9q5pjCtGzyTWS2BfK7B6n0lV5zW//dKzGrI2a+5EaaIRZbxS3hzF/xpm/Nnp4IA2PLrKSc3kNgEAeDA+sPyK/a0RmapYJ6E6K+5GQYHAsCOrbHUmK3Qj0dBAWjmlLI0pQ8AA8hXuFj6QfvLsPzTmr+ewDHhDLsVzDBZ+d2YL2+bYe4H3LPI8rmcnb2acnrvZJbVYhjAlcD55WD9pxX/LyWOMUOruO05MlQASRgTCX9mwr8M0M8ZbD+ndIZTTm9FkFhhlAFcg2d5G8hvThlm1g4t8K4hLfatGMgYuyyPcQEnTOL6wwKBePYn2M/JAAvIjqpAlUXfD9qfKkQbg40s2tdghL1V92mo8kJzjBOrFeqJ+s802I4CCpDMvbWvL//28uukEGFDlyDNVQseBziGs3SeFToo/YcTCVz7+re/vfw+8df7MtIv7my7f7HF+HEGV+KFspwcxbTqZpL9RwO4p+RyifWZlz93yuW+Usz9+HU8AQMJGMCzhpWnc8pXVBbJh8EnJv+1X38uw1OKRfu3BBYcEPohwr5xdhjqgTAL17+fVRNVrKeFTEdo+ZkKpT/eAH7938P2UnvIZvfsYvHH8Rs5BzJKAM/zulE1VFh6oB5XX7GbE7zLYHi4KWSXl7MdeMp3sWR8kC063bp5cndxEo6wQf8Fuykl0j+wuIDkhHJT1H+0z81PcV98vtxeQrTZ5Ww/V7THi8AHlACW8oDH/wo86n5/UnB6QB5ymM1myVN+iROBM7nkCq1pRvILsP8QYuzJiQ6gB3bJZE6pfnQvIrwTEtf/j+ZwiWIIc+srygQGDHSZ9SEITRu+snc4Ibh8TnnsMUDpx8jZB1mNDS8ICZoANOwlr3+LfLe+eny6e3PBhJkH0XkZ7V+M/n/Nss7UQABganZO+X28Cqy0XREANPs5u78nfJpQofrq8ri9jAwAYSz+NErJgSwUkhgATlboK51k/a/peWo86sH0n0IjDsqO8Z61f2Wvl1xcw9TAlBW/HU8MqLIsEx7wzc5eMyssTcosavcuj5eELDIAg8V/j3xsX+ZLSfTnVYxhm7eJ9r92n/hdNB0gcuWYDOjrXmj9ydIo9sTN7N7VUAdLKMmS2j6YnFe9bEbox6f8MrKUKzIrFBJoaBASsmMC4AMpn8AAjcX4N9eMif++bWaXA/oPU4NArvjrRIrAxPQOS28HG6lKs9959Lf5LAGGiy+jH6sdSnxChlXQMcIeF8EA96rx3xV1iJxQ/EfN39o/m9ms0PaWHy0g0P9jGqJW9MLbdIXpZ79kD5d8++dyeVTNvsgs30iQfviKUtbHPLA2lGOzMwj+Uf2VPWHUQz87x9kIKAFDIevSr/wzTa3oDzlfmVSRofi+n12+pSK27NOv/DTylB66lsooCaLB8310YOPyv8xAZq0YBpTQTdtKPy7//95ukvnwuiOXdGajqhmDMylfSVOThKfkYODr4XB4nXVhx3N5CRlQill9oZzDIGO8qbmX2RHpEQ300mDVs3H1n+/tveVsEMskj/0lhVzX7nXRWkpVVPy+2Ix7yu+jX+4Rz2qEy0yWThOMXHNCCa8HTskoMEEZ0FQSpdgQObyJ+cYzux+ZGYbyqeT/ma4yWrqej++VcuQpZSVW/jOZTygAkGBobuSft4ACnny+o04qL+2D/WCrngsRNdz/Icvfke7jaFr7PRdaGox/4Elp7F9PNrh8uq6nZ79EnoLLnyt+F/PR1pBEl5BVGKVGpVEC6eUFovtAwmRr8wETdFYvVSzNalQFlkboWP5W41fqu6KdDUxtGZ+Uzv89h2Bd1NNVfH4s9gNPwfg38SkbqptfOP8jETZ8vCOnedYXWfK+yjsxKt9vSpsJpY+XRcWf2nIW5QzcbHKK7uNMrkBOMtYge/g1/BTC5KQoq6eG84vsOS6+vSdN3v5A7AeCc2eILC/fJ+np2k+YvUBaimiSicUL5gjuJUhWq7epSl5rv8NTmvQpkGXTpyRF2d2h5NIusM1yDrLLXDmbbv8P0LuVIxyQhC/J9uwl4W65s9cpU+rhpzTL39JxN6wRE1PE4dciui/yFNt5yi+JQfZWlegtn8UPKxC4lbPS8AG16/1rOcACnjduxn362yLOBpGjUNJof2ZDxnzLklMuy2+RpyhKcpZ9ZBZUlpcgueqUgWVZSTp8WGVxbfBOx950YAOvVgrczjh3ViNT86DE5GVx2JdxN1yT47xq3JR+DD9lDJNf1SHg0RqHApCA/79+N3h4XbnV+/rHhz/2taoKfrA+VgAy/875cyvaqVYfzZ+BmxKpt1Vr3ypFn8djaiytVZGrNrhV7P95fvBHrzdNUf0kT6LJ+vjA4fvv7CJaGVDK31L2cdfuwf3jtqyaelfx64+O6ud++fcYmo7rEPCJ9ePkTzwAN2aJh3Ao0rY4imcvfz4/75dz6WQ/Q8wfMlZU0xoAxOAf5X4fsvhx9nXbBKZanLk95jPpsWLmBaIBW5M+eQW5GV/+e9qBIVMjtdrqQ3ZV9w+Xl/mmUhwjY7Ujk6sajHmSftSxOAEBwE2lkwlqWnuzNIS4dNzUQjhw9sIbD2j7br0mBaax9N/UOUsocOEmiCnwuZ4XhDw3yQRm1j4t3UJslloB3sm03GixQroaQAbLhiT2V75Jpn+bA+mvcpE2wymwYnIlvoptW+NHbL3G0sxy/+/pzPnaoaSS2kpBiKkqxaN2dU1zn2T6UfpLsFwT7VV6nIAF4LWJJrBFSlPLe8U0sR/YS5k1SJqd1+WPKRVgxa19J9N/Wuc0rP8Et0CnxOc6CACGKuPH3GjT0pySNvpxylSiwRspTfXBYXYC/V0OHArMVdyZ3VGSHvgTAYuK5uq4QKLXXiLS2U9V+oPoh3dqNFVe+JxqIq3XTuk7Wf+PTKZBrPVsnD/FD2gBsKw+1gQOHPo7xQk7wAS1W0lwiu0NXvqYKkIj1m8s/a9Q+tGsmBO99QNwhQKAjUsiN0ZQn7fbtP6bS5P8diVWdwpUGss30ijA2qfNCfR3Texx0VI46wehV8fWASJWR8mf+tx2y/+TN3/IRhU1f9j5xasTfCvBFh2f6H+8jQXpJ66KMdOMlxq1H7A5mUd3nRxV1N60iXXGECiFBXwts+5mW17lpfeT16t2devV/r6JVbHTOm5T4v6nOMNTFIBPJu7/s2ODAAh/2m5lfrIFbFUl3nKLrAYvWZMnvOKoVyL93TrD6GT7c5yY/hkM6rgBzrPjggBw//deaXpkXy6KXRjN3ahG3RpfYCH4PPRrv9/EPeDExAYXNCrmrGJfB2t50p9KgoB6QhAA7n/ozk+ZaAE/yawQOPjE6yeTPEB3ydv6adrFGPpvIOvlHaGarfhnMu9NcjwDKwFJkQW4/1t3ghMtYKsi8V6jBvZl8tokD7A/9MvfdkzhG6QfZkhs6gxjXweoAEyDZVED6nexH9lvuzuzGAJM6H/YVVnW7zXA09+lCQFL6/VmNkD/6Pgg/QbLko2bGca+Dp5hpgbsHaMBn9tLgb3JCQJwJ7G8v0PHGTyvTghYg8u/3C/+Fv39cZ2r8E7vxwxjXxc/mERPWR41gIsZH90fm00pAK2CxAp5f4uxwbNskl1xvvH6MBukP1pl2apzeZYXyGhmvIBOhc+oAKLOs0k+oOU3ZuD+TG6sALyqgiQFt1ixJzZmUB8HH9kA/eXo9nprR+R01/jNNPZ10KszjgBg1BoTBa20PfdPZjhWAI5Q4QN7zBBd88a4Cmt3KbD8kGNHd74w6eedgNJcncd9Om9Jqgrz5rG2MlpbHHjujwqAPWYLaLsOfLQC649n34Vx9drPH8Obv5EEAEteYJypRpnpkskH4pPpCCpIalx+cdAOL1FnzBbgMUw2qP4YAQFD4swKxUb7OhtEJADaMhl0oU7rTn4ut2gM6u5CEScTdYK1q6D5Jy4glyQArZ2I+jMQuKACJEZtV8PQ0NllO+gAuqsmCKY74szqvmGs0b6gAgqAOmoCWq+X3PDc1dHijwl6+KquR3q0yMkUNp+kuL2P1xH6y4pfZST1btZx/eMytOnQph2h+CS2OmJlIfprhxtUsv2EHojaCYg/H+7PIYalkuAC115Hlh8NoOIZgGOTI47ZzSbndI3QPj1HmhdYeoDDDEUZ+yHzR41UQhC0W6/ygeCfCgDoFa8miO7nNhulP2AAXpl4cQDvDmi+nzHdLlaoAuBJHSpswSQT1f8wOskEE3hkoreLdNlVkKuFWAHotaMjEwPg+NftHXJ1judO6qn3Eh6Kt46oYhAEUQDHBBwWqH/E/CVqwJZpRb0faU1HtYoTgFHpJwagSA1A68TEq5NYj5+FuV2g8sZpCbdISwQ+sP7K/V3P7X2NSGmMBlyY6OzzYfqJAQCliNlkHJV+agBya3Q0Yvu88czY8xkzwaDg6yrrhEHudPdD0Z8/y+JP0VG2zQJyL0I+Hs1BszIqAIMY6SesJSUAavsC4jQ/8Yec3a1X0qYY+NGthqH638ZNs/xNNAy+MEs0hIrAIo51JLdstWOkP+umgNT2BaSfseZGfibz0VEAxwSSTIgeNe4uxak/mWakUrVlijqK60iTcV5niVdcDT/zU4xYkYE7il3b4pgCWiNfm+Yo/pnMB+8koU4ZkHedAAT/cVpK8oDwduAJsX4xHfocGgD4RTh8iVV+ilzxf3ZMYjYCxnSO4g9UeudWNUI/dQIYCF+h91+Om+VyVrEDFnm3zpBIZ5R+Ul0CF8hwgY/vt2OlCsdd7ufAIRth6ecqcyQ/0/JiVs6gjXFOZxR6v3/YzXgGNIv/9EaorZoaGyv+9PYjIgC+V12JtX10VDu3zjFVPjyaOaPLcxLw0ddWpzEQBbl+iuLfV3Ll5TgOLO994xVrbujyqyPUe0rF5xnvDHo3GlL6i19WipscKRuFQgltnuIPBsC/r8WiFoB6wfdLS/fYk9aPFQFggNMMvm2SNJ214sjHDRYSV7hxZSsu8HEWn5BfIXPwbYl5V50r+ZnB5x3vsjbDaY1u4G7Tx6V/kL40pRxnBYABJBCuAftomBNLv0Y56nbu1D59TLAoZUVRgHyqMAHp517NV/wz3asb1wU4QQAuJj7/o9uSm4vjAE8lANvy8Bsjh1NCCgDKQaKKs8tYXmZJNzOQX2BdJ+ygvvtmvuKfqb1urXoaUHF741GaxUuv9dfuZMN2YBnnXPwRD+KT5DHpBhSqAKjPoAG1N3YRpSk6UgcZTcgXyPP9KqK5mpmz+IOfW9n1b0VyNQDbWDjuhd+Ymys7feqkVz3b6WPHcvGnVZG4qwTr5yuALoJP+ULOa+T6e9nAUKSTHf6Pwi/wbiXGXf7tlTmLPxiAq4x3Jp5WAqgNwB833dZUbE22y50molPu56hlsEFPLJddCQxQeXc480XRFad+eY8O1bdJ57fSX8eR6LEUX5TMu8zrud8f/OxtbTtwJYwrAGwJloGzzj0GkD51799EJtZRZPGzejT181FhXZ3mxI4SHcr56bzgMjLESrNVm7v4QwSwG7wVoBRmQP4ywIAQFHud4/I0ao49nEnhSBSv5+HT57GDKZcixzl84gOHVcFnnKY7STgVrt771+k4STuFgTvk3LUdP+m+xXEiOUY3mvkHFaDqjFbFkmgMAxT7GkSj4ZCvBgI/yJvXF3B99sDqYpdJZMHImmFywGmXuZFZK8olrCdjeMqdDM2zKByIUyc6lHIOWpR3Yu+g8mNz9rY6f/Iz3dIN5nDec11FxECkAdkQx62XwxxQlP4mUC86s44L/QPwBKoCYzEvQkMp9gv4Mj2N6fpdd/kvMpm7uVt/xHC1FrpRxzcBVAdg1uuXtn9ER+lfI8UFd9aJFww4/PSGI051vZPzRrJfoIRZgvOJ0DUHEDDVjDkHPxSfsEIXuBkkYAJAB8iScJx2fWnjIVD7/HITRJ/zZ62PX36vskBKRBxlJrLAPr/WYJx8iXV/bwSCaGzLfCUtgvzMfuWOtBl6KAgBBjjHjnGm1vr6uobEw5+rrE/UBFS8wVxxKqxvrq8XROSb5nMnyEhShPoh3THKabFSxV3Km4AG+CYgwAGGo4A/5Uu+kVRjM58QfHaCOHGEA3QkzjmJTI1NMIbGmuG2Me3NWemwto7ZWW0ncKlUhY1woOK6OBSDqhD4ZdLdh0EBCIsTsamMfw47ZiDzqAa5VfKtNrNFu4Alaj8NAJRCDMDzxmrJsjTNahh66BfVCcpPBSA0FIxUKGhWVQ1SHy4gYC9CrbCoNwd8sOrY+xC8Gsv1bcF5h/9LkXgxS5IA+CPwob8MWRFSL9stLere+AG9wL4bEAAur4YJTUBs2WcUEwcL1Q9E8jaNI2lRb1DqVpkdVLXjoAYU9BQMSLhaZgTa+GEixXNyJKGbn3xx3qxwmCd7NK2QLk9mQBrb76A6diAjNA7dgLmpTH1rbmq8K9AC5WlQAFIwIJXyIwKFhVjyQ4yn+2Wr+kKCP4L9Ckc71VZDV4QVxqstH3etThKs5HEiSkR8HwTkwuJeG9IrcfQY0FZIAPCGnTHkNx5AfrCwEEG0dEo3oC+smVyanw5rJUakm5ThCwL9xHRq8hkmYagR8kkXWnenuoDSh4eh6ZyF7kavVyyxsevGCw8RfkSsR+WFaPZAfV/mxhTm0PGaiDPNPVx6U49MyNJjyGfVFGFvFKPaxOsjwzjH8U4K4+40mzn2sf+TPLC2Gr0lMZDsuBBKqR1faKSwCvBsdaRw5tzzvcVZC31tVq/qnQXfigoA5P6G4GsBpALVP7H4ZCSm4rOS51WLGdEh55jDnWlMeyv3g9DCg5BOm8ZFVAAAWkmnVyfxgl5K7fVjUKjq5IpYXlCtGBlylLC7I0qLVP9MZhPbHugjoyaQIq9VSka1VNEmVXsmIW+VDKNa0WI1yOlBPzUXq/6ZzFJD9I5AHEc1gILz/jUVuMC/o3D7JI7MSuy9bPPDgQzy6DSrB17ftVi4x9C2RUtIeYHQrDCQ0R45fUqv4gVg7nD7pN7o7Lgb7eeBDbwfTlKvyH7L2kmsCZg3nAMYvTNBYvVZn3acBHKFvSQLQ7y3d+sx6OewCLVyMBQkiZ3Ba3keiI8Scc2SJOu3Vz3wgdNbuodRz2ifeh9uBXpFmzzPnsdY/Nxp8rogUBYIqmEVuIVxgOPyVlWXdAmvzxYEQeeb//ou7hrQ+eEZbm/1KQ8EGuUJBjhpLNLPl3YMCFT3Sk6gPdss413DxW8W+tbQl0XSkJDL2eW9rECZgNGeWrIIE+bBBY4TtYpBuU1IF7J7ZRu7IhSlWLQXS3+nXyzSrhYqCA4TSNArGA1UhxmxgaObaRBPqrQITklvdvr04Uj75WZeW2gAuF/nCpuXuaKzyxtmAuWCbpTw9fbOFtiDGUG+BBALVqOq+osOyt4pO6Qj7bkObotyXH2h9L+pkH1N68V5sRjY6c5h0xPlgiMLLNjGUsPS8G2S3n6gQ1pItoO/IGRrVqNk6AJ5RYZL+R72UjkdRZR2i35B1EoLpb8t83rJIhvb6y/OFUcXKBOAC/3OXnNZ130+kNd86CpkMqVGxbK0glYo5AEiAv9QKOAel1VplKoGvhGFd14MQginlNvevZ/wvGL/clOjrCqAM+D57ELpN+j7WxwecNbmpe0LgnNFqdO3lhU8UP3lx8CTc4pl0j5n+zeeKpT0a8uRJa2hsvRrya80mQfc65WRB1Vq7PLr15e+dAb5APJwXu7s7TWz2SBxMcABs9lmE6/R7dvu113KgaPnLzbXHZNSqFR19+0xi6Z/TZec4g5L9VN1BIHT1l9cEn8c4oNDCWWGbfcR5SDI38Bv/A8GvonK1S8D5fQRjKihRQzQTiLRRdLfRfo1ED6BpRdFo47rRsOxcqK2vvni8twOr2C0JSyEuN8WkVnnl0C4JjqU5zXcUI+QTshf6FvTW7rE6+iY89pbQ5AlVxrQ91ct19YzhXXkQ+e8j5woJtE7wgkQkHMg+3p9XSt4/iBfsEqGgCW1uPoyG38x/byA8k83Iupbrd074IF3Xzj1/RgHUt9P2380C1ixef3iErhB0A8C/6JzefnixfX15jr6Su+buOQFq1JV1QjpUQmY8FLLGaMG6093IkgFrrZ98/4tafTwexV4XgB/hyFQXmS4CBjH6zkOUBz5PQBkHSMfiAD4sLzj4BBcNcL0L7T+C/bfPXPjFh62MFIrIRP8yfJUGIAPVfD6yAl/5zZMrBf0wXJrJPIBwvkI4TiYJAHpFhGt0P7QQy4QngEOJff0vmt2tiDzM29O8nnChFFZJbGgrrsxEMBygT9A3INvgtN1GiWMGDgi/UD6+/d5xskxQ1vE8gI6fwNYknlydZm44/7Nrok9mHcmNmuJDhMCb08I8ILn2UC84/0phmiHcNJOVQXnAoq05W+4hXoE5MUWwM4c+v3Dyqd1RlxtOZshXEB/Y9mQAg7hJI3Ku2+K5rqB3vuAAiS9mGNeeC7z+fA1Y7Au5tHIZhDnskGgtjF+jUPi4ZQ2dNw9AUUXXX4Sm+hxmPEOC1H6F7j7jxjIPNnW8k9qwrqYd7GbYXT+YNesSgl1nMa5vpn0XoEIUFWSIIHv9LPgAMyj1lHc4RM27QsEZoUNx/751x/cmViPP0quBPsbOcTGAzwDiD9AOog0c+P2e4DDNb/WzmkB+hdc/8/oEvF/3ll9fFGouTWO/hAvYg7/pqmQmDc1f7OJKwTM36J6/1wMZXKKw7sEC9dlp5uW/j8Lc7e14//kOwBpc7HmD1+RRHsQXbeztiqKq2vzpp/Z7gbEJED/YjrfAxjIOpmJm3W0dkTsCZwv/eJOazuW/kWbP7y7mc8Hw58uuQunNl/6zZPabuABAfoXbf4ymU1ZC4Y/sC7gC+ZN/0XmVbDp3Jf/RZs/fEWYwQXCH1gXbitTm+9OsHmcOY1b/8Vvf5LXRIqB8OeViZ1486b/VejYTcGlf/Hbn6QEYAXCn9M6bsfPmX5uO9hs48c/j6D+mAIFryq6Ie+Nny/9KGF3gQe49EsT3+g4D6zIvOXfAXpnYj/gfDtBsNkxmGC4x2TkBSc/DgxJ8O5pqV2Y2Io4Z/ovQg7Gu31BntN1jxNwIEtV1+7iBZTbSP88W8HA/K8Fe82c/F8yHkP8M/iiXO9tkrVVcgplzvSfBk/ee+5vwaVPHyu6JDlnzlqr5BjGfFsBwdp0A+mP5Vq/xQc/DgaCJH2it7/tkFBgrvSj+Q+E/84FXJK02MpvhAGyPETnu01vLJov/WD+t3z6RacBLd0LXeeE3qEs6W+62AG4NW/6Mb8MpD+VvwD5QPE7WZLUqxuTnEOZL/3HwVZbcgerfPgYkV8Itf1r4IBe/WH+9J+6Jw6xnNrA9tOzOV10/CB0v2AXprTZ/rzdnSv9W/S4EccUKoYO1N8/+uI7WDnDVkxJMt6Kc+x/xCvRjk1Rw/ZHCe3u4pPeRKyc6SgDkj7HRtjVWmblvYEXPQO33/2VqEe0nt/ii5LJzQeaOHMWgND/8OZWl3hc+usvc7nff0rUeh+QBaSBC1thZtMLzNG+16ouEB2TZeHPvMh5QaitfBiSt4aTxkenQXAa4klTAfZ+YKoDxOvv9hdd6X8oNg7u8ZXhRA5AENyG6AfKAm35rZJOb4d2+fbLX3flQ1gbfLgXZKILtBHGaDjtQI5Ixws64/TB5jWrQneM3WWXpeGHwV994cOo9Z6/U2VHEnjat61WG7jZWciH2n/dNidsfy1VDdrwQ7b/JfL6efXd895fzNinxcbg4GyoIxkYHrBuUwNLmnpVgGGotOnF7RqnK04Il4TN+y/PB49U3JghNgbPz+4PwYATqhw4yXsIMpUXQVeHZweDqV5Z/9dDrdsb7H84a98eqrjmAqGYtncj1M3b9us3B/v7g97Gf5amPxxrrTJIPfYAAAAfSURBVO5Kr7fVQ6ysrGxsdLut/67FfsITnvCE/wT8H/JQTvYVRtHqAAAAAElFTkSuQmC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Rectangle 2"/>
          <p:cNvSpPr txBox="1">
            <a:spLocks noChangeArrowheads="1"/>
          </p:cNvSpPr>
          <p:nvPr/>
        </p:nvSpPr>
        <p:spPr bwMode="auto">
          <a:xfrm>
            <a:off x="0" y="1739900"/>
            <a:ext cx="1771650" cy="1377950"/>
          </a:xfrm>
          <a:prstGeom prst="rect">
            <a:avLst/>
          </a:prstGeom>
          <a:noFill/>
          <a:ln w="9525">
            <a:noFill/>
            <a:miter lim="800000"/>
            <a:headEnd/>
            <a:tailE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9600" b="1">
                <a:solidFill>
                  <a:schemeClr val="tx2"/>
                </a:solidFill>
                <a:latin typeface="Verdana" panose="020B0604030504040204" pitchFamily="34" charset="0"/>
              </a:rPr>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a:extLst>
              <a:ext uri="{FF2B5EF4-FFF2-40B4-BE49-F238E27FC236}">
                <a16:creationId xmlns:a16="http://schemas.microsoft.com/office/drawing/2014/main" id="{1B65EF57-9486-4C45-871B-F1448454D628}"/>
              </a:ext>
            </a:extLst>
          </p:cNvPr>
          <p:cNvSpPr>
            <a:spLocks noGrp="1"/>
          </p:cNvSpPr>
          <p:nvPr>
            <p:ph type="title"/>
          </p:nvPr>
        </p:nvSpPr>
        <p:spPr/>
        <p:txBody>
          <a:bodyPr/>
          <a:lstStyle/>
          <a:p>
            <a:r>
              <a:rPr lang="en-US" altLang="zh-CN"/>
              <a:t>RAID 3 &amp; RAID 4</a:t>
            </a:r>
            <a:endParaRPr lang="zh-CN" altLang="en-US"/>
          </a:p>
        </p:txBody>
      </p:sp>
      <p:pic>
        <p:nvPicPr>
          <p:cNvPr id="46083" name="Picture 5" descr="raid4">
            <a:extLst>
              <a:ext uri="{FF2B5EF4-FFF2-40B4-BE49-F238E27FC236}">
                <a16:creationId xmlns:a16="http://schemas.microsoft.com/office/drawing/2014/main" id="{CDE2CFB3-0B16-7144-A5D5-912D8DDF8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602163"/>
            <a:ext cx="56388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descr="raid3">
            <a:extLst>
              <a:ext uri="{FF2B5EF4-FFF2-40B4-BE49-F238E27FC236}">
                <a16:creationId xmlns:a16="http://schemas.microsoft.com/office/drawing/2014/main" id="{BE508D15-1220-8843-BEC9-13F8F3339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571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内容占位符 2">
            <a:extLst>
              <a:ext uri="{FF2B5EF4-FFF2-40B4-BE49-F238E27FC236}">
                <a16:creationId xmlns:a16="http://schemas.microsoft.com/office/drawing/2014/main" id="{2E1D066F-9A86-754C-BCB8-09F27A1A4759}"/>
              </a:ext>
            </a:extLst>
          </p:cNvPr>
          <p:cNvSpPr>
            <a:spLocks noGrp="1"/>
          </p:cNvSpPr>
          <p:nvPr>
            <p:ph idx="1"/>
          </p:nvPr>
        </p:nvSpPr>
        <p:spPr>
          <a:xfrm>
            <a:off x="0" y="1600200"/>
            <a:ext cx="9144000" cy="5257800"/>
          </a:xfrm>
        </p:spPr>
        <p:txBody>
          <a:bodyPr/>
          <a:lstStyle/>
          <a:p>
            <a:pPr algn="r">
              <a:buFontTx/>
              <a:buNone/>
            </a:pPr>
            <a:r>
              <a:rPr lang="en-US" altLang="zh-CN" b="1">
                <a:solidFill>
                  <a:srgbClr val="FFC000"/>
                </a:solidFill>
              </a:rPr>
              <a:t>?</a:t>
            </a:r>
            <a:r>
              <a:rPr lang="en-US" altLang="zh-CN"/>
              <a:t> bottleneck: </a:t>
            </a:r>
          </a:p>
          <a:p>
            <a:pPr algn="r">
              <a:buFontTx/>
              <a:buNone/>
            </a:pPr>
            <a:r>
              <a:rPr lang="en-US" altLang="zh-CN"/>
              <a:t>single parity disk</a:t>
            </a:r>
          </a:p>
          <a:p>
            <a:pPr algn="r">
              <a:buFontTx/>
              <a:buNone/>
            </a:pPr>
            <a:endParaRPr lang="en-US" altLang="zh-CN"/>
          </a:p>
          <a:p>
            <a:pPr algn="r">
              <a:buFontTx/>
              <a:buNone/>
            </a:pPr>
            <a:endParaRPr lang="en-US" altLang="zh-CN"/>
          </a:p>
          <a:p>
            <a:pPr>
              <a:buFontTx/>
              <a:buNone/>
            </a:pPr>
            <a:endParaRPr lang="en-US" altLang="zh-CN"/>
          </a:p>
          <a:p>
            <a:pPr>
              <a:buFontTx/>
              <a:buNone/>
            </a:pPr>
            <a:r>
              <a:rPr lang="en-US" altLang="zh-CN"/>
              <a:t>access:</a:t>
            </a:r>
          </a:p>
          <a:p>
            <a:pPr>
              <a:buFontTx/>
              <a:buNone/>
            </a:pPr>
            <a:r>
              <a:rPr lang="en-US" altLang="zh-CN"/>
              <a:t>parallel vs independent</a:t>
            </a:r>
            <a:endParaRPr lang="zh-CN" altLang="en-US"/>
          </a:p>
        </p:txBody>
      </p:sp>
      <p:sp>
        <p:nvSpPr>
          <p:cNvPr id="6" name="椭圆 5">
            <a:extLst>
              <a:ext uri="{FF2B5EF4-FFF2-40B4-BE49-F238E27FC236}">
                <a16:creationId xmlns:a16="http://schemas.microsoft.com/office/drawing/2014/main" id="{1DD28D6B-F836-EA4F-84F9-F66E7C4CCA09}"/>
              </a:ext>
            </a:extLst>
          </p:cNvPr>
          <p:cNvSpPr/>
          <p:nvPr/>
        </p:nvSpPr>
        <p:spPr>
          <a:xfrm>
            <a:off x="4191000" y="6172200"/>
            <a:ext cx="7620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椭圆 6">
            <a:extLst>
              <a:ext uri="{FF2B5EF4-FFF2-40B4-BE49-F238E27FC236}">
                <a16:creationId xmlns:a16="http://schemas.microsoft.com/office/drawing/2014/main" id="{F12C7A01-F0DF-5344-AD40-EABACF7D6660}"/>
              </a:ext>
            </a:extLst>
          </p:cNvPr>
          <p:cNvSpPr/>
          <p:nvPr/>
        </p:nvSpPr>
        <p:spPr>
          <a:xfrm>
            <a:off x="685800" y="3200400"/>
            <a:ext cx="29718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21493255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FFAD6FD-2C21-2B4A-AF20-ECECE511DE68}"/>
              </a:ext>
            </a:extLst>
          </p:cNvPr>
          <p:cNvSpPr>
            <a:spLocks noGrp="1" noChangeArrowheads="1"/>
          </p:cNvSpPr>
          <p:nvPr>
            <p:ph type="title"/>
          </p:nvPr>
        </p:nvSpPr>
        <p:spPr/>
        <p:txBody>
          <a:bodyPr/>
          <a:lstStyle/>
          <a:p>
            <a:pPr eaLnBrk="1" hangingPunct="1"/>
            <a:r>
              <a:rPr lang="en-US" altLang="zh-CN"/>
              <a:t>RAID 5</a:t>
            </a:r>
          </a:p>
        </p:txBody>
      </p:sp>
      <p:sp>
        <p:nvSpPr>
          <p:cNvPr id="47107" name="Rectangle 3">
            <a:extLst>
              <a:ext uri="{FF2B5EF4-FFF2-40B4-BE49-F238E27FC236}">
                <a16:creationId xmlns:a16="http://schemas.microsoft.com/office/drawing/2014/main" id="{F2ED8306-4678-3341-B4C6-AD7D9F7465BA}"/>
              </a:ext>
            </a:extLst>
          </p:cNvPr>
          <p:cNvSpPr>
            <a:spLocks noGrp="1" noChangeArrowheads="1"/>
          </p:cNvSpPr>
          <p:nvPr>
            <p:ph type="body" idx="1"/>
          </p:nvPr>
        </p:nvSpPr>
        <p:spPr/>
        <p:txBody>
          <a:bodyPr/>
          <a:lstStyle/>
          <a:p>
            <a:pPr eaLnBrk="1" hangingPunct="1"/>
            <a:r>
              <a:rPr lang="en-US" altLang="zh-CN">
                <a:hlinkClick r:id="rId2"/>
              </a:rPr>
              <a:t>http://www.acnc.com/raidedu/5</a:t>
            </a:r>
            <a:endParaRPr lang="en-US" altLang="zh-CN"/>
          </a:p>
          <a:p>
            <a:pPr eaLnBrk="1" hangingPunct="1"/>
            <a:r>
              <a:rPr lang="en-US" altLang="zh-CN"/>
              <a:t>Distributes the parity info across all disks in the array</a:t>
            </a:r>
          </a:p>
          <a:p>
            <a:pPr eaLnBrk="1" hangingPunct="1"/>
            <a:r>
              <a:rPr lang="en-US" altLang="zh-CN"/>
              <a:t>Removes the bottleneck of a single parity disk as RAID 3 and RAID 4</a:t>
            </a:r>
          </a:p>
        </p:txBody>
      </p:sp>
      <p:pic>
        <p:nvPicPr>
          <p:cNvPr id="47108" name="Picture 4">
            <a:extLst>
              <a:ext uri="{FF2B5EF4-FFF2-40B4-BE49-F238E27FC236}">
                <a16:creationId xmlns:a16="http://schemas.microsoft.com/office/drawing/2014/main" id="{9A66E2A1-9093-F248-831D-AA205C6F2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362450"/>
            <a:ext cx="6858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0642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a:extLst>
              <a:ext uri="{FF2B5EF4-FFF2-40B4-BE49-F238E27FC236}">
                <a16:creationId xmlns:a16="http://schemas.microsoft.com/office/drawing/2014/main" id="{C96143E1-DE65-384C-B105-AC21BA489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a:extLst>
              <a:ext uri="{FF2B5EF4-FFF2-40B4-BE49-F238E27FC236}">
                <a16:creationId xmlns:a16="http://schemas.microsoft.com/office/drawing/2014/main" id="{9E82C0CB-6373-3F4E-80FE-F402DA6C2AFA}"/>
              </a:ext>
            </a:extLst>
          </p:cNvPr>
          <p:cNvSpPr>
            <a:spLocks noGrp="1" noChangeArrowheads="1"/>
          </p:cNvSpPr>
          <p:nvPr>
            <p:ph type="title"/>
          </p:nvPr>
        </p:nvSpPr>
        <p:spPr/>
        <p:txBody>
          <a:bodyPr/>
          <a:lstStyle/>
          <a:p>
            <a:pPr eaLnBrk="1" hangingPunct="1"/>
            <a:r>
              <a:rPr lang="en-US" altLang="zh-CN" sz="4000"/>
              <a:t>RAID 6: Row-diagonal Parity</a:t>
            </a:r>
          </a:p>
        </p:txBody>
      </p:sp>
      <p:cxnSp>
        <p:nvCxnSpPr>
          <p:cNvPr id="6" name="直接箭头连接符 5">
            <a:extLst>
              <a:ext uri="{FF2B5EF4-FFF2-40B4-BE49-F238E27FC236}">
                <a16:creationId xmlns:a16="http://schemas.microsoft.com/office/drawing/2014/main" id="{D1FF317F-504D-6946-9F75-79968C481774}"/>
              </a:ext>
            </a:extLst>
          </p:cNvPr>
          <p:cNvCxnSpPr/>
          <p:nvPr/>
        </p:nvCxnSpPr>
        <p:spPr>
          <a:xfrm rot="16200000" flipV="1">
            <a:off x="685800" y="3962400"/>
            <a:ext cx="1905000" cy="1447800"/>
          </a:xfrm>
          <a:prstGeom prst="straightConnector1">
            <a:avLst/>
          </a:prstGeom>
          <a:ln w="762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024D7409-ECB1-D34E-AB02-A25CAEBC1D1B}"/>
              </a:ext>
            </a:extLst>
          </p:cNvPr>
          <p:cNvCxnSpPr/>
          <p:nvPr/>
        </p:nvCxnSpPr>
        <p:spPr>
          <a:xfrm rot="16200000" flipV="1">
            <a:off x="1828800" y="4267200"/>
            <a:ext cx="1981200" cy="762000"/>
          </a:xfrm>
          <a:prstGeom prst="straightConnector1">
            <a:avLst/>
          </a:prstGeom>
          <a:ln w="762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8B9A54E7-A4A4-AB4F-9EC3-CD798BC57BDA}"/>
              </a:ext>
            </a:extLst>
          </p:cNvPr>
          <p:cNvCxnSpPr/>
          <p:nvPr/>
        </p:nvCxnSpPr>
        <p:spPr>
          <a:xfrm rot="5400000" flipH="1" flipV="1">
            <a:off x="5257800" y="4191000"/>
            <a:ext cx="2057400" cy="990600"/>
          </a:xfrm>
          <a:prstGeom prst="straightConnector1">
            <a:avLst/>
          </a:prstGeom>
          <a:ln w="762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21E06A9A-9499-A344-894A-4269B2DE710F}"/>
              </a:ext>
            </a:extLst>
          </p:cNvPr>
          <p:cNvCxnSpPr/>
          <p:nvPr/>
        </p:nvCxnSpPr>
        <p:spPr>
          <a:xfrm rot="5400000" flipH="1" flipV="1">
            <a:off x="4191000" y="4572000"/>
            <a:ext cx="1905000" cy="228600"/>
          </a:xfrm>
          <a:prstGeom prst="straightConnector1">
            <a:avLst/>
          </a:prstGeom>
          <a:ln w="762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9CFC37AA-23BA-EE40-874A-55F178C859A1}"/>
              </a:ext>
            </a:extLst>
          </p:cNvPr>
          <p:cNvCxnSpPr/>
          <p:nvPr/>
        </p:nvCxnSpPr>
        <p:spPr>
          <a:xfrm rot="16200000" flipV="1">
            <a:off x="3009900" y="4533900"/>
            <a:ext cx="1905000" cy="304800"/>
          </a:xfrm>
          <a:prstGeom prst="straightConnector1">
            <a:avLst/>
          </a:prstGeom>
          <a:ln w="76200">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48137" name="Rectangle 3">
            <a:extLst>
              <a:ext uri="{FF2B5EF4-FFF2-40B4-BE49-F238E27FC236}">
                <a16:creationId xmlns:a16="http://schemas.microsoft.com/office/drawing/2014/main" id="{7F6B08D3-3F64-1C49-833F-1488BA5CEBD0}"/>
              </a:ext>
            </a:extLst>
          </p:cNvPr>
          <p:cNvSpPr>
            <a:spLocks noGrp="1" noChangeArrowheads="1"/>
          </p:cNvSpPr>
          <p:nvPr>
            <p:ph type="body" idx="1"/>
          </p:nvPr>
        </p:nvSpPr>
        <p:spPr/>
        <p:txBody>
          <a:bodyPr/>
          <a:lstStyle/>
          <a:p>
            <a:pPr eaLnBrk="1" hangingPunct="1"/>
            <a:r>
              <a:rPr lang="en-US" altLang="zh-CN" b="1"/>
              <a:t>RAID-DP</a:t>
            </a:r>
          </a:p>
          <a:p>
            <a:pPr eaLnBrk="1" hangingPunct="1">
              <a:buFontTx/>
              <a:buNone/>
            </a:pPr>
            <a:r>
              <a:rPr lang="en-US" altLang="zh-CN"/>
              <a:t>	Recover from two failures</a:t>
            </a:r>
          </a:p>
          <a:p>
            <a:pPr eaLnBrk="1" hangingPunct="1">
              <a:buFontTx/>
              <a:buNone/>
            </a:pPr>
            <a:endParaRPr lang="en-US" altLang="zh-CN"/>
          </a:p>
          <a:p>
            <a:pPr eaLnBrk="1" hangingPunct="1">
              <a:buFontTx/>
              <a:buNone/>
            </a:pPr>
            <a:endParaRPr lang="en-US" altLang="zh-CN"/>
          </a:p>
          <a:p>
            <a:pPr eaLnBrk="1" hangingPunct="1">
              <a:buFontTx/>
              <a:buNone/>
            </a:pPr>
            <a:endParaRPr lang="en-US" altLang="zh-CN"/>
          </a:p>
          <a:p>
            <a:pPr eaLnBrk="1" hangingPunct="1">
              <a:buFontTx/>
              <a:buNone/>
            </a:pPr>
            <a:endParaRPr lang="en-US" altLang="zh-CN" sz="2000"/>
          </a:p>
          <a:p>
            <a:pPr eaLnBrk="1" hangingPunct="1">
              <a:buFontTx/>
              <a:buNone/>
            </a:pPr>
            <a:r>
              <a:rPr lang="en-US" altLang="zh-CN"/>
              <a:t>	xor⊕</a:t>
            </a:r>
          </a:p>
          <a:p>
            <a:pPr eaLnBrk="1" hangingPunct="1">
              <a:buFontTx/>
              <a:buNone/>
            </a:pPr>
            <a:r>
              <a:rPr lang="en-US" altLang="zh-CN"/>
              <a:t>	row:  00⊕11⊕22⊕33=r4</a:t>
            </a:r>
          </a:p>
          <a:p>
            <a:pPr eaLnBrk="1" hangingPunct="1">
              <a:buFontTx/>
              <a:buNone/>
            </a:pPr>
            <a:r>
              <a:rPr lang="en-US" altLang="zh-CN"/>
              <a:t>	diagonal: 01⊕11⊕31⊕r1=d1</a:t>
            </a:r>
          </a:p>
        </p:txBody>
      </p:sp>
      <p:sp>
        <p:nvSpPr>
          <p:cNvPr id="15" name="椭圆 14">
            <a:extLst>
              <a:ext uri="{FF2B5EF4-FFF2-40B4-BE49-F238E27FC236}">
                <a16:creationId xmlns:a16="http://schemas.microsoft.com/office/drawing/2014/main" id="{42F88287-0BC5-F749-A0C1-8167BE4CE69A}"/>
              </a:ext>
            </a:extLst>
          </p:cNvPr>
          <p:cNvSpPr/>
          <p:nvPr/>
        </p:nvSpPr>
        <p:spPr>
          <a:xfrm>
            <a:off x="228600" y="3352800"/>
            <a:ext cx="7086600" cy="457200"/>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32562051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a:extLst>
              <a:ext uri="{FF2B5EF4-FFF2-40B4-BE49-F238E27FC236}">
                <a16:creationId xmlns:a16="http://schemas.microsoft.com/office/drawing/2014/main" id="{AEE6B2D9-27CB-4C4D-BA0D-41F2A77BF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a:extLst>
              <a:ext uri="{FF2B5EF4-FFF2-40B4-BE49-F238E27FC236}">
                <a16:creationId xmlns:a16="http://schemas.microsoft.com/office/drawing/2014/main" id="{2B99B250-23FE-2A4F-862A-537FE5D1E215}"/>
              </a:ext>
            </a:extLst>
          </p:cNvPr>
          <p:cNvSpPr>
            <a:spLocks noGrp="1" noChangeArrowheads="1"/>
          </p:cNvSpPr>
          <p:nvPr>
            <p:ph type="title"/>
          </p:nvPr>
        </p:nvSpPr>
        <p:spPr/>
        <p:txBody>
          <a:bodyPr/>
          <a:lstStyle/>
          <a:p>
            <a:pPr eaLnBrk="1" hangingPunct="1"/>
            <a:r>
              <a:rPr lang="en-US" altLang="zh-CN" sz="4000"/>
              <a:t>RAID 6: Row-diagonal Parity</a:t>
            </a:r>
          </a:p>
        </p:txBody>
      </p:sp>
      <p:cxnSp>
        <p:nvCxnSpPr>
          <p:cNvPr id="6" name="直接箭头连接符 5">
            <a:extLst>
              <a:ext uri="{FF2B5EF4-FFF2-40B4-BE49-F238E27FC236}">
                <a16:creationId xmlns:a16="http://schemas.microsoft.com/office/drawing/2014/main" id="{5DF4E064-7AB3-7741-A41D-DD7F5C768A93}"/>
              </a:ext>
            </a:extLst>
          </p:cNvPr>
          <p:cNvCxnSpPr/>
          <p:nvPr/>
        </p:nvCxnSpPr>
        <p:spPr>
          <a:xfrm rot="10800000">
            <a:off x="838200" y="4038600"/>
            <a:ext cx="2286000" cy="22098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C5CFD663-FD19-AE49-BDDD-6CD454BD048F}"/>
              </a:ext>
            </a:extLst>
          </p:cNvPr>
          <p:cNvCxnSpPr/>
          <p:nvPr/>
        </p:nvCxnSpPr>
        <p:spPr>
          <a:xfrm rot="16200000" flipV="1">
            <a:off x="1981200" y="4114800"/>
            <a:ext cx="2514600" cy="16002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8228D9AC-6DED-5949-97EF-160B287853F6}"/>
              </a:ext>
            </a:extLst>
          </p:cNvPr>
          <p:cNvCxnSpPr/>
          <p:nvPr/>
        </p:nvCxnSpPr>
        <p:spPr>
          <a:xfrm rot="5400000" flipH="1" flipV="1">
            <a:off x="6362700" y="4229100"/>
            <a:ext cx="2133600" cy="17526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5B0AFE58-6917-1846-B5ED-2A8140417D2A}"/>
              </a:ext>
            </a:extLst>
          </p:cNvPr>
          <p:cNvCxnSpPr/>
          <p:nvPr/>
        </p:nvCxnSpPr>
        <p:spPr>
          <a:xfrm rot="5400000" flipH="1" flipV="1">
            <a:off x="5257800" y="4800600"/>
            <a:ext cx="1828800" cy="10668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1F6E51E4-5A78-A542-B587-8B41248C7860}"/>
              </a:ext>
            </a:extLst>
          </p:cNvPr>
          <p:cNvCxnSpPr/>
          <p:nvPr/>
        </p:nvCxnSpPr>
        <p:spPr>
          <a:xfrm rot="5400000" flipH="1" flipV="1">
            <a:off x="4381500" y="5295900"/>
            <a:ext cx="1371600" cy="3810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0EDA9191-15F7-9847-B0C3-CF3479D2222A}"/>
              </a:ext>
            </a:extLst>
          </p:cNvPr>
          <p:cNvSpPr/>
          <p:nvPr/>
        </p:nvSpPr>
        <p:spPr>
          <a:xfrm rot="20574662">
            <a:off x="6350" y="3600450"/>
            <a:ext cx="2786063" cy="4572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椭圆 13">
            <a:extLst>
              <a:ext uri="{FF2B5EF4-FFF2-40B4-BE49-F238E27FC236}">
                <a16:creationId xmlns:a16="http://schemas.microsoft.com/office/drawing/2014/main" id="{049E5557-1326-2E43-BE71-2CB66E7BFE2A}"/>
              </a:ext>
            </a:extLst>
          </p:cNvPr>
          <p:cNvSpPr/>
          <p:nvPr/>
        </p:nvSpPr>
        <p:spPr>
          <a:xfrm rot="20691625">
            <a:off x="5021263" y="3962400"/>
            <a:ext cx="3933825" cy="550863"/>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9163" name="Rectangle 3">
            <a:extLst>
              <a:ext uri="{FF2B5EF4-FFF2-40B4-BE49-F238E27FC236}">
                <a16:creationId xmlns:a16="http://schemas.microsoft.com/office/drawing/2014/main" id="{C61B5B8A-14E1-5143-B0EE-9278D47834A7}"/>
              </a:ext>
            </a:extLst>
          </p:cNvPr>
          <p:cNvSpPr>
            <a:spLocks noGrp="1" noChangeArrowheads="1"/>
          </p:cNvSpPr>
          <p:nvPr>
            <p:ph type="body" idx="1"/>
          </p:nvPr>
        </p:nvSpPr>
        <p:spPr/>
        <p:txBody>
          <a:bodyPr/>
          <a:lstStyle/>
          <a:p>
            <a:pPr eaLnBrk="1" hangingPunct="1"/>
            <a:r>
              <a:rPr lang="en-US" altLang="zh-CN" b="1"/>
              <a:t>RAID-DP</a:t>
            </a:r>
          </a:p>
          <a:p>
            <a:pPr eaLnBrk="1" hangingPunct="1">
              <a:buFontTx/>
              <a:buNone/>
            </a:pPr>
            <a:r>
              <a:rPr lang="en-US" altLang="zh-CN"/>
              <a:t>	Recover from two failures</a:t>
            </a:r>
          </a:p>
          <a:p>
            <a:pPr eaLnBrk="1" hangingPunct="1">
              <a:buFontTx/>
              <a:buNone/>
            </a:pPr>
            <a:endParaRPr lang="en-US" altLang="zh-CN"/>
          </a:p>
          <a:p>
            <a:pPr eaLnBrk="1" hangingPunct="1">
              <a:buFontTx/>
              <a:buNone/>
            </a:pPr>
            <a:endParaRPr lang="en-US" altLang="zh-CN"/>
          </a:p>
          <a:p>
            <a:pPr eaLnBrk="1" hangingPunct="1">
              <a:buFontTx/>
              <a:buNone/>
            </a:pPr>
            <a:endParaRPr lang="en-US" altLang="zh-CN"/>
          </a:p>
          <a:p>
            <a:pPr eaLnBrk="1" hangingPunct="1">
              <a:buFontTx/>
              <a:buNone/>
            </a:pPr>
            <a:endParaRPr lang="en-US" altLang="zh-CN" sz="2000"/>
          </a:p>
          <a:p>
            <a:pPr eaLnBrk="1" hangingPunct="1">
              <a:buFontTx/>
              <a:buNone/>
            </a:pPr>
            <a:r>
              <a:rPr lang="en-US" altLang="zh-CN"/>
              <a:t>	xor⊕</a:t>
            </a:r>
          </a:p>
          <a:p>
            <a:pPr eaLnBrk="1" hangingPunct="1">
              <a:buFontTx/>
              <a:buNone/>
            </a:pPr>
            <a:r>
              <a:rPr lang="en-US" altLang="zh-CN"/>
              <a:t>	row:  00⊕11⊕22⊕33=r4</a:t>
            </a:r>
          </a:p>
          <a:p>
            <a:pPr eaLnBrk="1" hangingPunct="1">
              <a:buFontTx/>
              <a:buNone/>
            </a:pPr>
            <a:r>
              <a:rPr lang="en-US" altLang="zh-CN"/>
              <a:t>	diagonal: 01⊕11⊕31⊕r1=d1</a:t>
            </a:r>
          </a:p>
        </p:txBody>
      </p:sp>
    </p:spTree>
    <p:extLst>
      <p:ext uri="{BB962C8B-B14F-4D97-AF65-F5344CB8AC3E}">
        <p14:creationId xmlns:p14="http://schemas.microsoft.com/office/powerpoint/2010/main" val="36266078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4F61717-F531-B642-A16A-7E4421703E7B}"/>
              </a:ext>
            </a:extLst>
          </p:cNvPr>
          <p:cNvSpPr>
            <a:spLocks noGrp="1" noChangeArrowheads="1"/>
          </p:cNvSpPr>
          <p:nvPr>
            <p:ph type="title"/>
          </p:nvPr>
        </p:nvSpPr>
        <p:spPr/>
        <p:txBody>
          <a:bodyPr/>
          <a:lstStyle/>
          <a:p>
            <a:pPr eaLnBrk="1" hangingPunct="1"/>
            <a:r>
              <a:rPr lang="en-US" altLang="zh-CN"/>
              <a:t>Double-Failure Recovery</a:t>
            </a:r>
          </a:p>
        </p:txBody>
      </p:sp>
      <p:pic>
        <p:nvPicPr>
          <p:cNvPr id="50179" name="Picture 4">
            <a:extLst>
              <a:ext uri="{FF2B5EF4-FFF2-40B4-BE49-F238E27FC236}">
                <a16:creationId xmlns:a16="http://schemas.microsoft.com/office/drawing/2014/main" id="{EA149CB7-F85A-0046-AAE5-7148DCE08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Oval 5">
            <a:extLst>
              <a:ext uri="{FF2B5EF4-FFF2-40B4-BE49-F238E27FC236}">
                <a16:creationId xmlns:a16="http://schemas.microsoft.com/office/drawing/2014/main" id="{93B9378B-F7A2-E846-93CC-4107D7DA99FD}"/>
              </a:ext>
            </a:extLst>
          </p:cNvPr>
          <p:cNvSpPr>
            <a:spLocks noChangeArrowheads="1"/>
          </p:cNvSpPr>
          <p:nvPr/>
        </p:nvSpPr>
        <p:spPr bwMode="auto">
          <a:xfrm>
            <a:off x="20574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0181" name="Oval 6">
            <a:extLst>
              <a:ext uri="{FF2B5EF4-FFF2-40B4-BE49-F238E27FC236}">
                <a16:creationId xmlns:a16="http://schemas.microsoft.com/office/drawing/2014/main" id="{4193120C-5094-9743-976F-96220042EE67}"/>
              </a:ext>
            </a:extLst>
          </p:cNvPr>
          <p:cNvSpPr>
            <a:spLocks noChangeArrowheads="1"/>
          </p:cNvSpPr>
          <p:nvPr/>
        </p:nvSpPr>
        <p:spPr bwMode="auto">
          <a:xfrm>
            <a:off x="50292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1620085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53EDA1E-B38A-1B4D-95CC-B7CEC9DE7401}"/>
              </a:ext>
            </a:extLst>
          </p:cNvPr>
          <p:cNvSpPr>
            <a:spLocks noGrp="1" noChangeArrowheads="1"/>
          </p:cNvSpPr>
          <p:nvPr>
            <p:ph type="title"/>
          </p:nvPr>
        </p:nvSpPr>
        <p:spPr/>
        <p:txBody>
          <a:bodyPr/>
          <a:lstStyle/>
          <a:p>
            <a:pPr eaLnBrk="1" hangingPunct="1"/>
            <a:r>
              <a:rPr lang="en-US" altLang="zh-CN"/>
              <a:t>Double-Failure Recovery</a:t>
            </a:r>
          </a:p>
        </p:txBody>
      </p:sp>
      <p:pic>
        <p:nvPicPr>
          <p:cNvPr id="51203" name="Picture 4">
            <a:extLst>
              <a:ext uri="{FF2B5EF4-FFF2-40B4-BE49-F238E27FC236}">
                <a16:creationId xmlns:a16="http://schemas.microsoft.com/office/drawing/2014/main" id="{D354C279-FFFA-1C49-B599-CF81E5AB2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Oval 8">
            <a:extLst>
              <a:ext uri="{FF2B5EF4-FFF2-40B4-BE49-F238E27FC236}">
                <a16:creationId xmlns:a16="http://schemas.microsoft.com/office/drawing/2014/main" id="{A23CE2E8-5BA6-C545-89F8-6BDCC7FBBB4F}"/>
              </a:ext>
            </a:extLst>
          </p:cNvPr>
          <p:cNvSpPr>
            <a:spLocks noChangeArrowheads="1"/>
          </p:cNvSpPr>
          <p:nvPr/>
        </p:nvSpPr>
        <p:spPr bwMode="auto">
          <a:xfrm>
            <a:off x="20574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1205" name="Oval 9">
            <a:extLst>
              <a:ext uri="{FF2B5EF4-FFF2-40B4-BE49-F238E27FC236}">
                <a16:creationId xmlns:a16="http://schemas.microsoft.com/office/drawing/2014/main" id="{DC190A56-8769-D149-A7AD-4DAD186B83E5}"/>
              </a:ext>
            </a:extLst>
          </p:cNvPr>
          <p:cNvSpPr>
            <a:spLocks noChangeArrowheads="1"/>
          </p:cNvSpPr>
          <p:nvPr/>
        </p:nvSpPr>
        <p:spPr bwMode="auto">
          <a:xfrm>
            <a:off x="50292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7111" name="Line 10">
            <a:extLst>
              <a:ext uri="{FF2B5EF4-FFF2-40B4-BE49-F238E27FC236}">
                <a16:creationId xmlns:a16="http://schemas.microsoft.com/office/drawing/2014/main" id="{1020F618-48A1-3F40-A711-058DE9370154}"/>
              </a:ext>
            </a:extLst>
          </p:cNvPr>
          <p:cNvSpPr>
            <a:spLocks noChangeShapeType="1"/>
          </p:cNvSpPr>
          <p:nvPr/>
        </p:nvSpPr>
        <p:spPr bwMode="auto">
          <a:xfrm flipH="1">
            <a:off x="5410200" y="3505200"/>
            <a:ext cx="3352800" cy="8255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2" name="Line 11">
            <a:extLst>
              <a:ext uri="{FF2B5EF4-FFF2-40B4-BE49-F238E27FC236}">
                <a16:creationId xmlns:a16="http://schemas.microsoft.com/office/drawing/2014/main" id="{34C4EF40-DA76-214C-A61E-35BDA55BA0DA}"/>
              </a:ext>
            </a:extLst>
          </p:cNvPr>
          <p:cNvSpPr>
            <a:spLocks noChangeShapeType="1"/>
          </p:cNvSpPr>
          <p:nvPr/>
        </p:nvSpPr>
        <p:spPr bwMode="auto">
          <a:xfrm flipV="1">
            <a:off x="3429000" y="4343400"/>
            <a:ext cx="1752600" cy="4572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3" name="Line 12">
            <a:extLst>
              <a:ext uri="{FF2B5EF4-FFF2-40B4-BE49-F238E27FC236}">
                <a16:creationId xmlns:a16="http://schemas.microsoft.com/office/drawing/2014/main" id="{53F3999D-7444-AC4C-BCC8-3279123C99EA}"/>
              </a:ext>
            </a:extLst>
          </p:cNvPr>
          <p:cNvSpPr>
            <a:spLocks noChangeShapeType="1"/>
          </p:cNvSpPr>
          <p:nvPr/>
        </p:nvSpPr>
        <p:spPr bwMode="auto">
          <a:xfrm>
            <a:off x="990600" y="3581400"/>
            <a:ext cx="4267200" cy="6858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25440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wipe(left)">
                                      <p:cBhvr>
                                        <p:cTn id="7" dur="500"/>
                                        <p:tgtEl>
                                          <p:spTgt spid="47113"/>
                                        </p:tgtEl>
                                      </p:cBhvr>
                                    </p:animEffect>
                                  </p:childTnLst>
                                </p:cTn>
                              </p:par>
                              <p:par>
                                <p:cTn id="8" presetID="22" presetClass="entr" presetSubtype="4" fill="hold" nodeType="withEffect">
                                  <p:stCondLst>
                                    <p:cond delay="0"/>
                                  </p:stCondLst>
                                  <p:childTnLst>
                                    <p:set>
                                      <p:cBhvr>
                                        <p:cTn id="9" dur="1" fill="hold">
                                          <p:stCondLst>
                                            <p:cond delay="0"/>
                                          </p:stCondLst>
                                        </p:cTn>
                                        <p:tgtEl>
                                          <p:spTgt spid="47112"/>
                                        </p:tgtEl>
                                        <p:attrNameLst>
                                          <p:attrName>style.visibility</p:attrName>
                                        </p:attrNameLst>
                                      </p:cBhvr>
                                      <p:to>
                                        <p:strVal val="visible"/>
                                      </p:to>
                                    </p:set>
                                    <p:animEffect transition="in" filter="wipe(down)">
                                      <p:cBhvr>
                                        <p:cTn id="10" dur="500"/>
                                        <p:tgtEl>
                                          <p:spTgt spid="47112"/>
                                        </p:tgtEl>
                                      </p:cBhvr>
                                    </p:animEffect>
                                  </p:childTnLst>
                                </p:cTn>
                              </p:par>
                              <p:par>
                                <p:cTn id="11" presetID="22" presetClass="entr" presetSubtype="2" fill="hold" nodeType="withEffect">
                                  <p:stCondLst>
                                    <p:cond delay="0"/>
                                  </p:stCondLst>
                                  <p:childTnLst>
                                    <p:set>
                                      <p:cBhvr>
                                        <p:cTn id="12" dur="1" fill="hold">
                                          <p:stCondLst>
                                            <p:cond delay="0"/>
                                          </p:stCondLst>
                                        </p:cTn>
                                        <p:tgtEl>
                                          <p:spTgt spid="47111"/>
                                        </p:tgtEl>
                                        <p:attrNameLst>
                                          <p:attrName>style.visibility</p:attrName>
                                        </p:attrNameLst>
                                      </p:cBhvr>
                                      <p:to>
                                        <p:strVal val="visible"/>
                                      </p:to>
                                    </p:set>
                                    <p:animEffect transition="in" filter="wipe(right)">
                                      <p:cBhvr>
                                        <p:cTn id="13" dur="5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C23900B-18A2-1A4E-9BB3-6A5BEE791F6C}"/>
              </a:ext>
            </a:extLst>
          </p:cNvPr>
          <p:cNvSpPr>
            <a:spLocks noGrp="1" noChangeArrowheads="1"/>
          </p:cNvSpPr>
          <p:nvPr>
            <p:ph type="title"/>
          </p:nvPr>
        </p:nvSpPr>
        <p:spPr/>
        <p:txBody>
          <a:bodyPr/>
          <a:lstStyle/>
          <a:p>
            <a:pPr eaLnBrk="1" hangingPunct="1"/>
            <a:r>
              <a:rPr lang="en-US" altLang="zh-CN"/>
              <a:t>Double-Failure Recovery</a:t>
            </a:r>
          </a:p>
        </p:txBody>
      </p:sp>
      <p:pic>
        <p:nvPicPr>
          <p:cNvPr id="52227" name="Picture 4">
            <a:extLst>
              <a:ext uri="{FF2B5EF4-FFF2-40B4-BE49-F238E27FC236}">
                <a16:creationId xmlns:a16="http://schemas.microsoft.com/office/drawing/2014/main" id="{98D41D2A-DC24-C44F-ABD9-D2C7FEF41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Oval 8">
            <a:extLst>
              <a:ext uri="{FF2B5EF4-FFF2-40B4-BE49-F238E27FC236}">
                <a16:creationId xmlns:a16="http://schemas.microsoft.com/office/drawing/2014/main" id="{7148F11C-A528-CC42-8C0C-2FEE507C2098}"/>
              </a:ext>
            </a:extLst>
          </p:cNvPr>
          <p:cNvSpPr>
            <a:spLocks noChangeArrowheads="1"/>
          </p:cNvSpPr>
          <p:nvPr/>
        </p:nvSpPr>
        <p:spPr bwMode="auto">
          <a:xfrm>
            <a:off x="20574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2229" name="Oval 9">
            <a:extLst>
              <a:ext uri="{FF2B5EF4-FFF2-40B4-BE49-F238E27FC236}">
                <a16:creationId xmlns:a16="http://schemas.microsoft.com/office/drawing/2014/main" id="{27F50BAE-77D5-8447-838C-0B2AA8BEA869}"/>
              </a:ext>
            </a:extLst>
          </p:cNvPr>
          <p:cNvSpPr>
            <a:spLocks noChangeArrowheads="1"/>
          </p:cNvSpPr>
          <p:nvPr/>
        </p:nvSpPr>
        <p:spPr bwMode="auto">
          <a:xfrm>
            <a:off x="50292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2230" name="Line 10">
            <a:extLst>
              <a:ext uri="{FF2B5EF4-FFF2-40B4-BE49-F238E27FC236}">
                <a16:creationId xmlns:a16="http://schemas.microsoft.com/office/drawing/2014/main" id="{18822631-082C-2948-8459-D04C14CA3F12}"/>
              </a:ext>
            </a:extLst>
          </p:cNvPr>
          <p:cNvSpPr>
            <a:spLocks noChangeShapeType="1"/>
          </p:cNvSpPr>
          <p:nvPr/>
        </p:nvSpPr>
        <p:spPr bwMode="auto">
          <a:xfrm flipH="1">
            <a:off x="5410200" y="3505200"/>
            <a:ext cx="3352800" cy="8255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1" name="Line 11">
            <a:extLst>
              <a:ext uri="{FF2B5EF4-FFF2-40B4-BE49-F238E27FC236}">
                <a16:creationId xmlns:a16="http://schemas.microsoft.com/office/drawing/2014/main" id="{11C467F8-74E0-CF40-BE3B-E6683F17E900}"/>
              </a:ext>
            </a:extLst>
          </p:cNvPr>
          <p:cNvSpPr>
            <a:spLocks noChangeShapeType="1"/>
          </p:cNvSpPr>
          <p:nvPr/>
        </p:nvSpPr>
        <p:spPr bwMode="auto">
          <a:xfrm flipV="1">
            <a:off x="3429000" y="4343400"/>
            <a:ext cx="1752600" cy="4572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2" name="Line 12">
            <a:extLst>
              <a:ext uri="{FF2B5EF4-FFF2-40B4-BE49-F238E27FC236}">
                <a16:creationId xmlns:a16="http://schemas.microsoft.com/office/drawing/2014/main" id="{3AEE2E5F-DE7C-6343-9B5D-9DEEA877DC38}"/>
              </a:ext>
            </a:extLst>
          </p:cNvPr>
          <p:cNvSpPr>
            <a:spLocks noChangeShapeType="1"/>
          </p:cNvSpPr>
          <p:nvPr/>
        </p:nvSpPr>
        <p:spPr bwMode="auto">
          <a:xfrm>
            <a:off x="990600" y="3581400"/>
            <a:ext cx="4267200" cy="6858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4" name="Line 15">
            <a:extLst>
              <a:ext uri="{FF2B5EF4-FFF2-40B4-BE49-F238E27FC236}">
                <a16:creationId xmlns:a16="http://schemas.microsoft.com/office/drawing/2014/main" id="{EDBD4465-85D6-DD47-A65C-D044578A886E}"/>
              </a:ext>
            </a:extLst>
          </p:cNvPr>
          <p:cNvSpPr>
            <a:spLocks noChangeShapeType="1"/>
          </p:cNvSpPr>
          <p:nvPr/>
        </p:nvSpPr>
        <p:spPr bwMode="auto">
          <a:xfrm flipH="1">
            <a:off x="2438400" y="4267200"/>
            <a:ext cx="2743200" cy="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39478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47114"/>
                                        </p:tgtEl>
                                        <p:attrNameLst>
                                          <p:attrName>style.visibility</p:attrName>
                                        </p:attrNameLst>
                                      </p:cBhvr>
                                      <p:to>
                                        <p:strVal val="visible"/>
                                      </p:to>
                                    </p:set>
                                    <p:animEffect transition="in" filter="wipe(right)">
                                      <p:cBhvr>
                                        <p:cTn id="7" dur="500"/>
                                        <p:tgtEl>
                                          <p:spTgt spid="47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39DFE82-4FCC-9146-8894-E6A904130142}"/>
              </a:ext>
            </a:extLst>
          </p:cNvPr>
          <p:cNvSpPr>
            <a:spLocks noGrp="1" noChangeArrowheads="1"/>
          </p:cNvSpPr>
          <p:nvPr>
            <p:ph type="title"/>
          </p:nvPr>
        </p:nvSpPr>
        <p:spPr/>
        <p:txBody>
          <a:bodyPr/>
          <a:lstStyle/>
          <a:p>
            <a:pPr eaLnBrk="1" hangingPunct="1"/>
            <a:r>
              <a:rPr lang="en-US" altLang="zh-CN"/>
              <a:t>Double-Failure Recovery</a:t>
            </a:r>
          </a:p>
        </p:txBody>
      </p:sp>
      <p:pic>
        <p:nvPicPr>
          <p:cNvPr id="53251" name="Picture 4">
            <a:extLst>
              <a:ext uri="{FF2B5EF4-FFF2-40B4-BE49-F238E27FC236}">
                <a16:creationId xmlns:a16="http://schemas.microsoft.com/office/drawing/2014/main" id="{74674159-9004-AB42-AB63-63A1596BA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Oval 5">
            <a:extLst>
              <a:ext uri="{FF2B5EF4-FFF2-40B4-BE49-F238E27FC236}">
                <a16:creationId xmlns:a16="http://schemas.microsoft.com/office/drawing/2014/main" id="{142AD7BA-429A-E440-8FD3-D515527998AA}"/>
              </a:ext>
            </a:extLst>
          </p:cNvPr>
          <p:cNvSpPr>
            <a:spLocks noChangeArrowheads="1"/>
          </p:cNvSpPr>
          <p:nvPr/>
        </p:nvSpPr>
        <p:spPr bwMode="auto">
          <a:xfrm>
            <a:off x="20574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3253" name="Oval 6">
            <a:extLst>
              <a:ext uri="{FF2B5EF4-FFF2-40B4-BE49-F238E27FC236}">
                <a16:creationId xmlns:a16="http://schemas.microsoft.com/office/drawing/2014/main" id="{4A84A83C-53AC-AE45-83BC-393450793570}"/>
              </a:ext>
            </a:extLst>
          </p:cNvPr>
          <p:cNvSpPr>
            <a:spLocks noChangeArrowheads="1"/>
          </p:cNvSpPr>
          <p:nvPr/>
        </p:nvSpPr>
        <p:spPr bwMode="auto">
          <a:xfrm>
            <a:off x="50292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3254" name="Oval 10">
            <a:extLst>
              <a:ext uri="{FF2B5EF4-FFF2-40B4-BE49-F238E27FC236}">
                <a16:creationId xmlns:a16="http://schemas.microsoft.com/office/drawing/2014/main" id="{D33DED37-0F46-4B47-AC4E-B6B2AC0AC612}"/>
              </a:ext>
            </a:extLst>
          </p:cNvPr>
          <p:cNvSpPr>
            <a:spLocks noChangeArrowheads="1"/>
          </p:cNvSpPr>
          <p:nvPr/>
        </p:nvSpPr>
        <p:spPr bwMode="auto">
          <a:xfrm>
            <a:off x="51816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3255" name="Oval 11">
            <a:extLst>
              <a:ext uri="{FF2B5EF4-FFF2-40B4-BE49-F238E27FC236}">
                <a16:creationId xmlns:a16="http://schemas.microsoft.com/office/drawing/2014/main" id="{FD3E54A0-F0FD-7A4C-A8FD-3CD89A20BCD7}"/>
              </a:ext>
            </a:extLst>
          </p:cNvPr>
          <p:cNvSpPr>
            <a:spLocks noChangeArrowheads="1"/>
          </p:cNvSpPr>
          <p:nvPr/>
        </p:nvSpPr>
        <p:spPr bwMode="auto">
          <a:xfrm>
            <a:off x="22098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37619000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586D3BF-5865-6B41-943E-68F0C6A5CB8A}"/>
              </a:ext>
            </a:extLst>
          </p:cNvPr>
          <p:cNvSpPr>
            <a:spLocks noGrp="1" noChangeArrowheads="1"/>
          </p:cNvSpPr>
          <p:nvPr>
            <p:ph type="title"/>
          </p:nvPr>
        </p:nvSpPr>
        <p:spPr/>
        <p:txBody>
          <a:bodyPr/>
          <a:lstStyle/>
          <a:p>
            <a:pPr eaLnBrk="1" hangingPunct="1"/>
            <a:r>
              <a:rPr lang="en-US" altLang="zh-CN"/>
              <a:t>Double-Failure Recovery</a:t>
            </a:r>
          </a:p>
        </p:txBody>
      </p:sp>
      <p:pic>
        <p:nvPicPr>
          <p:cNvPr id="54275" name="Picture 4">
            <a:extLst>
              <a:ext uri="{FF2B5EF4-FFF2-40B4-BE49-F238E27FC236}">
                <a16:creationId xmlns:a16="http://schemas.microsoft.com/office/drawing/2014/main" id="{33ED925B-D9D9-F34B-9255-1DA90CC86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Oval 5">
            <a:extLst>
              <a:ext uri="{FF2B5EF4-FFF2-40B4-BE49-F238E27FC236}">
                <a16:creationId xmlns:a16="http://schemas.microsoft.com/office/drawing/2014/main" id="{D838ABA5-DCC7-E245-BC8B-4D45AD5EAFE9}"/>
              </a:ext>
            </a:extLst>
          </p:cNvPr>
          <p:cNvSpPr>
            <a:spLocks noChangeArrowheads="1"/>
          </p:cNvSpPr>
          <p:nvPr/>
        </p:nvSpPr>
        <p:spPr bwMode="auto">
          <a:xfrm>
            <a:off x="20574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4277" name="Oval 6">
            <a:extLst>
              <a:ext uri="{FF2B5EF4-FFF2-40B4-BE49-F238E27FC236}">
                <a16:creationId xmlns:a16="http://schemas.microsoft.com/office/drawing/2014/main" id="{A66A2AA8-B667-BF49-A27F-691511A35538}"/>
              </a:ext>
            </a:extLst>
          </p:cNvPr>
          <p:cNvSpPr>
            <a:spLocks noChangeArrowheads="1"/>
          </p:cNvSpPr>
          <p:nvPr/>
        </p:nvSpPr>
        <p:spPr bwMode="auto">
          <a:xfrm>
            <a:off x="50292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4278" name="Oval 7">
            <a:extLst>
              <a:ext uri="{FF2B5EF4-FFF2-40B4-BE49-F238E27FC236}">
                <a16:creationId xmlns:a16="http://schemas.microsoft.com/office/drawing/2014/main" id="{6454F2D3-C887-F74D-99CA-C2DB5128D9F5}"/>
              </a:ext>
            </a:extLst>
          </p:cNvPr>
          <p:cNvSpPr>
            <a:spLocks noChangeArrowheads="1"/>
          </p:cNvSpPr>
          <p:nvPr/>
        </p:nvSpPr>
        <p:spPr bwMode="auto">
          <a:xfrm>
            <a:off x="51816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4279" name="Oval 8">
            <a:extLst>
              <a:ext uri="{FF2B5EF4-FFF2-40B4-BE49-F238E27FC236}">
                <a16:creationId xmlns:a16="http://schemas.microsoft.com/office/drawing/2014/main" id="{8F859833-5B8C-C64E-A056-A0EE196348E1}"/>
              </a:ext>
            </a:extLst>
          </p:cNvPr>
          <p:cNvSpPr>
            <a:spLocks noChangeArrowheads="1"/>
          </p:cNvSpPr>
          <p:nvPr/>
        </p:nvSpPr>
        <p:spPr bwMode="auto">
          <a:xfrm>
            <a:off x="22098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4280" name="Line 9">
            <a:extLst>
              <a:ext uri="{FF2B5EF4-FFF2-40B4-BE49-F238E27FC236}">
                <a16:creationId xmlns:a16="http://schemas.microsoft.com/office/drawing/2014/main" id="{9207D0AA-1EBA-504B-BD2D-CBFB5535A5FB}"/>
              </a:ext>
            </a:extLst>
          </p:cNvPr>
          <p:cNvSpPr>
            <a:spLocks noChangeShapeType="1"/>
          </p:cNvSpPr>
          <p:nvPr/>
        </p:nvSpPr>
        <p:spPr bwMode="auto">
          <a:xfrm flipV="1">
            <a:off x="914400" y="3962400"/>
            <a:ext cx="1371600" cy="3048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1" name="Line 10">
            <a:extLst>
              <a:ext uri="{FF2B5EF4-FFF2-40B4-BE49-F238E27FC236}">
                <a16:creationId xmlns:a16="http://schemas.microsoft.com/office/drawing/2014/main" id="{0D570425-37B2-024B-AE2F-C16660030B3F}"/>
              </a:ext>
            </a:extLst>
          </p:cNvPr>
          <p:cNvSpPr>
            <a:spLocks noChangeShapeType="1"/>
          </p:cNvSpPr>
          <p:nvPr/>
        </p:nvSpPr>
        <p:spPr bwMode="auto">
          <a:xfrm flipH="1">
            <a:off x="2438400" y="3581400"/>
            <a:ext cx="1295400" cy="3048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2" name="Line 11">
            <a:extLst>
              <a:ext uri="{FF2B5EF4-FFF2-40B4-BE49-F238E27FC236}">
                <a16:creationId xmlns:a16="http://schemas.microsoft.com/office/drawing/2014/main" id="{A3AC35C5-C963-3D4D-AB40-05E1C2B57C8E}"/>
              </a:ext>
            </a:extLst>
          </p:cNvPr>
          <p:cNvSpPr>
            <a:spLocks noChangeShapeType="1"/>
          </p:cNvSpPr>
          <p:nvPr/>
        </p:nvSpPr>
        <p:spPr bwMode="auto">
          <a:xfrm flipH="1">
            <a:off x="6477000" y="4191000"/>
            <a:ext cx="2438400" cy="6096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3" name="Line 12">
            <a:extLst>
              <a:ext uri="{FF2B5EF4-FFF2-40B4-BE49-F238E27FC236}">
                <a16:creationId xmlns:a16="http://schemas.microsoft.com/office/drawing/2014/main" id="{C89E149C-7048-D54E-A7E9-DF7A2F3B032C}"/>
              </a:ext>
            </a:extLst>
          </p:cNvPr>
          <p:cNvSpPr>
            <a:spLocks noChangeShapeType="1"/>
          </p:cNvSpPr>
          <p:nvPr/>
        </p:nvSpPr>
        <p:spPr bwMode="auto">
          <a:xfrm flipH="1" flipV="1">
            <a:off x="2438400" y="3962400"/>
            <a:ext cx="3962400" cy="8382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122397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16D3C89-1511-A744-AB0F-BF5CC38420E9}"/>
              </a:ext>
            </a:extLst>
          </p:cNvPr>
          <p:cNvSpPr>
            <a:spLocks noGrp="1" noChangeArrowheads="1"/>
          </p:cNvSpPr>
          <p:nvPr>
            <p:ph type="title"/>
          </p:nvPr>
        </p:nvSpPr>
        <p:spPr/>
        <p:txBody>
          <a:bodyPr/>
          <a:lstStyle/>
          <a:p>
            <a:pPr eaLnBrk="1" hangingPunct="1"/>
            <a:r>
              <a:rPr lang="en-US" altLang="zh-CN"/>
              <a:t>Double-Failure Recovery</a:t>
            </a:r>
          </a:p>
        </p:txBody>
      </p:sp>
      <p:pic>
        <p:nvPicPr>
          <p:cNvPr id="55299" name="Picture 4">
            <a:extLst>
              <a:ext uri="{FF2B5EF4-FFF2-40B4-BE49-F238E27FC236}">
                <a16:creationId xmlns:a16="http://schemas.microsoft.com/office/drawing/2014/main" id="{89F7BC84-B526-4647-8661-E324DD851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Oval 5">
            <a:extLst>
              <a:ext uri="{FF2B5EF4-FFF2-40B4-BE49-F238E27FC236}">
                <a16:creationId xmlns:a16="http://schemas.microsoft.com/office/drawing/2014/main" id="{9CD63018-231C-1F4D-B745-8E4517657311}"/>
              </a:ext>
            </a:extLst>
          </p:cNvPr>
          <p:cNvSpPr>
            <a:spLocks noChangeArrowheads="1"/>
          </p:cNvSpPr>
          <p:nvPr/>
        </p:nvSpPr>
        <p:spPr bwMode="auto">
          <a:xfrm>
            <a:off x="20574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5301" name="Oval 6">
            <a:extLst>
              <a:ext uri="{FF2B5EF4-FFF2-40B4-BE49-F238E27FC236}">
                <a16:creationId xmlns:a16="http://schemas.microsoft.com/office/drawing/2014/main" id="{4AB32CB1-5C5B-4C4D-89CD-547014853328}"/>
              </a:ext>
            </a:extLst>
          </p:cNvPr>
          <p:cNvSpPr>
            <a:spLocks noChangeArrowheads="1"/>
          </p:cNvSpPr>
          <p:nvPr/>
        </p:nvSpPr>
        <p:spPr bwMode="auto">
          <a:xfrm>
            <a:off x="5029200" y="3429000"/>
            <a:ext cx="609600" cy="1371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5302" name="Oval 7">
            <a:extLst>
              <a:ext uri="{FF2B5EF4-FFF2-40B4-BE49-F238E27FC236}">
                <a16:creationId xmlns:a16="http://schemas.microsoft.com/office/drawing/2014/main" id="{7F4EB98D-A1C0-AB41-91AC-8EB65994295A}"/>
              </a:ext>
            </a:extLst>
          </p:cNvPr>
          <p:cNvSpPr>
            <a:spLocks noChangeArrowheads="1"/>
          </p:cNvSpPr>
          <p:nvPr/>
        </p:nvSpPr>
        <p:spPr bwMode="auto">
          <a:xfrm>
            <a:off x="51816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5303" name="Oval 8">
            <a:extLst>
              <a:ext uri="{FF2B5EF4-FFF2-40B4-BE49-F238E27FC236}">
                <a16:creationId xmlns:a16="http://schemas.microsoft.com/office/drawing/2014/main" id="{9568D1F2-3B6F-884A-B07F-A0184CD82C8B}"/>
              </a:ext>
            </a:extLst>
          </p:cNvPr>
          <p:cNvSpPr>
            <a:spLocks noChangeArrowheads="1"/>
          </p:cNvSpPr>
          <p:nvPr/>
        </p:nvSpPr>
        <p:spPr bwMode="auto">
          <a:xfrm>
            <a:off x="2209800" y="4191000"/>
            <a:ext cx="228600" cy="2286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5304" name="Line 9">
            <a:extLst>
              <a:ext uri="{FF2B5EF4-FFF2-40B4-BE49-F238E27FC236}">
                <a16:creationId xmlns:a16="http://schemas.microsoft.com/office/drawing/2014/main" id="{531B0D85-6DA1-4E41-A9D4-DF6F5A4AE16A}"/>
              </a:ext>
            </a:extLst>
          </p:cNvPr>
          <p:cNvSpPr>
            <a:spLocks noChangeShapeType="1"/>
          </p:cNvSpPr>
          <p:nvPr/>
        </p:nvSpPr>
        <p:spPr bwMode="auto">
          <a:xfrm flipV="1">
            <a:off x="914400" y="3962400"/>
            <a:ext cx="1371600" cy="3048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5" name="Line 10">
            <a:extLst>
              <a:ext uri="{FF2B5EF4-FFF2-40B4-BE49-F238E27FC236}">
                <a16:creationId xmlns:a16="http://schemas.microsoft.com/office/drawing/2014/main" id="{E7A550A9-7845-D848-B6EF-87ABEAF922AD}"/>
              </a:ext>
            </a:extLst>
          </p:cNvPr>
          <p:cNvSpPr>
            <a:spLocks noChangeShapeType="1"/>
          </p:cNvSpPr>
          <p:nvPr/>
        </p:nvSpPr>
        <p:spPr bwMode="auto">
          <a:xfrm flipH="1">
            <a:off x="2438400" y="3581400"/>
            <a:ext cx="1295400" cy="3048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6" name="Line 11">
            <a:extLst>
              <a:ext uri="{FF2B5EF4-FFF2-40B4-BE49-F238E27FC236}">
                <a16:creationId xmlns:a16="http://schemas.microsoft.com/office/drawing/2014/main" id="{264B3D8E-8C52-2E49-961C-670D560733F7}"/>
              </a:ext>
            </a:extLst>
          </p:cNvPr>
          <p:cNvSpPr>
            <a:spLocks noChangeShapeType="1"/>
          </p:cNvSpPr>
          <p:nvPr/>
        </p:nvSpPr>
        <p:spPr bwMode="auto">
          <a:xfrm flipH="1">
            <a:off x="6477000" y="4191000"/>
            <a:ext cx="2438400" cy="6096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7" name="Line 12">
            <a:extLst>
              <a:ext uri="{FF2B5EF4-FFF2-40B4-BE49-F238E27FC236}">
                <a16:creationId xmlns:a16="http://schemas.microsoft.com/office/drawing/2014/main" id="{45D73F4F-97B8-404D-81B6-46E435527F95}"/>
              </a:ext>
            </a:extLst>
          </p:cNvPr>
          <p:cNvSpPr>
            <a:spLocks noChangeShapeType="1"/>
          </p:cNvSpPr>
          <p:nvPr/>
        </p:nvSpPr>
        <p:spPr bwMode="auto">
          <a:xfrm flipH="1" flipV="1">
            <a:off x="2438400" y="3962400"/>
            <a:ext cx="3962400" cy="8382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5" name="Line 13">
            <a:extLst>
              <a:ext uri="{FF2B5EF4-FFF2-40B4-BE49-F238E27FC236}">
                <a16:creationId xmlns:a16="http://schemas.microsoft.com/office/drawing/2014/main" id="{F6294596-CD90-D149-BA0E-FE9BE5C4E66D}"/>
              </a:ext>
            </a:extLst>
          </p:cNvPr>
          <p:cNvSpPr>
            <a:spLocks noChangeShapeType="1"/>
          </p:cNvSpPr>
          <p:nvPr/>
        </p:nvSpPr>
        <p:spPr bwMode="auto">
          <a:xfrm>
            <a:off x="2590800" y="3886200"/>
            <a:ext cx="2667000" cy="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668277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9165"/>
                                        </p:tgtEl>
                                        <p:attrNameLst>
                                          <p:attrName>style.visibility</p:attrName>
                                        </p:attrNameLst>
                                      </p:cBhvr>
                                      <p:to>
                                        <p:strVal val="visible"/>
                                      </p:to>
                                    </p:set>
                                    <p:animEffect transition="in" filter="wipe(left)">
                                      <p:cBhvr>
                                        <p:cTn id="7" dur="500"/>
                                        <p:tgtEl>
                                          <p:spTgt spid="49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75975</TotalTime>
  <Words>5633</Words>
  <Application>Microsoft Macintosh PowerPoint</Application>
  <PresentationFormat>On-screen Show (4:3)</PresentationFormat>
  <Paragraphs>1172</Paragraphs>
  <Slides>152</Slides>
  <Notes>94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152</vt:i4>
      </vt:variant>
    </vt:vector>
  </HeadingPairs>
  <TitlesOfParts>
    <vt:vector size="156" baseType="lpstr">
      <vt:lpstr>Arial</vt:lpstr>
      <vt:lpstr>Helvetica</vt:lpstr>
      <vt:lpstr>Verdana</vt:lpstr>
      <vt:lpstr>默认设计模板</vt:lpstr>
      <vt:lpstr> WOW</vt:lpstr>
      <vt:lpstr>Finally,  Computer Architecture!</vt:lpstr>
      <vt:lpstr> Computer Architecture!</vt:lpstr>
      <vt:lpstr> Computer Architecture!</vt:lpstr>
      <vt:lpstr> Computer Architecture!</vt:lpstr>
      <vt:lpstr> Computer Architecture!</vt:lpstr>
      <vt:lpstr> Computer Architecture!</vt:lpstr>
      <vt:lpstr> Computer Architecture!</vt:lpstr>
      <vt:lpstr> Computer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Computer Architecture!</vt:lpstr>
      <vt:lpstr>Computer Architecture!</vt:lpstr>
      <vt:lpstr>Computer Architecture!</vt:lpstr>
      <vt:lpstr>PowerPoint Presentation</vt:lpstr>
      <vt:lpstr>Instructor</vt:lpstr>
      <vt:lpstr>How I Prepared (and am still preparing)</vt:lpstr>
      <vt:lpstr>How I Prepared (and am still preparing)</vt:lpstr>
      <vt:lpstr>How I Prepared (and am still preparing)</vt:lpstr>
      <vt:lpstr>PowerPoint Presentation</vt:lpstr>
      <vt:lpstr>PowerPoint Presentation</vt:lpstr>
      <vt:lpstr>How a multi-core system works?</vt:lpstr>
      <vt:lpstr>How a multi-core system works?</vt:lpstr>
      <vt:lpstr>How a multi-core system works?</vt:lpstr>
      <vt:lpstr>PowerPoint Presentation</vt:lpstr>
      <vt:lpstr>PowerPoint Presentation</vt:lpstr>
      <vt:lpstr>PowerPoint Presentation</vt:lpstr>
      <vt:lpstr>PowerPoint Presentation</vt:lpstr>
      <vt:lpstr>Textbook</vt:lpstr>
      <vt:lpstr>Textbook</vt:lpstr>
      <vt:lpstr>Online Companion</vt:lpstr>
      <vt:lpstr>Why This Book?</vt:lpstr>
      <vt:lpstr>Course Website</vt:lpstr>
      <vt:lpstr>Syllabus</vt:lpstr>
      <vt:lpstr>Schedule</vt:lpstr>
      <vt:lpstr>Teaching Components</vt:lpstr>
      <vt:lpstr>Teaching Components</vt:lpstr>
      <vt:lpstr>Left off in Organization</vt:lpstr>
      <vt:lpstr>Left off in Organization</vt:lpstr>
      <vt:lpstr>Left off in Organization</vt:lpstr>
      <vt:lpstr>Now in Architecture</vt:lpstr>
      <vt:lpstr>Pipelining</vt:lpstr>
      <vt:lpstr>MIPS Instruction</vt:lpstr>
      <vt:lpstr>MIPS Instruction</vt:lpstr>
      <vt:lpstr>MIPS Instruction</vt:lpstr>
      <vt:lpstr>MIPS Instruction</vt:lpstr>
      <vt:lpstr>MIPS Instruction</vt:lpstr>
      <vt:lpstr>MIPS Instruction</vt:lpstr>
      <vt:lpstr>Structural Hazard</vt:lpstr>
      <vt:lpstr>Data Hazard</vt:lpstr>
      <vt:lpstr>Memory Hierarchy</vt:lpstr>
      <vt:lpstr>Cache Performance</vt:lpstr>
      <vt:lpstr>Block Placement</vt:lpstr>
      <vt:lpstr>Multilevel Cache</vt:lpstr>
      <vt:lpstr>Virtual Memory</vt:lpstr>
      <vt:lpstr>Virtual Memory</vt:lpstr>
      <vt:lpstr>Prior Virtual Memory</vt:lpstr>
      <vt:lpstr>Prior Virtual Memory</vt:lpstr>
      <vt:lpstr>Prior Virtual Memory</vt:lpstr>
      <vt:lpstr>Prior Virtual Memory</vt:lpstr>
      <vt:lpstr>Prior Virtual Memory</vt:lpstr>
      <vt:lpstr>Prior Virtual Memory</vt:lpstr>
      <vt:lpstr>Prior Virtual Memory</vt:lpstr>
      <vt:lpstr>Prior Virtual Memory</vt:lpstr>
      <vt:lpstr>Virtual Memory</vt:lpstr>
      <vt:lpstr>Virtual Memory</vt:lpstr>
      <vt:lpstr>TLB Example</vt:lpstr>
      <vt:lpstr>TLB Example</vt:lpstr>
      <vt:lpstr>TLB Example</vt:lpstr>
      <vt:lpstr>Virtual Memory  + Caches</vt:lpstr>
      <vt:lpstr>Disk</vt:lpstr>
      <vt:lpstr>Disk Arrays</vt:lpstr>
      <vt:lpstr>RAID</vt:lpstr>
      <vt:lpstr>RAID 0</vt:lpstr>
      <vt:lpstr>RAID 1</vt:lpstr>
      <vt:lpstr>PowerPoint Presentation</vt:lpstr>
      <vt:lpstr>RAID 2</vt:lpstr>
      <vt:lpstr>RAID 3</vt:lpstr>
      <vt:lpstr>RAID 3</vt:lpstr>
      <vt:lpstr>RAID 3</vt:lpstr>
      <vt:lpstr>RAID 3</vt:lpstr>
      <vt:lpstr>RAID 4</vt:lpstr>
      <vt:lpstr>RAID 3 &amp; RAID 4</vt:lpstr>
      <vt:lpstr>RAID 3 &amp; RAID 4</vt:lpstr>
      <vt:lpstr>RAID 5</vt:lpstr>
      <vt:lpstr>RAID 6: Row-diagonal Parity</vt:lpstr>
      <vt:lpstr>RAID 6: Row-diagonal Parity</vt:lpstr>
      <vt:lpstr>Double-Failure Recovery</vt:lpstr>
      <vt:lpstr>Double-Failure Recovery</vt:lpstr>
      <vt:lpstr>Double-Failure Recovery</vt:lpstr>
      <vt:lpstr>Double-Failure Recovery</vt:lpstr>
      <vt:lpstr>Double-Failure Recovery</vt:lpstr>
      <vt:lpstr>Double-Failure Recovery</vt:lpstr>
      <vt:lpstr>Double-Failure Recovery</vt:lpstr>
      <vt:lpstr>Double-Failure Recovery</vt:lpstr>
      <vt:lpstr>Double-Failure Recovery</vt:lpstr>
      <vt:lpstr>Double-Failure Recovery</vt:lpstr>
      <vt:lpstr>Double-Failure Recovery</vt:lpstr>
      <vt:lpstr>Double-Failure Recovery</vt:lpstr>
      <vt:lpstr>Double-Failure Recovery</vt:lpstr>
      <vt:lpstr>centralized shared-memory</vt:lpstr>
      <vt:lpstr>centralized shared-memory</vt:lpstr>
      <vt:lpstr>centralized shared-memory</vt:lpstr>
      <vt:lpstr>distributed shared memory</vt:lpstr>
      <vt:lpstr>distributed shared memory</vt:lpstr>
      <vt:lpstr>distributed shared memory</vt:lpstr>
      <vt:lpstr>distributed shared memory</vt:lpstr>
      <vt:lpstr>Cache Coherence Problem</vt:lpstr>
      <vt:lpstr>Cache Coherence Problem</vt:lpstr>
      <vt:lpstr>Textbook Navigation</vt:lpstr>
      <vt:lpstr>Teaching Components</vt:lpstr>
      <vt:lpstr>Labs</vt:lpstr>
      <vt:lpstr>Labs</vt:lpstr>
      <vt:lpstr>Labs</vt:lpstr>
      <vt:lpstr>Labs</vt:lpstr>
      <vt:lpstr>Teaching Components</vt:lpstr>
      <vt:lpstr>Research Practice</vt:lpstr>
      <vt:lpstr>PowerPoint Presentation</vt:lpstr>
      <vt:lpstr>PowerPoint Presentation</vt:lpstr>
      <vt:lpstr>PowerPoint Presentation</vt:lpstr>
      <vt:lpstr>Special Thanks</vt:lpstr>
      <vt:lpstr>WOW</vt:lpstr>
      <vt:lpstr>PowerPoint Presentation</vt:lpstr>
      <vt:lpstr>PowerPoint Presentation</vt:lpstr>
      <vt:lpstr>PowerPoint Presentation</vt:lpstr>
      <vt:lpstr>PowerPoint Presentation</vt:lpstr>
      <vt:lpstr>PowerPoint Presentation</vt:lpstr>
      <vt:lpstr>Grading (tentative)</vt:lpstr>
      <vt:lpstr>How will I teach?</vt:lpstr>
      <vt:lpstr>What Students Expect from Teachers</vt:lpstr>
      <vt:lpstr>I wish I knew someone like this, too…</vt:lpstr>
      <vt:lpstr>Teaching Plan</vt:lpstr>
      <vt:lpstr>Learn, Teach, Inspire</vt:lpstr>
      <vt:lpstr>Rumor Has It?</vt:lpstr>
      <vt:lpstr>To Every One of A Kind</vt:lpstr>
      <vt:lpstr>PowerPoint Presentation</vt:lpstr>
      <vt:lpstr>PowerPoint Presentation</vt:lpstr>
      <vt:lpstr>Thanks In Advance</vt:lpstr>
      <vt:lpstr>PowerPoint Presentation</vt:lpstr>
      <vt:lpstr>PowerPoint Presentation</vt:lpstr>
      <vt:lpstr>PowerPoint Presentation</vt:lpstr>
      <vt:lpstr>PowerPoint Presentation</vt:lpstr>
      <vt:lpstr>?</vt:lpstr>
      <vt:lpstr>Who’s Who</vt:lpstr>
      <vt:lpstr>Ready?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dc:creator>
  <cp:lastModifiedBy>Microsoft Office User</cp:lastModifiedBy>
  <cp:revision>1215</cp:revision>
  <cp:lastPrinted>1601-01-01T00:00:00Z</cp:lastPrinted>
  <dcterms:created xsi:type="dcterms:W3CDTF">1601-01-01T00:00:00Z</dcterms:created>
  <dcterms:modified xsi:type="dcterms:W3CDTF">2020-09-14T06:02:47Z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