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0" r:id="rId1"/>
  </p:sldMasterIdLst>
  <p:notesMasterIdLst>
    <p:notesMasterId r:id="rId49"/>
  </p:notesMasterIdLst>
  <p:sldIdLst>
    <p:sldId id="259" r:id="rId2"/>
    <p:sldId id="293" r:id="rId3"/>
    <p:sldId id="260" r:id="rId4"/>
    <p:sldId id="261" r:id="rId5"/>
    <p:sldId id="266" r:id="rId6"/>
    <p:sldId id="295" r:id="rId7"/>
    <p:sldId id="267" r:id="rId8"/>
    <p:sldId id="268" r:id="rId9"/>
    <p:sldId id="318" r:id="rId10"/>
    <p:sldId id="269" r:id="rId11"/>
    <p:sldId id="296" r:id="rId12"/>
    <p:sldId id="298" r:id="rId13"/>
    <p:sldId id="319" r:id="rId14"/>
    <p:sldId id="321" r:id="rId15"/>
    <p:sldId id="320" r:id="rId16"/>
    <p:sldId id="303" r:id="rId17"/>
    <p:sldId id="270" r:id="rId18"/>
    <p:sldId id="322" r:id="rId19"/>
    <p:sldId id="271" r:id="rId20"/>
    <p:sldId id="273" r:id="rId21"/>
    <p:sldId id="274" r:id="rId22"/>
    <p:sldId id="275" r:id="rId23"/>
    <p:sldId id="323" r:id="rId24"/>
    <p:sldId id="276" r:id="rId25"/>
    <p:sldId id="277" r:id="rId26"/>
    <p:sldId id="278" r:id="rId27"/>
    <p:sldId id="305" r:id="rId28"/>
    <p:sldId id="279" r:id="rId29"/>
    <p:sldId id="307" r:id="rId30"/>
    <p:sldId id="308" r:id="rId31"/>
    <p:sldId id="282" r:id="rId32"/>
    <p:sldId id="309" r:id="rId33"/>
    <p:sldId id="283" r:id="rId34"/>
    <p:sldId id="314" r:id="rId35"/>
    <p:sldId id="310" r:id="rId36"/>
    <p:sldId id="287" r:id="rId37"/>
    <p:sldId id="290" r:id="rId38"/>
    <p:sldId id="289" r:id="rId39"/>
    <p:sldId id="324" r:id="rId40"/>
    <p:sldId id="291" r:id="rId41"/>
    <p:sldId id="325" r:id="rId42"/>
    <p:sldId id="292" r:id="rId43"/>
    <p:sldId id="326" r:id="rId44"/>
    <p:sldId id="311" r:id="rId45"/>
    <p:sldId id="328" r:id="rId46"/>
    <p:sldId id="313" r:id="rId47"/>
    <p:sldId id="258" r:id="rId48"/>
  </p:sldIdLst>
  <p:sldSz cx="12192000" cy="6858000"/>
  <p:notesSz cx="6858000" cy="9144000"/>
  <p:embeddedFontLst>
    <p:embeddedFont>
      <p:font typeface="Gungsuh" panose="02030600000101010101" pitchFamily="18" charset="-127"/>
      <p:regular r:id="rId50"/>
    </p:embeddedFont>
    <p:embeddedFont>
      <p:font typeface="华文中宋" panose="02010600040101010101" pitchFamily="2" charset="-122"/>
      <p:regular r:id="rId51"/>
    </p:embeddedFont>
    <p:embeddedFont>
      <p:font typeface="Cambria Math" panose="02040503050406030204" pitchFamily="18" charset="0"/>
      <p:regular r:id="rId52"/>
    </p:embeddedFont>
    <p:embeddedFont>
      <p:font typeface="等线" panose="02010600030101010101" pitchFamily="2" charset="-122"/>
      <p:regular r:id="rId53"/>
      <p:bold r:id="rId54"/>
    </p:embeddedFont>
    <p:embeddedFont>
      <p:font typeface="Gill Sans MT" panose="020B0502020104020203" pitchFamily="34" charset="0"/>
      <p:regular r:id="rId55"/>
      <p:bold r:id="rId56"/>
      <p:italic r:id="rId57"/>
      <p:boldItalic r:id="rId58"/>
    </p:embeddedFont>
    <p:embeddedFont>
      <p:font typeface="Adobe 黑体 Std R" panose="020B0400000000000000" pitchFamily="34" charset="-122"/>
      <p:regular r:id="rId59"/>
    </p:embeddedFont>
    <p:embeddedFont>
      <p:font typeface="Verdana" panose="020B0604030504040204" pitchFamily="34" charset="0"/>
      <p:regular r:id="rId60"/>
      <p:bold r:id="rId61"/>
      <p:italic r:id="rId62"/>
      <p:boldItalic r:id="rId63"/>
    </p:embeddedFont>
    <p:embeddedFont>
      <p:font typeface="Wingdings 2" panose="05020102010507070707" pitchFamily="18" charset="2"/>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658"/>
    <a:srgbClr val="C88419"/>
    <a:srgbClr val="CFA213"/>
    <a:srgbClr val="7030A0"/>
    <a:srgbClr val="00B050"/>
    <a:srgbClr val="864A87"/>
    <a:srgbClr val="B0B0B0"/>
    <a:srgbClr val="FFFFFF"/>
    <a:srgbClr val="9E7C46"/>
    <a:srgbClr val="008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75" autoAdjust="0"/>
  </p:normalViewPr>
  <p:slideViewPr>
    <p:cSldViewPr snapToGrid="0">
      <p:cViewPr varScale="1">
        <p:scale>
          <a:sx n="62" d="100"/>
          <a:sy n="62" d="100"/>
        </p:scale>
        <p:origin x="80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8AF53-80D8-4675-8C64-BA1616C3968C}" type="datetimeFigureOut">
              <a:rPr lang="zh-CN" altLang="en-US" smtClean="0"/>
              <a:t>2018/4/17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49BD0-7E4E-4F5D-8814-D74355272247}" type="slidenum">
              <a:rPr lang="zh-CN" altLang="en-US" smtClean="0"/>
              <a:t>‹#›</a:t>
            </a:fld>
            <a:endParaRPr lang="zh-CN" altLang="en-US"/>
          </a:p>
        </p:txBody>
      </p:sp>
    </p:spTree>
    <p:extLst>
      <p:ext uri="{BB962C8B-B14F-4D97-AF65-F5344CB8AC3E}">
        <p14:creationId xmlns:p14="http://schemas.microsoft.com/office/powerpoint/2010/main" val="182631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 you for the introduction) Good afternoon everyone. I’m </a:t>
            </a:r>
            <a:r>
              <a:rPr lang="en-US" altLang="zh-CN" dirty="0" err="1"/>
              <a:t>Yutian</a:t>
            </a:r>
            <a:r>
              <a:rPr lang="en-US" altLang="zh-CN" dirty="0"/>
              <a:t> Yang, first-year master student from ZJU, I’ m </a:t>
            </a:r>
            <a:r>
              <a:rPr lang="en-US" altLang="zh-CN" dirty="0" err="1"/>
              <a:t>honoered</a:t>
            </a:r>
            <a:r>
              <a:rPr lang="en-US" altLang="zh-CN" dirty="0"/>
              <a:t> to share with you our recent work on securing middlebox policy enforcement  SDN. It’s a joint work with my advisor Kai Bu, </a:t>
            </a:r>
            <a:r>
              <a:rPr lang="en-US" altLang="zh-CN" dirty="0" err="1"/>
              <a:t>Zixuan</a:t>
            </a:r>
            <a:r>
              <a:rPr lang="en-US" altLang="zh-CN" dirty="0"/>
              <a:t> Guo, Xing Li from ZJU. Professor </a:t>
            </a:r>
            <a:r>
              <a:rPr lang="en-US" altLang="zh-CN" dirty="0" err="1"/>
              <a:t>Yuanyuan</a:t>
            </a:r>
            <a:r>
              <a:rPr lang="en-US" altLang="zh-CN" dirty="0"/>
              <a:t> Yang form Stony Brook University. Professor </a:t>
            </a:r>
            <a:r>
              <a:rPr lang="en-US" altLang="zh-CN" dirty="0" err="1"/>
              <a:t>Shigeng</a:t>
            </a:r>
            <a:r>
              <a:rPr lang="en-US" altLang="zh-CN" dirty="0"/>
              <a:t> Zhang from Central South University. In this work, we identify a new kind of attack named Middlebox-Bypass Attacks and present corresponding counter measure.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a:t>
            </a:fld>
            <a:endParaRPr lang="zh-CN" altLang="en-US"/>
          </a:p>
        </p:txBody>
      </p:sp>
    </p:spTree>
    <p:extLst>
      <p:ext uri="{BB962C8B-B14F-4D97-AF65-F5344CB8AC3E}">
        <p14:creationId xmlns:p14="http://schemas.microsoft.com/office/powerpoint/2010/main" val="114068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Consider this simple topology again where our administrator needs to enforce these two policies. He wants all the traffic from H2 to be filtered by LF and if necessary, HF. Meanwhile, packets from H1 simply traverse NAT and go out.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10</a:t>
            </a:fld>
            <a:endParaRPr lang="zh-CN" altLang="en-US"/>
          </a:p>
        </p:txBody>
      </p:sp>
    </p:spTree>
    <p:extLst>
      <p:ext uri="{BB962C8B-B14F-4D97-AF65-F5344CB8AC3E}">
        <p14:creationId xmlns:p14="http://schemas.microsoft.com/office/powerpoint/2010/main" val="128748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Under this condition, S2 and S3 will have great difficulties judging the source address of a packet.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11</a:t>
            </a:fld>
            <a:endParaRPr lang="zh-CN" altLang="en-US"/>
          </a:p>
        </p:txBody>
      </p:sp>
    </p:spTree>
    <p:extLst>
      <p:ext uri="{BB962C8B-B14F-4D97-AF65-F5344CB8AC3E}">
        <p14:creationId xmlns:p14="http://schemas.microsoft.com/office/powerpoint/2010/main" val="1287489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NAT changes IP address of each packet to an unexpected address.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12</a:t>
            </a:fld>
            <a:endParaRPr lang="zh-CN" altLang="en-US"/>
          </a:p>
        </p:txBody>
      </p:sp>
    </p:spTree>
    <p:extLst>
      <p:ext uri="{BB962C8B-B14F-4D97-AF65-F5344CB8AC3E}">
        <p14:creationId xmlns:p14="http://schemas.microsoft.com/office/powerpoint/2010/main" val="128748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Forwarding suspicious packets identified by LF is also problematic for the same reason on S3.</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13</a:t>
            </a:fld>
            <a:endParaRPr lang="zh-CN" altLang="en-US"/>
          </a:p>
        </p:txBody>
      </p:sp>
    </p:spTree>
    <p:extLst>
      <p:ext uri="{BB962C8B-B14F-4D97-AF65-F5344CB8AC3E}">
        <p14:creationId xmlns:p14="http://schemas.microsoft.com/office/powerpoint/2010/main" val="200500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intrinsic problem lies in the stateless and memoryless nature of IP network layer.</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14</a:t>
            </a:fld>
            <a:endParaRPr lang="zh-CN" altLang="en-US"/>
          </a:p>
        </p:txBody>
      </p:sp>
    </p:spTree>
    <p:extLst>
      <p:ext uri="{BB962C8B-B14F-4D97-AF65-F5344CB8AC3E}">
        <p14:creationId xmlns:p14="http://schemas.microsoft.com/office/powerpoint/2010/main" val="171497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making the network stateful would solve the forwarding ambiguity,</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15</a:t>
            </a:fld>
            <a:endParaRPr lang="zh-CN" altLang="en-US"/>
          </a:p>
        </p:txBody>
      </p:sp>
    </p:spTree>
    <p:extLst>
      <p:ext uri="{BB962C8B-B14F-4D97-AF65-F5344CB8AC3E}">
        <p14:creationId xmlns:p14="http://schemas.microsoft.com/office/powerpoint/2010/main" val="157208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Flowtags</a:t>
            </a:r>
            <a:r>
              <a:rPr lang="en-US" altLang="zh-CN" dirty="0"/>
              <a:t> in 2014 on NSDI suggests middleboxes add stateful tags on each packet header and controller install corresponding rules on switches. For example, after NAT tags packets, S2 can identify </a:t>
            </a:r>
            <a:r>
              <a:rPr lang="en-US" altLang="zh-CN" dirty="0" err="1"/>
              <a:t>orgin</a:t>
            </a:r>
            <a:r>
              <a:rPr lang="en-US" altLang="zh-CN" dirty="0"/>
              <a:t> of packets by matching tag field with first two rules. The second policy can be enforced with rules on S3 in a similar way.</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16</a:t>
            </a:fld>
            <a:endParaRPr lang="zh-CN" altLang="en-US"/>
          </a:p>
        </p:txBody>
      </p:sp>
    </p:spTree>
    <p:extLst>
      <p:ext uri="{BB962C8B-B14F-4D97-AF65-F5344CB8AC3E}">
        <p14:creationId xmlns:p14="http://schemas.microsoft.com/office/powerpoint/2010/main" val="406059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lack of consideration on security makes a new kind of attack – middlebox-bypass attack possible. In a middlebox-bypass attack, the attacker completely controls some switches, say S2. Then he tries to bypass the security inspection by middleboxes, say LF here by violating the first rule on S2.</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17</a:t>
            </a:fld>
            <a:endParaRPr lang="zh-CN" altLang="en-US"/>
          </a:p>
        </p:txBody>
      </p:sp>
    </p:spTree>
    <p:extLst>
      <p:ext uri="{BB962C8B-B14F-4D97-AF65-F5344CB8AC3E}">
        <p14:creationId xmlns:p14="http://schemas.microsoft.com/office/powerpoint/2010/main" val="4060591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Compromised switch S2 first tags the packets as if it had been processed by LF with a non-suspicious result. Then it directly forwards packets to S3.Hence, S3 will deem these packets as benign and forward them out. This kind of attacks lead to severe security breaches as well as performance degradation when the middlebox is a proxy or load balancer.</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18</a:t>
            </a:fld>
            <a:endParaRPr lang="zh-CN" altLang="en-US"/>
          </a:p>
        </p:txBody>
      </p:sp>
    </p:spTree>
    <p:extLst>
      <p:ext uri="{BB962C8B-B14F-4D97-AF65-F5344CB8AC3E}">
        <p14:creationId xmlns:p14="http://schemas.microsoft.com/office/powerpoint/2010/main" val="3621590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Some of you may wonder if it is realistic to compromise a switch in an SDN.</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19</a:t>
            </a:fld>
            <a:endParaRPr lang="zh-CN" altLang="en-US"/>
          </a:p>
        </p:txBody>
      </p:sp>
    </p:spTree>
    <p:extLst>
      <p:ext uri="{BB962C8B-B14F-4D97-AF65-F5344CB8AC3E}">
        <p14:creationId xmlns:p14="http://schemas.microsoft.com/office/powerpoint/2010/main" val="108149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let’s take our time and start from a hot topic recent years, middlebox first.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a:t>
            </a:fld>
            <a:endParaRPr lang="zh-CN" altLang="en-US"/>
          </a:p>
        </p:txBody>
      </p:sp>
    </p:spTree>
    <p:extLst>
      <p:ext uri="{BB962C8B-B14F-4D97-AF65-F5344CB8AC3E}">
        <p14:creationId xmlns:p14="http://schemas.microsoft.com/office/powerpoint/2010/main" val="114068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Unfortunately, different attacking methods have already been proposed. Benton et al. find some controller-switch channels are not encrypted by SSL/TLS. The attacker would know how to install arbitrary rules on switches after eavesdropping these channels.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20</a:t>
            </a:fld>
            <a:endParaRPr lang="zh-CN" altLang="en-US"/>
          </a:p>
        </p:txBody>
      </p:sp>
    </p:spTree>
    <p:extLst>
      <p:ext uri="{BB962C8B-B14F-4D97-AF65-F5344CB8AC3E}">
        <p14:creationId xmlns:p14="http://schemas.microsoft.com/office/powerpoint/2010/main" val="2020733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Pickett @ DEFCON shows us how to leverage insecure firmware and insecure Network Operating Systems on switches to hijack them.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21</a:t>
            </a:fld>
            <a:endParaRPr lang="zh-CN" altLang="en-US"/>
          </a:p>
        </p:txBody>
      </p:sp>
    </p:spTree>
    <p:extLst>
      <p:ext uri="{BB962C8B-B14F-4D97-AF65-F5344CB8AC3E}">
        <p14:creationId xmlns:p14="http://schemas.microsoft.com/office/powerpoint/2010/main" val="2387123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Of course we are not the first one detecting malicious switches in SDN, but are the other ones effective enough for middlebox-bypass attacks? As far as we know, these methods can be divided into Probe-based ones and statistics-based ones. Probe-based methods, however, could be easily blinded by coward-attack, which can distinguish probing packets and production packets and attack only production packets. Statistics-based methods collect statistics of the same flow on each switch </a:t>
            </a:r>
            <a:r>
              <a:rPr lang="en-US" altLang="zh-CN" dirty="0" err="1"/>
              <a:t>en</a:t>
            </a:r>
            <a:r>
              <a:rPr lang="en-US" altLang="zh-CN" dirty="0"/>
              <a:t>-route. The statistics may fluctuate across switches but when fluctuation exceeds threshold, corresponding switch is deemed malicious. These methods are threshold-based so false positives(negatives) are usually inevitable. Besides, both of the two kinds of methods waste valuable control channel bandwidth to report probe or statistics information to the controller.</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22</a:t>
            </a:fld>
            <a:endParaRPr lang="zh-CN" altLang="en-US"/>
          </a:p>
        </p:txBody>
      </p:sp>
    </p:spTree>
    <p:extLst>
      <p:ext uri="{BB962C8B-B14F-4D97-AF65-F5344CB8AC3E}">
        <p14:creationId xmlns:p14="http://schemas.microsoft.com/office/powerpoint/2010/main" val="2394223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they cannot be counted as existing secure methods for middlebox-bypass attacks.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23</a:t>
            </a:fld>
            <a:endParaRPr lang="zh-CN" altLang="en-US"/>
          </a:p>
        </p:txBody>
      </p:sp>
    </p:spTree>
    <p:extLst>
      <p:ext uri="{BB962C8B-B14F-4D97-AF65-F5344CB8AC3E}">
        <p14:creationId xmlns:p14="http://schemas.microsoft.com/office/powerpoint/2010/main" val="323120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we present </a:t>
            </a:r>
            <a:r>
              <a:rPr lang="en-US" altLang="zh-CN" dirty="0" err="1"/>
              <a:t>FlowCloak</a:t>
            </a:r>
            <a:r>
              <a:rPr lang="en-US" altLang="zh-CN" dirty="0"/>
              <a:t>, to address the problem with high accuracy and efficiency.</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24</a:t>
            </a:fld>
            <a:endParaRPr lang="zh-CN" altLang="en-US"/>
          </a:p>
        </p:txBody>
      </p:sp>
    </p:spTree>
    <p:extLst>
      <p:ext uri="{BB962C8B-B14F-4D97-AF65-F5344CB8AC3E}">
        <p14:creationId xmlns:p14="http://schemas.microsoft.com/office/powerpoint/2010/main" val="23448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introduce adversary model first. The Controller of an SDN is often deemed secured because it is the root of security and administrators never overlook its importance.  All of the middleboxes are benign, too as they often have enough computation resource to protect them from attacks. Moreover, we assume security of the egress switch. There are solutions protecting a single switch, which are too expensive for widely applying. An attacker is able to compromise any other switches in the network. A compromised switch will try every effort to bypass a middlebox.</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25</a:t>
            </a:fld>
            <a:endParaRPr lang="zh-CN" altLang="en-US"/>
          </a:p>
        </p:txBody>
      </p:sp>
    </p:spTree>
    <p:extLst>
      <p:ext uri="{BB962C8B-B14F-4D97-AF65-F5344CB8AC3E}">
        <p14:creationId xmlns:p14="http://schemas.microsoft.com/office/powerpoint/2010/main" val="109574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t>
            </a:r>
            <a:r>
              <a:rPr lang="en-US" altLang="zh-CN" dirty="0" err="1"/>
              <a:t>FlowCloak</a:t>
            </a:r>
            <a:r>
              <a:rPr lang="en-US" altLang="zh-CN" dirty="0"/>
              <a:t>, we still adopt a tag to mark a packet’s state and origin, named </a:t>
            </a:r>
            <a:r>
              <a:rPr lang="en-US" altLang="zh-CN" dirty="0" err="1"/>
              <a:t>derterministic</a:t>
            </a:r>
            <a:r>
              <a:rPr lang="en-US" altLang="zh-CN" dirty="0"/>
              <a:t> tag. However, we add another tag which we call probabilistic tag(</a:t>
            </a:r>
            <a:r>
              <a:rPr lang="en-US" altLang="zh-CN" dirty="0" err="1"/>
              <a:t>ptag</a:t>
            </a:r>
            <a:r>
              <a:rPr lang="en-US" altLang="zh-CN" dirty="0"/>
              <a:t>). </a:t>
            </a:r>
            <a:r>
              <a:rPr lang="en-US" altLang="zh-CN" dirty="0" err="1"/>
              <a:t>Ptag</a:t>
            </a:r>
            <a:r>
              <a:rPr lang="en-US" altLang="zh-CN" dirty="0"/>
              <a:t> acts as a proof that the packet is actually processed by the middlebox indicated by the </a:t>
            </a:r>
            <a:r>
              <a:rPr lang="en-US" altLang="zh-CN" dirty="0" err="1"/>
              <a:t>dtag</a:t>
            </a:r>
            <a:r>
              <a:rPr lang="en-US" altLang="zh-CN" dirty="0"/>
              <a:t>. Each middlebox </a:t>
            </a:r>
            <a:r>
              <a:rPr lang="en-US" altLang="zh-CN" dirty="0" err="1"/>
              <a:t>distributedly</a:t>
            </a:r>
            <a:r>
              <a:rPr lang="en-US" altLang="zh-CN" dirty="0"/>
              <a:t> verifies </a:t>
            </a:r>
            <a:r>
              <a:rPr lang="en-US" altLang="zh-CN" dirty="0" err="1"/>
              <a:t>ptag</a:t>
            </a:r>
            <a:r>
              <a:rPr lang="en-US" altLang="zh-CN" dirty="0"/>
              <a:t> set by the former one. As an example here, LF needs to verify </a:t>
            </a:r>
            <a:r>
              <a:rPr lang="en-US" altLang="zh-CN" dirty="0" err="1"/>
              <a:t>ptag</a:t>
            </a:r>
            <a:r>
              <a:rPr lang="en-US" altLang="zh-CN" dirty="0"/>
              <a:t> of NAT, then followed by HF. The egress switch S3 verifies </a:t>
            </a:r>
            <a:r>
              <a:rPr lang="en-US" altLang="zh-CN" dirty="0" err="1"/>
              <a:t>ptags</a:t>
            </a:r>
            <a:r>
              <a:rPr lang="en-US" altLang="zh-CN" dirty="0"/>
              <a:t> from NAT, LF or HF for different packets. What’s more, due to limited computational resource on switches, the egress switch is not capable of cryptography computations. So we must consider it as a special condition. This divides our work into two parts: </a:t>
            </a:r>
            <a:r>
              <a:rPr lang="en-US" altLang="zh-CN" dirty="0" err="1"/>
              <a:t>FlowCloak</a:t>
            </a:r>
            <a:r>
              <a:rPr lang="en-US" altLang="zh-CN" dirty="0"/>
              <a:t> with </a:t>
            </a:r>
            <a:r>
              <a:rPr lang="en-US" altLang="zh-CN" dirty="0" err="1"/>
              <a:t>mb</a:t>
            </a:r>
            <a:r>
              <a:rPr lang="en-US" altLang="zh-CN" dirty="0"/>
              <a:t> only &amp; another part with egress switch included. Let’s start from an easier condition, </a:t>
            </a:r>
            <a:r>
              <a:rPr lang="en-US" altLang="zh-CN" dirty="0" err="1"/>
              <a:t>mb</a:t>
            </a:r>
            <a:r>
              <a:rPr lang="en-US" altLang="zh-CN" dirty="0"/>
              <a:t> vs. </a:t>
            </a:r>
            <a:r>
              <a:rPr lang="en-US" altLang="zh-CN" dirty="0" err="1"/>
              <a:t>mb</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26</a:t>
            </a:fld>
            <a:endParaRPr lang="zh-CN" altLang="en-US"/>
          </a:p>
        </p:txBody>
      </p:sp>
    </p:spTree>
    <p:extLst>
      <p:ext uri="{BB962C8B-B14F-4D97-AF65-F5344CB8AC3E}">
        <p14:creationId xmlns:p14="http://schemas.microsoft.com/office/powerpoint/2010/main" val="769506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case, a middlebox downstream verification device is another middlebox.</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27</a:t>
            </a:fld>
            <a:endParaRPr lang="zh-CN" altLang="en-US"/>
          </a:p>
        </p:txBody>
      </p:sp>
    </p:spTree>
    <p:extLst>
      <p:ext uri="{BB962C8B-B14F-4D97-AF65-F5344CB8AC3E}">
        <p14:creationId xmlns:p14="http://schemas.microsoft.com/office/powerpoint/2010/main" val="769506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FlowCloak</a:t>
            </a:r>
            <a:r>
              <a:rPr lang="en-US" altLang="zh-CN" dirty="0"/>
              <a:t> adds tag verification and tag generation modules to middleboxes.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28</a:t>
            </a:fld>
            <a:endParaRPr lang="zh-CN" altLang="en-US"/>
          </a:p>
        </p:txBody>
      </p:sp>
    </p:spTree>
    <p:extLst>
      <p:ext uri="{BB962C8B-B14F-4D97-AF65-F5344CB8AC3E}">
        <p14:creationId xmlns:p14="http://schemas.microsoft.com/office/powerpoint/2010/main" val="426384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Tag Verification module verifies both a packet‘s </a:t>
            </a:r>
            <a:r>
              <a:rPr lang="en-US" altLang="zh-CN" dirty="0" err="1"/>
              <a:t>dtag</a:t>
            </a:r>
            <a:r>
              <a:rPr lang="en-US" altLang="zh-CN" dirty="0"/>
              <a:t> and </a:t>
            </a:r>
            <a:r>
              <a:rPr lang="en-US" altLang="zh-CN" dirty="0" err="1"/>
              <a:t>ptag</a:t>
            </a:r>
            <a:r>
              <a:rPr lang="en-US" altLang="zh-CN" dirty="0"/>
              <a:t>.</a:t>
            </a:r>
          </a:p>
        </p:txBody>
      </p:sp>
      <p:sp>
        <p:nvSpPr>
          <p:cNvPr id="4" name="灯片编号占位符 3"/>
          <p:cNvSpPr>
            <a:spLocks noGrp="1"/>
          </p:cNvSpPr>
          <p:nvPr>
            <p:ph type="sldNum" sz="quarter" idx="10"/>
          </p:nvPr>
        </p:nvSpPr>
        <p:spPr/>
        <p:txBody>
          <a:bodyPr/>
          <a:lstStyle/>
          <a:p>
            <a:fld id="{6D849BD0-7E4E-4F5D-8814-D74355272247}" type="slidenum">
              <a:rPr lang="zh-CN" altLang="en-US" smtClean="0"/>
              <a:t>29</a:t>
            </a:fld>
            <a:endParaRPr lang="zh-CN" altLang="en-US"/>
          </a:p>
        </p:txBody>
      </p:sp>
    </p:spTree>
    <p:extLst>
      <p:ext uri="{BB962C8B-B14F-4D97-AF65-F5344CB8AC3E}">
        <p14:creationId xmlns:p14="http://schemas.microsoft.com/office/powerpoint/2010/main" val="426384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Whereas, middleboxes gradually become a pain spot in modern networks. This pain comes from both significant needs and endless troubles. Because critical functions beyond switches like security and performance enhancement can be provided by middleboxes, they have been widely deployed in every kind of network. In average, about a third part of a network is comprised of middleboxes. Nevertheless, troubles brought by middleboxes are also far beyond switches as deployment of middleboxes is complex and error-prone. This further costs more personnel, money and time.</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a:t>
            </a:fld>
            <a:endParaRPr lang="zh-CN" altLang="en-US"/>
          </a:p>
        </p:txBody>
      </p:sp>
    </p:spTree>
    <p:extLst>
      <p:ext uri="{BB962C8B-B14F-4D97-AF65-F5344CB8AC3E}">
        <p14:creationId xmlns:p14="http://schemas.microsoft.com/office/powerpoint/2010/main" val="2104104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Tag generation tags the packet with new </a:t>
            </a:r>
            <a:r>
              <a:rPr lang="en-US" altLang="zh-CN" dirty="0" err="1"/>
              <a:t>ptag</a:t>
            </a:r>
            <a:r>
              <a:rPr lang="en-US" altLang="zh-CN" dirty="0"/>
              <a:t>, which is generated by hashing over certain sample fields. Whereas, if next device is an egress switch, we adopt a faster hashing function to generate multiple tags, called mapping function here. To figure out how it works, we shall study how an egress switch verifies </a:t>
            </a:r>
            <a:r>
              <a:rPr lang="en-US" altLang="zh-CN" dirty="0" err="1"/>
              <a:t>ptags</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30</a:t>
            </a:fld>
            <a:endParaRPr lang="zh-CN" altLang="en-US"/>
          </a:p>
        </p:txBody>
      </p:sp>
    </p:spTree>
    <p:extLst>
      <p:ext uri="{BB962C8B-B14F-4D97-AF65-F5344CB8AC3E}">
        <p14:creationId xmlns:p14="http://schemas.microsoft.com/office/powerpoint/2010/main" val="4263849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no cryptography computation is allowed on an egress switch, it needs to simulate the hashing function with only match-forward rules. Here we give a simple example on how to simulate this hashing function below. //The input of the hashing function is the sample domain and </a:t>
            </a:r>
            <a:r>
              <a:rPr lang="en-US" altLang="zh-CN" dirty="0" err="1"/>
              <a:t>ptag</a:t>
            </a:r>
            <a:r>
              <a:rPr lang="en-US" altLang="zh-CN" dirty="0"/>
              <a:t> field is its </a:t>
            </a:r>
            <a:r>
              <a:rPr lang="en-US" altLang="zh-CN" dirty="0" err="1"/>
              <a:t>ouput</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31</a:t>
            </a:fld>
            <a:endParaRPr lang="zh-CN" altLang="en-US"/>
          </a:p>
        </p:txBody>
      </p:sp>
    </p:spTree>
    <p:extLst>
      <p:ext uri="{BB962C8B-B14F-4D97-AF65-F5344CB8AC3E}">
        <p14:creationId xmlns:p14="http://schemas.microsoft.com/office/powerpoint/2010/main" val="3686413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Obviously, security of this hashing function is far from enough. We need one with a longer input and output, which needs more rules to simulate.</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32</a:t>
            </a:fld>
            <a:endParaRPr lang="zh-CN" altLang="en-US"/>
          </a:p>
        </p:txBody>
      </p:sp>
    </p:spTree>
    <p:extLst>
      <p:ext uri="{BB962C8B-B14F-4D97-AF65-F5344CB8AC3E}">
        <p14:creationId xmlns:p14="http://schemas.microsoft.com/office/powerpoint/2010/main" val="3686413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the number of rules increase exponentially as bit length of input grows, which means the limited TCAM memory on egress switch can be easily run out. Nevertheless, we find that taking full use of multiple flow tables can significantly decrease the number of rules.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33</a:t>
            </a:fld>
            <a:endParaRPr lang="zh-CN" altLang="en-US"/>
          </a:p>
        </p:txBody>
      </p:sp>
    </p:spTree>
    <p:extLst>
      <p:ext uri="{BB962C8B-B14F-4D97-AF65-F5344CB8AC3E}">
        <p14:creationId xmlns:p14="http://schemas.microsoft.com/office/powerpoint/2010/main" val="2432699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put it in detail, on middlebox side, we divide the sample field into different parts first and then hash them respectively. We combine the hashing results together to form the </a:t>
            </a:r>
            <a:r>
              <a:rPr lang="en-US" altLang="zh-CN" dirty="0" err="1"/>
              <a:t>ptag</a:t>
            </a:r>
            <a:r>
              <a:rPr lang="en-US" altLang="zh-CN" dirty="0"/>
              <a:t>. On the switch side, we leverage pipelined multiple flow tables to verify each part of the </a:t>
            </a:r>
            <a:r>
              <a:rPr lang="en-US" altLang="zh-CN" dirty="0" err="1"/>
              <a:t>ptag</a:t>
            </a:r>
            <a:r>
              <a:rPr lang="en-US" altLang="zh-CN" dirty="0"/>
              <a:t>. Assume length of each part of sample field is </a:t>
            </a:r>
            <a:r>
              <a:rPr lang="en-US" altLang="zh-CN" dirty="0" err="1"/>
              <a:t>h_i</a:t>
            </a:r>
            <a:r>
              <a:rPr lang="en-US" altLang="zh-CN" dirty="0"/>
              <a:t>. The number of needed rules dramatically decreases from the product of 2 to </a:t>
            </a:r>
            <a:r>
              <a:rPr lang="en-US" altLang="zh-CN" dirty="0" err="1"/>
              <a:t>h_i</a:t>
            </a:r>
            <a:r>
              <a:rPr lang="en-US" altLang="zh-CN" dirty="0"/>
              <a:t> to the sum of them.</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34</a:t>
            </a:fld>
            <a:endParaRPr lang="zh-CN" altLang="en-US"/>
          </a:p>
        </p:txBody>
      </p:sp>
    </p:spTree>
    <p:extLst>
      <p:ext uri="{BB962C8B-B14F-4D97-AF65-F5344CB8AC3E}">
        <p14:creationId xmlns:p14="http://schemas.microsoft.com/office/powerpoint/2010/main" val="527531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length of each part of tag is definitely shorter than the original </a:t>
            </a:r>
            <a:r>
              <a:rPr lang="en-US" altLang="zh-CN" dirty="0" err="1"/>
              <a:t>ptag</a:t>
            </a:r>
            <a:r>
              <a:rPr lang="en-US" altLang="zh-CN" dirty="0"/>
              <a:t>. It’s a caveat whether an attack on partial </a:t>
            </a:r>
            <a:r>
              <a:rPr lang="en-US" altLang="zh-CN" dirty="0" err="1"/>
              <a:t>ptag</a:t>
            </a:r>
            <a:r>
              <a:rPr lang="en-US" altLang="zh-CN" dirty="0"/>
              <a:t> becomes easier.</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35</a:t>
            </a:fld>
            <a:endParaRPr lang="zh-CN" altLang="en-US"/>
          </a:p>
        </p:txBody>
      </p:sp>
    </p:spTree>
    <p:extLst>
      <p:ext uri="{BB962C8B-B14F-4D97-AF65-F5344CB8AC3E}">
        <p14:creationId xmlns:p14="http://schemas.microsoft.com/office/powerpoint/2010/main" val="527531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Keeping this in mind, we suggest applying a set of different mapping scheme for different packets. What’s more, we sample nonconsecutive </a:t>
            </a:r>
            <a:r>
              <a:rPr lang="en-US" altLang="zh-CN" dirty="0" err="1"/>
              <a:t>bitss</a:t>
            </a:r>
            <a:r>
              <a:rPr lang="en-US" altLang="zh-CN" dirty="0"/>
              <a:t> in packet headers and shuffle these bits before and after mapping. With this more sophisticated mapping method, we are sure that </a:t>
            </a:r>
            <a:r>
              <a:rPr lang="en-US" altLang="zh-CN" dirty="0" err="1"/>
              <a:t>FlowCloak</a:t>
            </a:r>
            <a:r>
              <a:rPr lang="en-US" altLang="zh-CN" dirty="0"/>
              <a:t> is highly secured because attackers know nothing about which field to sample, how to shuffle or which mapping scheme is chosen. Furthermore, we suggest periodically changing to different mapping schemes.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36</a:t>
            </a:fld>
            <a:endParaRPr lang="zh-CN" altLang="en-US"/>
          </a:p>
        </p:txBody>
      </p:sp>
    </p:spTree>
    <p:extLst>
      <p:ext uri="{BB962C8B-B14F-4D97-AF65-F5344CB8AC3E}">
        <p14:creationId xmlns:p14="http://schemas.microsoft.com/office/powerpoint/2010/main" val="3968169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far, I have displayed our method in detail but how it actually performs depends on our final evaluation. Evaluation environment is listed as below: we choose snort, most widely used IDS/IPS as middlebox while modify only 300+ lines of C code. We choose </a:t>
            </a:r>
            <a:r>
              <a:rPr lang="en-US" altLang="zh-CN" dirty="0" err="1"/>
              <a:t>OpenDayLight</a:t>
            </a:r>
            <a:r>
              <a:rPr lang="en-US" altLang="zh-CN" dirty="0"/>
              <a:t> Carbon as Controller, OVS as switches and </a:t>
            </a:r>
            <a:r>
              <a:rPr lang="en-US" altLang="zh-CN" dirty="0" err="1"/>
              <a:t>Mininet</a:t>
            </a:r>
            <a:r>
              <a:rPr lang="en-US" altLang="zh-CN" dirty="0"/>
              <a:t> to simulate the network.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37</a:t>
            </a:fld>
            <a:endParaRPr lang="zh-CN" altLang="en-US"/>
          </a:p>
        </p:txBody>
      </p:sp>
    </p:spTree>
    <p:extLst>
      <p:ext uri="{BB962C8B-B14F-4D97-AF65-F5344CB8AC3E}">
        <p14:creationId xmlns:p14="http://schemas.microsoft.com/office/powerpoint/2010/main" val="899267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First</a:t>
            </a:r>
            <a:r>
              <a:rPr lang="en-US" altLang="zh-CN" dirty="0"/>
              <a:t>, we would like to prove that our method is feasible from the point of packet header diversity. If packet headers were static most of the time, diversity of </a:t>
            </a:r>
            <a:r>
              <a:rPr lang="en-US" altLang="zh-CN" dirty="0" err="1"/>
              <a:t>ptag</a:t>
            </a:r>
            <a:r>
              <a:rPr lang="en-US" altLang="zh-CN" dirty="0"/>
              <a:t> would also be insufficient under an enumeration attack.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38</a:t>
            </a:fld>
            <a:endParaRPr lang="zh-CN" altLang="en-US"/>
          </a:p>
        </p:txBody>
      </p:sp>
    </p:spTree>
    <p:extLst>
      <p:ext uri="{BB962C8B-B14F-4D97-AF65-F5344CB8AC3E}">
        <p14:creationId xmlns:p14="http://schemas.microsoft.com/office/powerpoint/2010/main" val="3166535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measure header diversity over 5000 sniffed co-flow packets. Fortunately, we find that 18bits change over 50% of packet-wise comparisons.24 bits change more than 1000 times. The diversity is quite sufficient as we choose a 10-bit space in a packet header as </a:t>
            </a:r>
            <a:r>
              <a:rPr lang="en-US" altLang="zh-CN" dirty="0" err="1"/>
              <a:t>ptag</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39</a:t>
            </a:fld>
            <a:endParaRPr lang="zh-CN" altLang="en-US"/>
          </a:p>
        </p:txBody>
      </p:sp>
    </p:spTree>
    <p:extLst>
      <p:ext uri="{BB962C8B-B14F-4D97-AF65-F5344CB8AC3E}">
        <p14:creationId xmlns:p14="http://schemas.microsoft.com/office/powerpoint/2010/main" val="28536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illustrate the complexity in configuring a middlebox policy chain in traditional networks.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a:t>
            </a:fld>
            <a:endParaRPr lang="zh-CN" altLang="en-US"/>
          </a:p>
        </p:txBody>
      </p:sp>
    </p:spTree>
    <p:extLst>
      <p:ext uri="{BB962C8B-B14F-4D97-AF65-F5344CB8AC3E}">
        <p14:creationId xmlns:p14="http://schemas.microsoft.com/office/powerpoint/2010/main" val="3674290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measure the distribution of </a:t>
            </a:r>
            <a:r>
              <a:rPr lang="en-US" altLang="zh-CN" dirty="0" err="1"/>
              <a:t>ptags</a:t>
            </a:r>
            <a:r>
              <a:rPr lang="en-US" altLang="zh-CN" dirty="0"/>
              <a:t>. Ideal </a:t>
            </a:r>
            <a:r>
              <a:rPr lang="en-US" altLang="zh-CN" dirty="0" err="1"/>
              <a:t>ptags</a:t>
            </a:r>
            <a:r>
              <a:rPr lang="en-US" altLang="zh-CN" dirty="0"/>
              <a:t> must distribute independently and evenly, or a </a:t>
            </a:r>
            <a:r>
              <a:rPr lang="en-US" altLang="zh-CN" dirty="0" err="1"/>
              <a:t>ptag</a:t>
            </a:r>
            <a:r>
              <a:rPr lang="en-US" altLang="zh-CN" dirty="0"/>
              <a:t> may be easier to guess compared with random guessing.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40</a:t>
            </a:fld>
            <a:endParaRPr lang="zh-CN" altLang="en-US"/>
          </a:p>
        </p:txBody>
      </p:sp>
    </p:spTree>
    <p:extLst>
      <p:ext uri="{BB962C8B-B14F-4D97-AF65-F5344CB8AC3E}">
        <p14:creationId xmlns:p14="http://schemas.microsoft.com/office/powerpoint/2010/main" val="1680224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FNV-1a as hashing &amp; partial-mapping function, finding both of the output distribution can approximate binomial distribution. This indicates our method is robust enough against </a:t>
            </a:r>
            <a:r>
              <a:rPr lang="en-US" altLang="zh-CN" dirty="0" err="1"/>
              <a:t>ptag</a:t>
            </a:r>
            <a:r>
              <a:rPr lang="en-US" altLang="zh-CN" dirty="0"/>
              <a:t> guessing.</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41</a:t>
            </a:fld>
            <a:endParaRPr lang="zh-CN" altLang="en-US"/>
          </a:p>
        </p:txBody>
      </p:sp>
    </p:spTree>
    <p:extLst>
      <p:ext uri="{BB962C8B-B14F-4D97-AF65-F5344CB8AC3E}">
        <p14:creationId xmlns:p14="http://schemas.microsoft.com/office/powerpoint/2010/main" val="565693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Robust security with significant performance degradation is meaningless. So we measure and compare the latency between </a:t>
            </a:r>
            <a:r>
              <a:rPr lang="en-US" altLang="zh-CN" dirty="0" err="1"/>
              <a:t>FlowCloak</a:t>
            </a:r>
            <a:r>
              <a:rPr lang="en-US" altLang="zh-CN" dirty="0"/>
              <a:t> uninstalled &amp; installed environment, on both middleboxes and egress switch.</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42</a:t>
            </a:fld>
            <a:endParaRPr lang="zh-CN" altLang="en-US"/>
          </a:p>
        </p:txBody>
      </p:sp>
    </p:spTree>
    <p:extLst>
      <p:ext uri="{BB962C8B-B14F-4D97-AF65-F5344CB8AC3E}">
        <p14:creationId xmlns:p14="http://schemas.microsoft.com/office/powerpoint/2010/main" val="1801684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Only 0.3 </a:t>
            </a:r>
            <a:r>
              <a:rPr lang="en-US" altLang="zh-CN" dirty="0" err="1"/>
              <a:t>ms</a:t>
            </a:r>
            <a:r>
              <a:rPr lang="en-US" altLang="zh-CN" dirty="0"/>
              <a:t> more latency is observed on middlebox after applying </a:t>
            </a:r>
            <a:r>
              <a:rPr lang="en-US" altLang="zh-CN" dirty="0" err="1"/>
              <a:t>FlowCloak</a:t>
            </a:r>
            <a:r>
              <a:rPr lang="en-US" altLang="zh-CN" dirty="0"/>
              <a:t>. To our surprise, we can see no obvious latency induced by </a:t>
            </a:r>
            <a:r>
              <a:rPr lang="en-US" altLang="zh-CN" dirty="0" err="1"/>
              <a:t>FlowCloak</a:t>
            </a:r>
            <a:r>
              <a:rPr lang="en-US" altLang="zh-CN" dirty="0"/>
              <a:t> on egress switch because of its high speed in processing pipelined flow tables.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43</a:t>
            </a:fld>
            <a:endParaRPr lang="zh-CN" altLang="en-US"/>
          </a:p>
        </p:txBody>
      </p:sp>
    </p:spTree>
    <p:extLst>
      <p:ext uri="{BB962C8B-B14F-4D97-AF65-F5344CB8AC3E}">
        <p14:creationId xmlns:p14="http://schemas.microsoft.com/office/powerpoint/2010/main" val="3248346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can finally conclude that </a:t>
            </a:r>
            <a:r>
              <a:rPr lang="en-US" altLang="zh-CN" dirty="0" err="1"/>
              <a:t>FlowCloak</a:t>
            </a:r>
            <a:r>
              <a:rPr lang="en-US" altLang="zh-CN" dirty="0"/>
              <a:t>, a novel method, can definitely beat middlebox-bypass attacks with efficiency and robustness.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44</a:t>
            </a:fld>
            <a:endParaRPr lang="zh-CN" altLang="en-US"/>
          </a:p>
        </p:txBody>
      </p:sp>
    </p:spTree>
    <p:extLst>
      <p:ext uri="{BB962C8B-B14F-4D97-AF65-F5344CB8AC3E}">
        <p14:creationId xmlns:p14="http://schemas.microsoft.com/office/powerpoint/2010/main" val="2214456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Without radical infrastructure changes, SDN greatly simplifies middlebox policy enforcement</a:t>
            </a:r>
            <a:r>
              <a:rPr lang="en-US" altLang="zh-CN" dirty="0"/>
              <a:t>. But lack of security in existing tagging methods makes it possible for middlebox-bypass attacks. By adding probabilistic tags to packet headers and applying multi-tag technology on egress switch, we address the problem in an efficient, accurate and robust manner. Our evaluation indicates that </a:t>
            </a:r>
            <a:r>
              <a:rPr lang="en-US" altLang="zh-CN" dirty="0" err="1"/>
              <a:t>FlowCloak</a:t>
            </a:r>
            <a:r>
              <a:rPr lang="en-US" altLang="zh-CN" dirty="0"/>
              <a:t> is suitable for deployment in SDN nowadays. </a:t>
            </a:r>
            <a:r>
              <a:rPr lang="en-US" altLang="zh-CN" baseline="0" dirty="0"/>
              <a:t>Thank you for your time and interest. </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45</a:t>
            </a:fld>
            <a:endParaRPr lang="zh-CN" altLang="en-US"/>
          </a:p>
        </p:txBody>
      </p:sp>
    </p:spTree>
    <p:extLst>
      <p:ext uri="{BB962C8B-B14F-4D97-AF65-F5344CB8AC3E}">
        <p14:creationId xmlns:p14="http://schemas.microsoft.com/office/powerpoint/2010/main" val="1905182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Now I’m happy to take any questions, thank you.</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46</a:t>
            </a:fld>
            <a:endParaRPr lang="zh-CN" altLang="en-US"/>
          </a:p>
        </p:txBody>
      </p:sp>
    </p:spTree>
    <p:extLst>
      <p:ext uri="{BB962C8B-B14F-4D97-AF65-F5344CB8AC3E}">
        <p14:creationId xmlns:p14="http://schemas.microsoft.com/office/powerpoint/2010/main" val="665440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again and wish you have a nice trip in Honolulu.</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47</a:t>
            </a:fld>
            <a:endParaRPr lang="zh-CN" altLang="en-US"/>
          </a:p>
        </p:txBody>
      </p:sp>
    </p:spTree>
    <p:extLst>
      <p:ext uri="{BB962C8B-B14F-4D97-AF65-F5344CB8AC3E}">
        <p14:creationId xmlns:p14="http://schemas.microsoft.com/office/powerpoint/2010/main" val="294650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example, Supposing our administrator would like network flows to pass NAT, Light Firewall and Heavy Firewall in order. He has to write and install rules on all of these switches, which may provide different user interfaces.</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5</a:t>
            </a:fld>
            <a:endParaRPr lang="zh-CN" altLang="en-US"/>
          </a:p>
        </p:txBody>
      </p:sp>
    </p:spTree>
    <p:extLst>
      <p:ext uri="{BB962C8B-B14F-4D97-AF65-F5344CB8AC3E}">
        <p14:creationId xmlns:p14="http://schemas.microsoft.com/office/powerpoint/2010/main" val="3995694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Once the number of switches increases, this is going to severely confuse our poor administrator.</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6</a:t>
            </a:fld>
            <a:endParaRPr lang="zh-CN" altLang="en-US"/>
          </a:p>
        </p:txBody>
      </p:sp>
    </p:spTree>
    <p:extLst>
      <p:ext uri="{BB962C8B-B14F-4D97-AF65-F5344CB8AC3E}">
        <p14:creationId xmlns:p14="http://schemas.microsoft.com/office/powerpoint/2010/main" val="147702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Among many methods providing a more friendly and automatic way to enforce policies, SDN is most widely adopted because it requires no significant change on existing network infrastructure.</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7</a:t>
            </a:fld>
            <a:endParaRPr lang="zh-CN" altLang="en-US"/>
          </a:p>
        </p:txBody>
      </p:sp>
    </p:spTree>
    <p:extLst>
      <p:ext uri="{BB962C8B-B14F-4D97-AF65-F5344CB8AC3E}">
        <p14:creationId xmlns:p14="http://schemas.microsoft.com/office/powerpoint/2010/main" val="156852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controller of SDN has global view and connection of the whole network. It is able to transform a set of user policies to switch-readable rules and install them. Our administrator can now concentrate only on middlebox-</a:t>
            </a:r>
            <a:r>
              <a:rPr lang="en-US" altLang="zh-CN" dirty="0" err="1"/>
              <a:t>ralated</a:t>
            </a:r>
            <a:r>
              <a:rPr lang="en-US" altLang="zh-CN" dirty="0"/>
              <a:t> policies through a human-friendly interface. As we can see, SDN has kicked away the pain spot arising from middleboxes. </a:t>
            </a:r>
          </a:p>
        </p:txBody>
      </p:sp>
      <p:sp>
        <p:nvSpPr>
          <p:cNvPr id="4" name="灯片编号占位符 3"/>
          <p:cNvSpPr>
            <a:spLocks noGrp="1"/>
          </p:cNvSpPr>
          <p:nvPr>
            <p:ph type="sldNum" sz="quarter" idx="10"/>
          </p:nvPr>
        </p:nvSpPr>
        <p:spPr/>
        <p:txBody>
          <a:bodyPr/>
          <a:lstStyle/>
          <a:p>
            <a:fld id="{6D849BD0-7E4E-4F5D-8814-D74355272247}" type="slidenum">
              <a:rPr lang="zh-CN" altLang="en-US" smtClean="0"/>
              <a:t>8</a:t>
            </a:fld>
            <a:endParaRPr lang="zh-CN" altLang="en-US"/>
          </a:p>
        </p:txBody>
      </p:sp>
    </p:spTree>
    <p:extLst>
      <p:ext uri="{BB962C8B-B14F-4D97-AF65-F5344CB8AC3E}">
        <p14:creationId xmlns:p14="http://schemas.microsoft.com/office/powerpoint/2010/main" val="15298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it leaves us a more subtle problem of forwarding ambiguity when middlebox meets SDN.</a:t>
            </a:r>
            <a:endParaRPr lang="zh-CN" altLang="en-US" dirty="0"/>
          </a:p>
        </p:txBody>
      </p:sp>
      <p:sp>
        <p:nvSpPr>
          <p:cNvPr id="4" name="灯片编号占位符 3"/>
          <p:cNvSpPr>
            <a:spLocks noGrp="1"/>
          </p:cNvSpPr>
          <p:nvPr>
            <p:ph type="sldNum" sz="quarter" idx="10"/>
          </p:nvPr>
        </p:nvSpPr>
        <p:spPr/>
        <p:txBody>
          <a:bodyPr/>
          <a:lstStyle/>
          <a:p>
            <a:fld id="{6D849BD0-7E4E-4F5D-8814-D74355272247}" type="slidenum">
              <a:rPr lang="zh-CN" altLang="en-US" smtClean="0"/>
              <a:t>9</a:t>
            </a:fld>
            <a:endParaRPr lang="zh-CN" altLang="en-US"/>
          </a:p>
        </p:txBody>
      </p:sp>
    </p:spTree>
    <p:extLst>
      <p:ext uri="{BB962C8B-B14F-4D97-AF65-F5344CB8AC3E}">
        <p14:creationId xmlns:p14="http://schemas.microsoft.com/office/powerpoint/2010/main" val="381754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Rectangle 6"/>
          <p:cNvSpPr/>
          <p:nvPr/>
        </p:nvSpPr>
        <p:spPr>
          <a:xfrm>
            <a:off x="446534" y="4387693"/>
            <a:ext cx="11262866" cy="2002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7817" y="1020431"/>
            <a:ext cx="10993549" cy="2002871"/>
          </a:xfrm>
          <a:effectLst/>
        </p:spPr>
        <p:txBody>
          <a:bodyPr anchor="b">
            <a:normAutofit/>
          </a:bodyPr>
          <a:lstStyle>
            <a:lvl1pPr>
              <a:defRPr sz="3600">
                <a:solidFill>
                  <a:schemeClr val="accent1"/>
                </a:solidFill>
                <a:latin typeface="+mj-lt"/>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599227" y="3023302"/>
            <a:ext cx="10993546" cy="933555"/>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zh-CN" alt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121444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3841287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11"/>
          </p:nvPr>
        </p:nvSpPr>
        <p:spPr>
          <a:xfrm>
            <a:off x="774923" y="5951811"/>
            <a:ext cx="7896279" cy="365125"/>
          </a:xfrm>
        </p:spPr>
        <p:txBody>
          <a:bodyPr/>
          <a:lstStyle/>
          <a:p>
            <a:endParaRPr lang="zh-CN" alt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49310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10558300" y="5956137"/>
            <a:ext cx="1052508" cy="365125"/>
          </a:xfrm>
        </p:spPr>
        <p:txBody>
          <a:bodyPr/>
          <a:lstStyle/>
          <a:p>
            <a:fld id="{0B4A7E8B-91BF-4A8E-AD84-2F5B82DA5024}" type="slidenum">
              <a:rPr lang="zh-CN" altLang="en-US" smtClean="0"/>
              <a:t>‹#›</a:t>
            </a:fld>
            <a:endParaRPr lang="zh-CN" altLang="en-US"/>
          </a:p>
        </p:txBody>
      </p:sp>
      <p:pic>
        <p:nvPicPr>
          <p:cNvPr id="8" name="图片 7">
            <a:extLst>
              <a:ext uri="{FF2B5EF4-FFF2-40B4-BE49-F238E27FC236}">
                <a16:creationId xmlns:a16="http://schemas.microsoft.com/office/drawing/2014/main" id="{2E6DF575-155B-4552-AF6C-B55DECE811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869" y="5879239"/>
            <a:ext cx="863296" cy="863296"/>
          </a:xfrm>
          <a:prstGeom prst="rect">
            <a:avLst/>
          </a:prstGeom>
        </p:spPr>
      </p:pic>
    </p:spTree>
    <p:extLst>
      <p:ext uri="{BB962C8B-B14F-4D97-AF65-F5344CB8AC3E}">
        <p14:creationId xmlns:p14="http://schemas.microsoft.com/office/powerpoint/2010/main" val="223493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zh-CN" alt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169144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224326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229918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335326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62591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17DF673-C901-4D4F-8012-EB0C02BDB926}" type="datetimeFigureOut">
              <a:rPr lang="zh-CN" altLang="en-US" smtClean="0"/>
              <a:t>2018/4/17</a:t>
            </a:fld>
            <a:endParaRPr lang="zh-CN" alt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291216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717DF673-C901-4D4F-8012-EB0C02BDB926}" type="datetimeFigureOut">
              <a:rPr lang="zh-CN" altLang="en-US" smtClean="0"/>
              <a:t>2018/4/17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134679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17DF673-C901-4D4F-8012-EB0C02BDB926}" type="datetimeFigureOut">
              <a:rPr lang="zh-CN" altLang="en-US" smtClean="0"/>
              <a:t>2018/4/17</a:t>
            </a:fld>
            <a:endParaRPr lang="zh-CN" alt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zh-CN" alt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0B4A7E8B-91BF-4A8E-AD84-2F5B82DA5024}" type="slidenum">
              <a:rPr lang="zh-CN" altLang="en-US" smtClean="0"/>
              <a:t>‹#›</a:t>
            </a:fld>
            <a:endParaRPr lang="zh-CN" altLang="en-US"/>
          </a:p>
        </p:txBody>
      </p:sp>
    </p:spTree>
    <p:extLst>
      <p:ext uri="{BB962C8B-B14F-4D97-AF65-F5344CB8AC3E}">
        <p14:creationId xmlns:p14="http://schemas.microsoft.com/office/powerpoint/2010/main" val="33987202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7.wmf"/><Relationship Id="rId3" Type="http://schemas.openxmlformats.org/officeDocument/2006/relationships/notesSlide" Target="../notesSlides/notesSlide10.xml"/><Relationship Id="rId7" Type="http://schemas.openxmlformats.org/officeDocument/2006/relationships/image" Target="../media/image8.png"/><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11" Type="http://schemas.openxmlformats.org/officeDocument/2006/relationships/oleObject" Target="../embeddings/oleObject1.bin"/><Relationship Id="rId5" Type="http://schemas.microsoft.com/office/2007/relationships/hdphoto" Target="../media/hdphoto1.wdp"/><Relationship Id="rId10"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0.wmf"/></Relationships>
</file>

<file path=ppt/slides/_rels/slide11.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7.wmf"/><Relationship Id="rId3" Type="http://schemas.openxmlformats.org/officeDocument/2006/relationships/notesSlide" Target="../notesSlides/notesSlide11.xml"/><Relationship Id="rId7" Type="http://schemas.openxmlformats.org/officeDocument/2006/relationships/image" Target="../media/image8.png"/><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oleObject" Target="../embeddings/oleObject2.bin"/><Relationship Id="rId5" Type="http://schemas.microsoft.com/office/2007/relationships/hdphoto" Target="../media/hdphoto1.wdp"/><Relationship Id="rId10"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0.wmf"/></Relationships>
</file>

<file path=ppt/slides/_rels/slide12.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7.wmf"/><Relationship Id="rId3" Type="http://schemas.openxmlformats.org/officeDocument/2006/relationships/notesSlide" Target="../notesSlides/notesSlide12.xml"/><Relationship Id="rId7" Type="http://schemas.openxmlformats.org/officeDocument/2006/relationships/image" Target="../media/image8.png"/><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wmf"/><Relationship Id="rId11" Type="http://schemas.openxmlformats.org/officeDocument/2006/relationships/oleObject" Target="../embeddings/oleObject3.bin"/><Relationship Id="rId5" Type="http://schemas.microsoft.com/office/2007/relationships/hdphoto" Target="../media/hdphoto1.wdp"/><Relationship Id="rId10"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0.wmf"/></Relationships>
</file>

<file path=ppt/slides/_rels/slide1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7.wmf"/><Relationship Id="rId3" Type="http://schemas.openxmlformats.org/officeDocument/2006/relationships/notesSlide" Target="../notesSlides/notesSlide13.xml"/><Relationship Id="rId7" Type="http://schemas.openxmlformats.org/officeDocument/2006/relationships/image" Target="../media/image8.png"/><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wmf"/><Relationship Id="rId11" Type="http://schemas.openxmlformats.org/officeDocument/2006/relationships/oleObject" Target="../embeddings/oleObject4.bin"/><Relationship Id="rId5" Type="http://schemas.microsoft.com/office/2007/relationships/hdphoto" Target="../media/hdphoto1.wdp"/><Relationship Id="rId10"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0.wmf"/></Relationships>
</file>

<file path=ppt/slides/_rels/slide1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4.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wmf"/><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5.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wmf"/><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6.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wmf"/><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7.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8.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8" Type="http://schemas.openxmlformats.org/officeDocument/2006/relationships/image" Target="../media/image11.wmf"/><Relationship Id="rId13" Type="http://schemas.microsoft.com/office/2007/relationships/hdphoto" Target="../media/hdphoto1.wdp"/><Relationship Id="rId3" Type="http://schemas.openxmlformats.org/officeDocument/2006/relationships/notesSlide" Target="../notesSlides/notesSlide19.xml"/><Relationship Id="rId7" Type="http://schemas.openxmlformats.org/officeDocument/2006/relationships/image" Target="../media/image10.wmf"/><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20.xml"/><Relationship Id="rId7" Type="http://schemas.openxmlformats.org/officeDocument/2006/relationships/image" Target="../media/image10.wmf"/><Relationship Id="rId12"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wmf"/><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21.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wmf"/><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6.wmf"/><Relationship Id="rId9"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2.png"/><Relationship Id="rId7" Type="http://schemas.openxmlformats.org/officeDocument/2006/relationships/image" Target="../media/image9.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wmf"/><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1.wmf"/></Relationships>
</file>

<file path=ppt/slides/_rels/slide26.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9.wmf"/></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9.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7.wmf"/><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wmf"/><Relationship Id="rId5" Type="http://schemas.microsoft.com/office/2007/relationships/hdphoto" Target="../media/hdphoto1.wdp"/><Relationship Id="rId10"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0.wmf"/></Relationships>
</file>

<file path=ppt/slides/_rels/slide8.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wmf"/><Relationship Id="rId10" Type="http://schemas.openxmlformats.org/officeDocument/2006/relationships/image" Target="../media/image11.wmf"/><Relationship Id="rId4" Type="http://schemas.microsoft.com/office/2007/relationships/hdphoto" Target="../media/hdphoto1.wdp"/><Relationship Id="rId9"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wmf"/><Relationship Id="rId10" Type="http://schemas.openxmlformats.org/officeDocument/2006/relationships/image" Target="../media/image11.wmf"/><Relationship Id="rId4" Type="http://schemas.microsoft.com/office/2007/relationships/hdphoto" Target="../media/hdphoto1.wdp"/><Relationship Id="rId9"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5268EC3-AA41-4292-97C5-9339FF67D425}"/>
              </a:ext>
            </a:extLst>
          </p:cNvPr>
          <p:cNvSpPr/>
          <p:nvPr/>
        </p:nvSpPr>
        <p:spPr>
          <a:xfrm>
            <a:off x="332508" y="1674613"/>
            <a:ext cx="10995025" cy="2123658"/>
          </a:xfrm>
          <a:prstGeom prst="rect">
            <a:avLst/>
          </a:prstGeom>
        </p:spPr>
        <p:txBody>
          <a:bodyPr wrap="square">
            <a:spAutoFit/>
          </a:bodyPr>
          <a:lstStyle/>
          <a:p>
            <a:r>
              <a:rPr lang="en-US" altLang="zh-CN" sz="4400" dirty="0" err="1">
                <a:solidFill>
                  <a:srgbClr val="366658"/>
                </a:solidFill>
                <a:cs typeface="+mj-cs"/>
              </a:rPr>
              <a:t>FlowCloak</a:t>
            </a:r>
            <a:r>
              <a:rPr lang="en-US" altLang="zh-CN" sz="4400" dirty="0">
                <a:solidFill>
                  <a:srgbClr val="366658"/>
                </a:solidFill>
                <a:cs typeface="+mj-cs"/>
              </a:rPr>
              <a:t>: Defeating</a:t>
            </a:r>
            <a:br>
              <a:rPr lang="en-US" altLang="zh-CN" sz="4400" dirty="0">
                <a:solidFill>
                  <a:srgbClr val="366658"/>
                </a:solidFill>
                <a:cs typeface="+mj-cs"/>
              </a:rPr>
            </a:br>
            <a:r>
              <a:rPr lang="en-US" altLang="zh-CN" sz="4400" dirty="0">
                <a:solidFill>
                  <a:schemeClr val="accent5">
                    <a:lumMod val="75000"/>
                  </a:schemeClr>
                </a:solidFill>
                <a:cs typeface="+mj-cs"/>
              </a:rPr>
              <a:t>Middlebox</a:t>
            </a:r>
            <a:r>
              <a:rPr lang="en-US" altLang="zh-CN" sz="4400" dirty="0">
                <a:solidFill>
                  <a:srgbClr val="366658"/>
                </a:solidFill>
                <a:cs typeface="+mj-cs"/>
              </a:rPr>
              <a:t>-Bypass Attacks in</a:t>
            </a:r>
            <a:br>
              <a:rPr lang="en-US" altLang="zh-CN" sz="4400" dirty="0">
                <a:solidFill>
                  <a:srgbClr val="366658"/>
                </a:solidFill>
                <a:cs typeface="+mj-cs"/>
              </a:rPr>
            </a:br>
            <a:r>
              <a:rPr lang="en-US" altLang="zh-CN" sz="4400" dirty="0">
                <a:solidFill>
                  <a:srgbClr val="366658"/>
                </a:solidFill>
                <a:cs typeface="+mj-cs"/>
              </a:rPr>
              <a:t>Software-Defined Networking</a:t>
            </a:r>
            <a:endParaRPr lang="zh-CN" altLang="en-US" dirty="0"/>
          </a:p>
        </p:txBody>
      </p:sp>
      <p:sp>
        <p:nvSpPr>
          <p:cNvPr id="3" name="副标题 2">
            <a:extLst>
              <a:ext uri="{FF2B5EF4-FFF2-40B4-BE49-F238E27FC236}">
                <a16:creationId xmlns:a16="http://schemas.microsoft.com/office/drawing/2014/main" id="{C0BF6F94-CC83-4C50-B22F-871B30014F8A}"/>
              </a:ext>
            </a:extLst>
          </p:cNvPr>
          <p:cNvSpPr txBox="1">
            <a:spLocks/>
          </p:cNvSpPr>
          <p:nvPr/>
        </p:nvSpPr>
        <p:spPr>
          <a:xfrm>
            <a:off x="334918" y="4088309"/>
            <a:ext cx="10995025" cy="93503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altLang="zh-CN" sz="2500" dirty="0">
                <a:solidFill>
                  <a:srgbClr val="8CB64A"/>
                </a:solidFill>
              </a:rPr>
              <a:t>Kai Bu</a:t>
            </a:r>
            <a:r>
              <a:rPr lang="en-US" altLang="zh-CN" sz="2500" baseline="30000" dirty="0">
                <a:solidFill>
                  <a:srgbClr val="8CB64A"/>
                </a:solidFill>
              </a:rPr>
              <a:t>1</a:t>
            </a:r>
            <a:r>
              <a:rPr lang="en-US" altLang="zh-CN" sz="2500" dirty="0">
                <a:solidFill>
                  <a:srgbClr val="8CB64A"/>
                </a:solidFill>
              </a:rPr>
              <a:t>, </a:t>
            </a:r>
            <a:r>
              <a:rPr lang="en-US" altLang="zh-CN" sz="2500" b="1" dirty="0" err="1">
                <a:solidFill>
                  <a:srgbClr val="8CB64A"/>
                </a:solidFill>
              </a:rPr>
              <a:t>Yutian</a:t>
            </a:r>
            <a:r>
              <a:rPr lang="en-US" altLang="zh-CN" sz="2500" b="1" dirty="0">
                <a:solidFill>
                  <a:srgbClr val="8CB64A"/>
                </a:solidFill>
              </a:rPr>
              <a:t> Yang</a:t>
            </a:r>
            <a:r>
              <a:rPr lang="en-US" altLang="zh-CN" sz="2500" b="1" baseline="30000" dirty="0">
                <a:solidFill>
                  <a:srgbClr val="8CB64A"/>
                </a:solidFill>
              </a:rPr>
              <a:t>1</a:t>
            </a:r>
            <a:r>
              <a:rPr lang="en-US" altLang="zh-CN" sz="2500" dirty="0">
                <a:solidFill>
                  <a:srgbClr val="8CB64A"/>
                </a:solidFill>
              </a:rPr>
              <a:t>,  </a:t>
            </a:r>
            <a:r>
              <a:rPr lang="en-US" altLang="zh-CN" sz="2500" dirty="0" err="1">
                <a:solidFill>
                  <a:srgbClr val="8CB64A"/>
                </a:solidFill>
              </a:rPr>
              <a:t>Zixuan</a:t>
            </a:r>
            <a:r>
              <a:rPr lang="en-US" altLang="zh-CN" sz="2500" dirty="0">
                <a:solidFill>
                  <a:srgbClr val="8CB64A"/>
                </a:solidFill>
              </a:rPr>
              <a:t> Guo</a:t>
            </a:r>
            <a:r>
              <a:rPr lang="en-US" altLang="zh-CN" sz="2500" baseline="30000" dirty="0">
                <a:solidFill>
                  <a:srgbClr val="8CB64A"/>
                </a:solidFill>
              </a:rPr>
              <a:t>1</a:t>
            </a:r>
            <a:r>
              <a:rPr lang="en-US" altLang="zh-CN" sz="2500" dirty="0">
                <a:solidFill>
                  <a:srgbClr val="8CB64A"/>
                </a:solidFill>
              </a:rPr>
              <a:t>,  </a:t>
            </a:r>
            <a:r>
              <a:rPr lang="en-US" altLang="zh-CN" sz="2500" dirty="0" err="1">
                <a:solidFill>
                  <a:srgbClr val="8CB64A"/>
                </a:solidFill>
              </a:rPr>
              <a:t>Yuanyuan</a:t>
            </a:r>
            <a:r>
              <a:rPr lang="en-US" altLang="zh-CN" sz="2500" dirty="0">
                <a:solidFill>
                  <a:srgbClr val="8CB64A"/>
                </a:solidFill>
              </a:rPr>
              <a:t> Yang</a:t>
            </a:r>
            <a:r>
              <a:rPr lang="en-US" altLang="zh-CN" sz="2500" baseline="30000" dirty="0">
                <a:solidFill>
                  <a:srgbClr val="8CB64A"/>
                </a:solidFill>
              </a:rPr>
              <a:t>2</a:t>
            </a:r>
            <a:r>
              <a:rPr lang="en-US" altLang="zh-CN" sz="2500" dirty="0">
                <a:solidFill>
                  <a:srgbClr val="8CB64A"/>
                </a:solidFill>
              </a:rPr>
              <a:t>,  Xing Li</a:t>
            </a:r>
            <a:r>
              <a:rPr lang="en-US" altLang="zh-CN" sz="2500" baseline="30000" dirty="0">
                <a:solidFill>
                  <a:srgbClr val="8CB64A"/>
                </a:solidFill>
              </a:rPr>
              <a:t>1</a:t>
            </a:r>
            <a:r>
              <a:rPr lang="en-US" altLang="zh-CN" sz="2500" dirty="0">
                <a:solidFill>
                  <a:srgbClr val="8CB64A"/>
                </a:solidFill>
              </a:rPr>
              <a:t>,  </a:t>
            </a:r>
            <a:r>
              <a:rPr lang="en-US" altLang="zh-CN" sz="2500" dirty="0" err="1">
                <a:solidFill>
                  <a:srgbClr val="8CB64A"/>
                </a:solidFill>
              </a:rPr>
              <a:t>Shigeng</a:t>
            </a:r>
            <a:r>
              <a:rPr lang="en-US" altLang="zh-CN" sz="2500" dirty="0">
                <a:solidFill>
                  <a:srgbClr val="8CB64A"/>
                </a:solidFill>
              </a:rPr>
              <a:t> Zhang</a:t>
            </a:r>
            <a:r>
              <a:rPr lang="en-US" altLang="zh-CN" sz="2500" baseline="30000" dirty="0">
                <a:solidFill>
                  <a:srgbClr val="8CB64A"/>
                </a:solidFill>
              </a:rPr>
              <a:t>3</a:t>
            </a:r>
          </a:p>
          <a:p>
            <a:pPr marL="0" indent="0">
              <a:buFont typeface="Wingdings 2" panose="05020102010507070707" pitchFamily="18" charset="2"/>
              <a:buNone/>
            </a:pPr>
            <a:r>
              <a:rPr lang="en-US" altLang="zh-CN" sz="2500" baseline="30000" dirty="0">
                <a:solidFill>
                  <a:srgbClr val="8CB64A"/>
                </a:solidFill>
              </a:rPr>
              <a:t>1</a:t>
            </a:r>
            <a:r>
              <a:rPr lang="en-US" altLang="zh-CN" sz="2500" dirty="0">
                <a:solidFill>
                  <a:srgbClr val="8CB64A"/>
                </a:solidFill>
              </a:rPr>
              <a:t>Zhejiang University		</a:t>
            </a:r>
            <a:r>
              <a:rPr lang="en-US" altLang="zh-CN" sz="2500" baseline="30000" dirty="0">
                <a:solidFill>
                  <a:srgbClr val="8CB64A"/>
                </a:solidFill>
              </a:rPr>
              <a:t>2</a:t>
            </a:r>
            <a:r>
              <a:rPr lang="en-US" altLang="zh-CN" sz="2500" dirty="0">
                <a:solidFill>
                  <a:srgbClr val="8CB64A"/>
                </a:solidFill>
              </a:rPr>
              <a:t>Stony Brook University		</a:t>
            </a:r>
            <a:r>
              <a:rPr lang="en-US" altLang="zh-CN" sz="2500" baseline="30000" dirty="0">
                <a:solidFill>
                  <a:srgbClr val="8CB64A"/>
                </a:solidFill>
              </a:rPr>
              <a:t>3</a:t>
            </a:r>
            <a:r>
              <a:rPr lang="en-US" altLang="zh-CN" sz="2500" dirty="0">
                <a:solidFill>
                  <a:srgbClr val="8CB64A"/>
                </a:solidFill>
              </a:rPr>
              <a:t>Central South University</a:t>
            </a:r>
            <a:endParaRPr lang="zh-CN" altLang="en-US" sz="2500" dirty="0">
              <a:solidFill>
                <a:srgbClr val="8CB64A"/>
              </a:solidFill>
            </a:endParaRPr>
          </a:p>
        </p:txBody>
      </p:sp>
      <p:sp>
        <p:nvSpPr>
          <p:cNvPr id="5" name="文本框 4">
            <a:extLst>
              <a:ext uri="{FF2B5EF4-FFF2-40B4-BE49-F238E27FC236}">
                <a16:creationId xmlns:a16="http://schemas.microsoft.com/office/drawing/2014/main" id="{61F493F4-A9E9-4026-8687-0EB2AC72390D}"/>
              </a:ext>
            </a:extLst>
          </p:cNvPr>
          <p:cNvSpPr txBox="1"/>
          <p:nvPr/>
        </p:nvSpPr>
        <p:spPr>
          <a:xfrm>
            <a:off x="332508" y="2351721"/>
            <a:ext cx="2650836" cy="769441"/>
          </a:xfrm>
          <a:prstGeom prst="rect">
            <a:avLst/>
          </a:prstGeom>
          <a:noFill/>
        </p:spPr>
        <p:txBody>
          <a:bodyPr wrap="square" rtlCol="0">
            <a:spAutoFit/>
          </a:bodyPr>
          <a:lstStyle/>
          <a:p>
            <a:r>
              <a:rPr lang="en-US" altLang="zh-CN" sz="4400" dirty="0">
                <a:solidFill>
                  <a:srgbClr val="366658"/>
                </a:solidFill>
              </a:rPr>
              <a:t>Middlebox</a:t>
            </a:r>
            <a:endParaRPr lang="zh-CN" altLang="en-US" dirty="0">
              <a:solidFill>
                <a:srgbClr val="366658"/>
              </a:solidFill>
            </a:endParaRPr>
          </a:p>
        </p:txBody>
      </p:sp>
      <p:pic>
        <p:nvPicPr>
          <p:cNvPr id="6" name="图片 5">
            <a:extLst>
              <a:ext uri="{FF2B5EF4-FFF2-40B4-BE49-F238E27FC236}">
                <a16:creationId xmlns:a16="http://schemas.microsoft.com/office/drawing/2014/main" id="{A52A7F6C-E978-406B-B8B9-CB8E4869A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473" y="5153999"/>
            <a:ext cx="1380681" cy="1380681"/>
          </a:xfrm>
          <a:prstGeom prst="rect">
            <a:avLst/>
          </a:prstGeom>
        </p:spPr>
      </p:pic>
      <p:pic>
        <p:nvPicPr>
          <p:cNvPr id="10" name="图片 9">
            <a:extLst>
              <a:ext uri="{FF2B5EF4-FFF2-40B4-BE49-F238E27FC236}">
                <a16:creationId xmlns:a16="http://schemas.microsoft.com/office/drawing/2014/main" id="{DC4DD369-9BDF-4267-9734-4114A76B8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36" y="822036"/>
            <a:ext cx="3756617" cy="1051853"/>
          </a:xfrm>
          <a:prstGeom prst="rect">
            <a:avLst/>
          </a:prstGeom>
        </p:spPr>
      </p:pic>
      <p:pic>
        <p:nvPicPr>
          <p:cNvPr id="12" name="图片 11">
            <a:extLst>
              <a:ext uri="{FF2B5EF4-FFF2-40B4-BE49-F238E27FC236}">
                <a16:creationId xmlns:a16="http://schemas.microsoft.com/office/drawing/2014/main" id="{0D2EA1C2-CFBD-4EF1-971C-52B944D44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28" y="5153998"/>
            <a:ext cx="1380682" cy="1380682"/>
          </a:xfrm>
          <a:prstGeom prst="rect">
            <a:avLst/>
          </a:prstGeom>
        </p:spPr>
      </p:pic>
      <p:pic>
        <p:nvPicPr>
          <p:cNvPr id="14" name="图片 13">
            <a:extLst>
              <a:ext uri="{FF2B5EF4-FFF2-40B4-BE49-F238E27FC236}">
                <a16:creationId xmlns:a16="http://schemas.microsoft.com/office/drawing/2014/main" id="{3F02EF85-F873-42D5-9361-19D56174B4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417" y="5153998"/>
            <a:ext cx="1380681" cy="1380681"/>
          </a:xfrm>
          <a:prstGeom prst="rect">
            <a:avLst/>
          </a:prstGeom>
        </p:spPr>
      </p:pic>
    </p:spTree>
    <p:extLst>
      <p:ext uri="{BB962C8B-B14F-4D97-AF65-F5344CB8AC3E}">
        <p14:creationId xmlns:p14="http://schemas.microsoft.com/office/powerpoint/2010/main" val="97313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sp>
        <p:nvSpPr>
          <p:cNvPr id="4" name="文本框 3">
            <a:extLst>
              <a:ext uri="{FF2B5EF4-FFF2-40B4-BE49-F238E27FC236}">
                <a16:creationId xmlns:a16="http://schemas.microsoft.com/office/drawing/2014/main" id="{3522C56E-84D1-44B2-8F58-0BB82F5EBBD6}"/>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B9375973-6038-415D-94BC-FE7D3443CA59}"/>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89767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4" name="文本框 53">
            <a:extLst>
              <a:ext uri="{FF2B5EF4-FFF2-40B4-BE49-F238E27FC236}">
                <a16:creationId xmlns:a16="http://schemas.microsoft.com/office/drawing/2014/main" id="{EE8DD493-4296-4A8A-8C9A-A49339D59724}"/>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extLst>
              <p:ext uri="{D42A27DB-BD31-4B8C-83A1-F6EECF244321}">
                <p14:modId xmlns:p14="http://schemas.microsoft.com/office/powerpoint/2010/main" val="2576783777"/>
              </p:ext>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377" name="Equation" r:id="rId11" imgW="914400" imgH="198720" progId="Equation.DSMT4">
                  <p:embed/>
                </p:oleObj>
              </mc:Choice>
              <mc:Fallback>
                <p:oleObj name="Equation" r:id="rId11" imgW="914400" imgH="198720" progId="Equation.DSMT4">
                  <p:embed/>
                  <p:pic>
                    <p:nvPicPr>
                      <p:cNvPr id="0" name=""/>
                      <p:cNvPicPr/>
                      <p:nvPr/>
                    </p:nvPicPr>
                    <p:blipFill>
                      <a:blip r:embed="rId12"/>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37256"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pic>
        <p:nvPicPr>
          <p:cNvPr id="56" name="Picture 22" descr="EndUser">
            <a:extLst>
              <a:ext uri="{FF2B5EF4-FFF2-40B4-BE49-F238E27FC236}">
                <a16:creationId xmlns:a16="http://schemas.microsoft.com/office/drawing/2014/main" id="{DE782CD7-E80D-4E4B-9A1F-A91F75CD44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DD08A9D0-202E-4D94-838B-6A9741681BC1}"/>
              </a:ext>
            </a:extLst>
          </p:cNvPr>
          <p:cNvSpPr txBox="1"/>
          <p:nvPr/>
        </p:nvSpPr>
        <p:spPr>
          <a:xfrm>
            <a:off x="8641500" y="6351059"/>
            <a:ext cx="3538393" cy="523220"/>
          </a:xfrm>
          <a:prstGeom prst="rect">
            <a:avLst/>
          </a:prstGeom>
          <a:noFill/>
        </p:spPr>
        <p:txBody>
          <a:bodyPr wrap="square" rtlCol="0">
            <a:spAutoFit/>
          </a:bodyPr>
          <a:lstStyle/>
          <a:p>
            <a:pPr algn="r"/>
            <a:r>
              <a:rPr lang="en-US" altLang="zh-CN" sz="2800" dirty="0">
                <a:solidFill>
                  <a:srgbClr val="FF0000"/>
                </a:solidFill>
              </a:rPr>
              <a:t>Forwarding Ambiguity</a:t>
            </a:r>
            <a:endParaRPr lang="zh-CN" altLang="en-US" sz="2800" dirty="0">
              <a:solidFill>
                <a:srgbClr val="FF0000"/>
              </a:solidFill>
            </a:endParaRPr>
          </a:p>
        </p:txBody>
      </p:sp>
    </p:spTree>
    <p:extLst>
      <p:ext uri="{BB962C8B-B14F-4D97-AF65-F5344CB8AC3E}">
        <p14:creationId xmlns:p14="http://schemas.microsoft.com/office/powerpoint/2010/main" val="5416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500"/>
                                        <p:tgtEl>
                                          <p:spTgt spid="5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B9375973-6038-415D-94BC-FE7D3443CA59}"/>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89767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4" name="文本框 53">
            <a:extLst>
              <a:ext uri="{FF2B5EF4-FFF2-40B4-BE49-F238E27FC236}">
                <a16:creationId xmlns:a16="http://schemas.microsoft.com/office/drawing/2014/main" id="{EE8DD493-4296-4A8A-8C9A-A49339D59724}"/>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a:t>
            </a:r>
            <a:r>
              <a:rPr lang="en-US" altLang="zh-CN" sz="2400" dirty="0">
                <a:solidFill>
                  <a:srgbClr val="FF0000"/>
                </a:solidFill>
              </a:rPr>
              <a:t>NAT</a:t>
            </a:r>
            <a:r>
              <a:rPr lang="en-US" altLang="zh-CN" sz="2400" dirty="0">
                <a:solidFill>
                  <a:srgbClr val="C88419"/>
                </a:solidFill>
              </a:rPr>
              <a:t> — L</a:t>
            </a:r>
            <a:r>
              <a:rPr lang="en-US" altLang="zh-CN" sz="2400" baseline="-25000" dirty="0">
                <a:solidFill>
                  <a:srgbClr val="C88419"/>
                </a:solidFill>
              </a:rPr>
              <a:t>E</a:t>
            </a:r>
          </a:p>
          <a:p>
            <a:r>
              <a:rPr lang="en-US" altLang="zh-CN" sz="2400" dirty="0">
                <a:solidFill>
                  <a:srgbClr val="C88419"/>
                </a:solidFill>
              </a:rPr>
              <a:t>(2) H2 — </a:t>
            </a:r>
            <a:r>
              <a:rPr lang="en-US" altLang="zh-CN" sz="2400" dirty="0">
                <a:solidFill>
                  <a:srgbClr val="FF0000"/>
                </a:solidFill>
              </a:rPr>
              <a:t>NAT</a:t>
            </a:r>
            <a:r>
              <a:rPr lang="en-US" altLang="zh-CN" sz="2400" dirty="0">
                <a:solidFill>
                  <a:srgbClr val="C88419"/>
                </a:solidFill>
              </a:rPr>
              <a:t> — LF — HF — L</a:t>
            </a:r>
            <a:r>
              <a:rPr lang="en-US" altLang="zh-CN" sz="2400" baseline="-25000" dirty="0">
                <a:solidFill>
                  <a:srgbClr val="C88419"/>
                </a:solidFill>
              </a:rPr>
              <a:t>E</a:t>
            </a: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extLst>
              <p:ext uri="{D42A27DB-BD31-4B8C-83A1-F6EECF244321}">
                <p14:modId xmlns:p14="http://schemas.microsoft.com/office/powerpoint/2010/main" val="130547956"/>
              </p:ext>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7448" name="Equation" r:id="rId11" imgW="914400" imgH="198720" progId="Equation.DSMT4">
                  <p:embed/>
                </p:oleObj>
              </mc:Choice>
              <mc:Fallback>
                <p:oleObj name="Equation" r:id="rId11" imgW="914400" imgH="198720" progId="Equation.DSMT4">
                  <p:embed/>
                  <p:pic>
                    <p:nvPicPr>
                      <p:cNvPr id="0" name=""/>
                      <p:cNvPicPr/>
                      <p:nvPr/>
                    </p:nvPicPr>
                    <p:blipFill>
                      <a:blip r:embed="rId12"/>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37256"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56" name="文本框 55">
            <a:extLst>
              <a:ext uri="{FF2B5EF4-FFF2-40B4-BE49-F238E27FC236}">
                <a16:creationId xmlns:a16="http://schemas.microsoft.com/office/drawing/2014/main" id="{E3C2CF10-B8A7-47B5-8339-8F90C3548A7A}"/>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pic>
        <p:nvPicPr>
          <p:cNvPr id="57" name="Picture 22" descr="EndUser">
            <a:extLst>
              <a:ext uri="{FF2B5EF4-FFF2-40B4-BE49-F238E27FC236}">
                <a16:creationId xmlns:a16="http://schemas.microsoft.com/office/drawing/2014/main" id="{21E8950F-3C78-43E5-8DFE-5954E7AD7D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57">
            <a:extLst>
              <a:ext uri="{FF2B5EF4-FFF2-40B4-BE49-F238E27FC236}">
                <a16:creationId xmlns:a16="http://schemas.microsoft.com/office/drawing/2014/main" id="{782DFB8A-E524-48B8-A9C6-892C36FBB9CA}"/>
              </a:ext>
            </a:extLst>
          </p:cNvPr>
          <p:cNvSpPr txBox="1"/>
          <p:nvPr/>
        </p:nvSpPr>
        <p:spPr>
          <a:xfrm>
            <a:off x="8641500" y="6351059"/>
            <a:ext cx="3538393" cy="523220"/>
          </a:xfrm>
          <a:prstGeom prst="rect">
            <a:avLst/>
          </a:prstGeom>
          <a:noFill/>
        </p:spPr>
        <p:txBody>
          <a:bodyPr wrap="square" rtlCol="0">
            <a:spAutoFit/>
          </a:bodyPr>
          <a:lstStyle/>
          <a:p>
            <a:pPr algn="r"/>
            <a:r>
              <a:rPr lang="en-US" altLang="zh-CN" sz="2800" dirty="0">
                <a:solidFill>
                  <a:srgbClr val="FF0000"/>
                </a:solidFill>
              </a:rPr>
              <a:t>Forwarding Ambiguity</a:t>
            </a:r>
            <a:endParaRPr lang="zh-CN" altLang="en-US" sz="2800" dirty="0">
              <a:solidFill>
                <a:srgbClr val="FF0000"/>
              </a:solidFill>
            </a:endParaRPr>
          </a:p>
        </p:txBody>
      </p:sp>
    </p:spTree>
    <p:extLst>
      <p:ext uri="{BB962C8B-B14F-4D97-AF65-F5344CB8AC3E}">
        <p14:creationId xmlns:p14="http://schemas.microsoft.com/office/powerpoint/2010/main" val="118656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a:extLst>
              <a:ext uri="{FF2B5EF4-FFF2-40B4-BE49-F238E27FC236}">
                <a16:creationId xmlns:a16="http://schemas.microsoft.com/office/drawing/2014/main" id="{4FC1B57D-FD20-460C-9618-906A697F1F49}"/>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B9375973-6038-415D-94BC-FE7D3443CA59}"/>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89767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4" name="文本框 53">
            <a:extLst>
              <a:ext uri="{FF2B5EF4-FFF2-40B4-BE49-F238E27FC236}">
                <a16:creationId xmlns:a16="http://schemas.microsoft.com/office/drawing/2014/main" id="{EE8DD493-4296-4A8A-8C9A-A49339D59724}"/>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a:t>
            </a:r>
            <a:r>
              <a:rPr lang="en-US" altLang="zh-CN" sz="2400" dirty="0">
                <a:solidFill>
                  <a:srgbClr val="FF0000"/>
                </a:solidFill>
              </a:rPr>
              <a:t>NAT</a:t>
            </a:r>
            <a:r>
              <a:rPr lang="en-US" altLang="zh-CN" sz="2400" dirty="0">
                <a:solidFill>
                  <a:srgbClr val="C88419"/>
                </a:solidFill>
              </a:rPr>
              <a:t> — L</a:t>
            </a:r>
            <a:r>
              <a:rPr lang="en-US" altLang="zh-CN" sz="2400" baseline="-25000" dirty="0">
                <a:solidFill>
                  <a:srgbClr val="C88419"/>
                </a:solidFill>
              </a:rPr>
              <a:t>E</a:t>
            </a:r>
          </a:p>
          <a:p>
            <a:r>
              <a:rPr lang="en-US" altLang="zh-CN" sz="2400" dirty="0">
                <a:solidFill>
                  <a:srgbClr val="C88419"/>
                </a:solidFill>
              </a:rPr>
              <a:t>(2) H2 — </a:t>
            </a:r>
            <a:r>
              <a:rPr lang="en-US" altLang="zh-CN" sz="2400" dirty="0">
                <a:solidFill>
                  <a:srgbClr val="FF0000"/>
                </a:solidFill>
              </a:rPr>
              <a:t>NAT</a:t>
            </a:r>
            <a:r>
              <a:rPr lang="en-US" altLang="zh-CN" sz="2400" dirty="0">
                <a:solidFill>
                  <a:srgbClr val="C88419"/>
                </a:solidFill>
              </a:rPr>
              <a:t> — LF — HF — L</a:t>
            </a:r>
            <a:r>
              <a:rPr lang="en-US" altLang="zh-CN" sz="2400" baseline="-25000" dirty="0">
                <a:solidFill>
                  <a:srgbClr val="C88419"/>
                </a:solidFill>
              </a:rPr>
              <a:t>E</a:t>
            </a: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extLst>
              <p:ext uri="{D42A27DB-BD31-4B8C-83A1-F6EECF244321}">
                <p14:modId xmlns:p14="http://schemas.microsoft.com/office/powerpoint/2010/main" val="2613432305"/>
              </p:ext>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8471" name="Equation" r:id="rId11" imgW="914400" imgH="198720" progId="Equation.DSMT4">
                  <p:embed/>
                </p:oleObj>
              </mc:Choice>
              <mc:Fallback>
                <p:oleObj name="Equation" r:id="rId11" imgW="914400" imgH="198720" progId="Equation.DSMT4">
                  <p:embed/>
                  <p:pic>
                    <p:nvPicPr>
                      <p:cNvPr id="0" name=""/>
                      <p:cNvPicPr/>
                      <p:nvPr/>
                    </p:nvPicPr>
                    <p:blipFill>
                      <a:blip r:embed="rId12"/>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pic>
        <p:nvPicPr>
          <p:cNvPr id="58" name="Picture 22" descr="EndUser">
            <a:extLst>
              <a:ext uri="{FF2B5EF4-FFF2-40B4-BE49-F238E27FC236}">
                <a16:creationId xmlns:a16="http://schemas.microsoft.com/office/drawing/2014/main" id="{157FC107-76A2-4BD0-8912-F17F883CC1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46">
            <a:extLst>
              <a:ext uri="{FF2B5EF4-FFF2-40B4-BE49-F238E27FC236}">
                <a16:creationId xmlns:a16="http://schemas.microsoft.com/office/drawing/2014/main" id="{D39F7C5D-F7B1-4453-A7B3-ADB4A55A1907}"/>
              </a:ext>
            </a:extLst>
          </p:cNvPr>
          <p:cNvSpPr txBox="1"/>
          <p:nvPr/>
        </p:nvSpPr>
        <p:spPr>
          <a:xfrm>
            <a:off x="5133080" y="523580"/>
            <a:ext cx="1205304" cy="1200329"/>
          </a:xfrm>
          <a:prstGeom prst="rect">
            <a:avLst/>
          </a:prstGeom>
          <a:noFill/>
        </p:spPr>
        <p:txBody>
          <a:bodyPr wrap="square" rtlCol="0">
            <a:spAutoFit/>
          </a:bodyPr>
          <a:lstStyle/>
          <a:p>
            <a:r>
              <a:rPr lang="en-US" altLang="zh-CN" sz="2400" dirty="0" err="1">
                <a:solidFill>
                  <a:srgbClr val="FF0000"/>
                </a:solidFill>
              </a:rPr>
              <a:t>Ip_src</a:t>
            </a:r>
            <a:r>
              <a:rPr lang="en-US" altLang="zh-CN" sz="2400" dirty="0">
                <a:solidFill>
                  <a:srgbClr val="FF0000"/>
                </a:solidFill>
              </a:rPr>
              <a:t>:</a:t>
            </a:r>
          </a:p>
          <a:p>
            <a:r>
              <a:rPr lang="en-US" altLang="zh-CN" sz="2400" dirty="0">
                <a:solidFill>
                  <a:srgbClr val="FF0000"/>
                </a:solidFill>
              </a:rPr>
              <a:t>H1</a:t>
            </a:r>
            <a:r>
              <a:rPr lang="zh-CN" altLang="en-US" sz="2400" dirty="0">
                <a:solidFill>
                  <a:srgbClr val="FF0000"/>
                </a:solidFill>
              </a:rPr>
              <a:t>→</a:t>
            </a:r>
            <a:r>
              <a:rPr lang="en-US" altLang="zh-CN" sz="2400" dirty="0">
                <a:solidFill>
                  <a:srgbClr val="FF0000"/>
                </a:solidFill>
              </a:rPr>
              <a:t>?</a:t>
            </a:r>
          </a:p>
          <a:p>
            <a:r>
              <a:rPr lang="en-US" altLang="zh-CN" sz="2400" dirty="0">
                <a:solidFill>
                  <a:srgbClr val="FF0000"/>
                </a:solidFill>
              </a:rPr>
              <a:t>H2</a:t>
            </a:r>
            <a:r>
              <a:rPr lang="zh-CN" altLang="en-US" sz="2400" dirty="0">
                <a:solidFill>
                  <a:srgbClr val="FF0000"/>
                </a:solidFill>
              </a:rPr>
              <a:t>→</a:t>
            </a:r>
            <a:r>
              <a:rPr lang="en-US" altLang="zh-CN" sz="2400" dirty="0">
                <a:solidFill>
                  <a:srgbClr val="FF0000"/>
                </a:solidFill>
              </a:rPr>
              <a:t>?</a:t>
            </a:r>
            <a:endParaRPr lang="zh-CN" altLang="en-US" sz="2400" dirty="0">
              <a:solidFill>
                <a:srgbClr val="FF0000"/>
              </a:solidFill>
            </a:endParaRPr>
          </a:p>
        </p:txBody>
      </p:sp>
      <p:sp>
        <p:nvSpPr>
          <p:cNvPr id="56" name="文本框 55">
            <a:extLst>
              <a:ext uri="{FF2B5EF4-FFF2-40B4-BE49-F238E27FC236}">
                <a16:creationId xmlns:a16="http://schemas.microsoft.com/office/drawing/2014/main" id="{1841A1BA-9D7A-4F5C-B31C-3EF975FB519D}"/>
              </a:ext>
            </a:extLst>
          </p:cNvPr>
          <p:cNvSpPr txBox="1"/>
          <p:nvPr/>
        </p:nvSpPr>
        <p:spPr>
          <a:xfrm>
            <a:off x="8641500" y="6351059"/>
            <a:ext cx="3538393" cy="523220"/>
          </a:xfrm>
          <a:prstGeom prst="rect">
            <a:avLst/>
          </a:prstGeom>
          <a:noFill/>
        </p:spPr>
        <p:txBody>
          <a:bodyPr wrap="square" rtlCol="0">
            <a:spAutoFit/>
          </a:bodyPr>
          <a:lstStyle/>
          <a:p>
            <a:pPr algn="r"/>
            <a:r>
              <a:rPr lang="en-US" altLang="zh-CN" sz="2800" dirty="0">
                <a:solidFill>
                  <a:srgbClr val="FF0000"/>
                </a:solidFill>
              </a:rPr>
              <a:t>Forwarding Ambiguity</a:t>
            </a:r>
            <a:endParaRPr lang="zh-CN" altLang="en-US" sz="2800" dirty="0">
              <a:solidFill>
                <a:srgbClr val="FF0000"/>
              </a:solidFill>
            </a:endParaRPr>
          </a:p>
        </p:txBody>
      </p:sp>
      <p:sp>
        <p:nvSpPr>
          <p:cNvPr id="60" name="TextBox 56">
            <a:extLst>
              <a:ext uri="{FF2B5EF4-FFF2-40B4-BE49-F238E27FC236}">
                <a16:creationId xmlns:a16="http://schemas.microsoft.com/office/drawing/2014/main" id="{BAF6D013-24D8-437B-9804-5471ACB75F69}"/>
              </a:ext>
            </a:extLst>
          </p:cNvPr>
          <p:cNvSpPr txBox="1"/>
          <p:nvPr/>
        </p:nvSpPr>
        <p:spPr>
          <a:xfrm>
            <a:off x="6766152" y="4189646"/>
            <a:ext cx="584075" cy="707886"/>
          </a:xfrm>
          <a:prstGeom prst="rect">
            <a:avLst/>
          </a:prstGeom>
          <a:noFill/>
        </p:spPr>
        <p:txBody>
          <a:bodyPr wrap="square" rtlCol="0">
            <a:spAutoFit/>
          </a:bodyPr>
          <a:lstStyle/>
          <a:p>
            <a:r>
              <a:rPr lang="en-US" altLang="zh-CN" sz="4000"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zh-CN" altLang="en-US" sz="4000" dirty="0">
              <a:solidFill>
                <a:srgbClr val="FF0000"/>
              </a:solidFill>
              <a:latin typeface="Verdana" panose="020B0604030504040204" pitchFamily="34" charset="0"/>
              <a:cs typeface="Verdana" panose="020B0604030504040204" pitchFamily="34" charset="0"/>
            </a:endParaRPr>
          </a:p>
        </p:txBody>
      </p:sp>
      <p:sp>
        <p:nvSpPr>
          <p:cNvPr id="61" name="TextBox 57">
            <a:extLst>
              <a:ext uri="{FF2B5EF4-FFF2-40B4-BE49-F238E27FC236}">
                <a16:creationId xmlns:a16="http://schemas.microsoft.com/office/drawing/2014/main" id="{F6A6B937-017C-4DC1-9D6C-7F749662FA38}"/>
              </a:ext>
            </a:extLst>
          </p:cNvPr>
          <p:cNvSpPr txBox="1"/>
          <p:nvPr/>
        </p:nvSpPr>
        <p:spPr>
          <a:xfrm>
            <a:off x="9219000" y="4680058"/>
            <a:ext cx="584075" cy="707886"/>
          </a:xfrm>
          <a:prstGeom prst="rect">
            <a:avLst/>
          </a:prstGeom>
          <a:noFill/>
        </p:spPr>
        <p:txBody>
          <a:bodyPr wrap="square" rtlCol="0">
            <a:spAutoFit/>
          </a:bodyPr>
          <a:lstStyle/>
          <a:p>
            <a:r>
              <a:rPr lang="en-US" altLang="zh-CN" sz="4000"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zh-CN" altLang="en-US" sz="4000" dirty="0">
              <a:solidFill>
                <a:srgbClr val="FF0000"/>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528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B9375973-6038-415D-94BC-FE7D3443CA59}"/>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89767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4" name="文本框 53">
            <a:extLst>
              <a:ext uri="{FF2B5EF4-FFF2-40B4-BE49-F238E27FC236}">
                <a16:creationId xmlns:a16="http://schemas.microsoft.com/office/drawing/2014/main" id="{EE8DD493-4296-4A8A-8C9A-A49339D59724}"/>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a:t>
            </a:r>
            <a:r>
              <a:rPr lang="en-US" altLang="zh-CN" sz="2400" dirty="0">
                <a:solidFill>
                  <a:srgbClr val="FF0000"/>
                </a:solidFill>
              </a:rPr>
              <a:t>LF — HF </a:t>
            </a:r>
            <a:r>
              <a:rPr lang="en-US" altLang="zh-CN" sz="2400" dirty="0">
                <a:solidFill>
                  <a:srgbClr val="C88419"/>
                </a:solidFill>
              </a:rPr>
              <a:t>— L</a:t>
            </a:r>
            <a:r>
              <a:rPr lang="en-US" altLang="zh-CN" sz="2400" baseline="-25000" dirty="0">
                <a:solidFill>
                  <a:srgbClr val="C88419"/>
                </a:solidFill>
              </a:rPr>
              <a:t>E</a:t>
            </a: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5592" name="Equation" r:id="rId11" imgW="914400" imgH="198720" progId="Equation.DSMT4">
                  <p:embed/>
                </p:oleObj>
              </mc:Choice>
              <mc:Fallback>
                <p:oleObj name="Equation" r:id="rId11"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2"/>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58" name="TextBox 57"/>
          <p:cNvSpPr txBox="1"/>
          <p:nvPr/>
        </p:nvSpPr>
        <p:spPr>
          <a:xfrm>
            <a:off x="9219000" y="4680058"/>
            <a:ext cx="584075" cy="707886"/>
          </a:xfrm>
          <a:prstGeom prst="rect">
            <a:avLst/>
          </a:prstGeom>
          <a:noFill/>
        </p:spPr>
        <p:txBody>
          <a:bodyPr wrap="square" rtlCol="0">
            <a:spAutoFit/>
          </a:bodyPr>
          <a:lstStyle/>
          <a:p>
            <a:r>
              <a:rPr lang="en-US" altLang="zh-CN" sz="4000"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zh-CN" altLang="en-US" sz="4000" dirty="0">
              <a:solidFill>
                <a:srgbClr val="FF0000"/>
              </a:solidFill>
              <a:latin typeface="Verdana" panose="020B0604030504040204" pitchFamily="34" charset="0"/>
              <a:cs typeface="Verdana" panose="020B0604030504040204" pitchFamily="34" charset="0"/>
            </a:endParaRPr>
          </a:p>
        </p:txBody>
      </p:sp>
      <p:sp>
        <p:nvSpPr>
          <p:cNvPr id="56" name="文本框 55">
            <a:extLst>
              <a:ext uri="{FF2B5EF4-FFF2-40B4-BE49-F238E27FC236}">
                <a16:creationId xmlns:a16="http://schemas.microsoft.com/office/drawing/2014/main" id="{AFFE9216-9C00-4E13-9D3B-BE9A8DAFC3EB}"/>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pic>
        <p:nvPicPr>
          <p:cNvPr id="57" name="Picture 22" descr="EndUser">
            <a:extLst>
              <a:ext uri="{FF2B5EF4-FFF2-40B4-BE49-F238E27FC236}">
                <a16:creationId xmlns:a16="http://schemas.microsoft.com/office/drawing/2014/main" id="{191863C0-5A8A-4B53-B0D7-DD0AB8CAD8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58">
            <a:extLst>
              <a:ext uri="{FF2B5EF4-FFF2-40B4-BE49-F238E27FC236}">
                <a16:creationId xmlns:a16="http://schemas.microsoft.com/office/drawing/2014/main" id="{651E1D64-F667-491E-9551-B6455C048D26}"/>
              </a:ext>
            </a:extLst>
          </p:cNvPr>
          <p:cNvSpPr txBox="1"/>
          <p:nvPr/>
        </p:nvSpPr>
        <p:spPr>
          <a:xfrm>
            <a:off x="8641500" y="6351059"/>
            <a:ext cx="3538393" cy="523220"/>
          </a:xfrm>
          <a:prstGeom prst="rect">
            <a:avLst/>
          </a:prstGeom>
          <a:noFill/>
        </p:spPr>
        <p:txBody>
          <a:bodyPr wrap="square" rtlCol="0">
            <a:spAutoFit/>
          </a:bodyPr>
          <a:lstStyle/>
          <a:p>
            <a:pPr algn="r"/>
            <a:r>
              <a:rPr lang="en-US" altLang="zh-CN" sz="2800" dirty="0">
                <a:solidFill>
                  <a:srgbClr val="FF0000"/>
                </a:solidFill>
              </a:rPr>
              <a:t>Forwarding Ambiguity</a:t>
            </a:r>
            <a:endParaRPr lang="zh-CN" altLang="en-US" sz="2800" dirty="0">
              <a:solidFill>
                <a:srgbClr val="FF0000"/>
              </a:solidFill>
            </a:endParaRPr>
          </a:p>
        </p:txBody>
      </p:sp>
    </p:spTree>
    <p:extLst>
      <p:ext uri="{BB962C8B-B14F-4D97-AF65-F5344CB8AC3E}">
        <p14:creationId xmlns:p14="http://schemas.microsoft.com/office/powerpoint/2010/main" val="35108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22" presetClass="exit" presetSubtype="4" fill="hold" grpId="0" nodeType="withEffect">
                                  <p:stCondLst>
                                    <p:cond delay="0"/>
                                  </p:stCondLst>
                                  <p:childTnLst>
                                    <p:animEffect transition="out" filter="wipe(down)">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500"/>
                                        <p:tgtEl>
                                          <p:spTgt spid="57"/>
                                        </p:tgtEl>
                                      </p:cBhvr>
                                    </p:animEffect>
                                    <p:set>
                                      <p:cBhvr>
                                        <p:cTn id="4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0" grpId="0" animBg="1"/>
      <p:bldP spid="32" grpId="0" animBg="1"/>
      <p:bldP spid="33" grpId="0" animBg="1"/>
      <p:bldP spid="34" grpId="0"/>
      <p:bldP spid="35" grpId="0"/>
      <p:bldP spid="36" grpId="0"/>
      <p:bldP spid="38"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a:extLst>
              <a:ext uri="{FF2B5EF4-FFF2-40B4-BE49-F238E27FC236}">
                <a16:creationId xmlns:a16="http://schemas.microsoft.com/office/drawing/2014/main" id="{CD0164D0-FBE7-4A22-9CD9-58B9FD4EC492}"/>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06862"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7635"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58" name="文本框 3">
            <a:extLst>
              <a:ext uri="{FF2B5EF4-FFF2-40B4-BE49-F238E27FC236}">
                <a16:creationId xmlns:a16="http://schemas.microsoft.com/office/drawing/2014/main" id="{3522C56E-84D1-44B2-8F58-0BB82F5EBBD6}"/>
              </a:ext>
            </a:extLst>
          </p:cNvPr>
          <p:cNvSpPr txBox="1"/>
          <p:nvPr/>
        </p:nvSpPr>
        <p:spPr>
          <a:xfrm>
            <a:off x="5409938" y="4584184"/>
            <a:ext cx="4881266" cy="769441"/>
          </a:xfrm>
          <a:prstGeom prst="rect">
            <a:avLst/>
          </a:prstGeom>
          <a:noFill/>
        </p:spPr>
        <p:txBody>
          <a:bodyPr wrap="square" rtlCol="0">
            <a:spAutoFit/>
          </a:bodyPr>
          <a:lstStyle/>
          <a:p>
            <a:r>
              <a:rPr lang="en-US" altLang="zh-CN" sz="4400" dirty="0">
                <a:solidFill>
                  <a:srgbClr val="FF0000"/>
                </a:solidFill>
              </a:rPr>
              <a:t>Stateless</a:t>
            </a:r>
            <a:endParaRPr lang="zh-CN" altLang="en-US" dirty="0">
              <a:solidFill>
                <a:srgbClr val="00B050"/>
              </a:solidFill>
            </a:endParaRPr>
          </a:p>
        </p:txBody>
      </p:sp>
      <p:sp>
        <p:nvSpPr>
          <p:cNvPr id="56" name="文本框 55">
            <a:extLst>
              <a:ext uri="{FF2B5EF4-FFF2-40B4-BE49-F238E27FC236}">
                <a16:creationId xmlns:a16="http://schemas.microsoft.com/office/drawing/2014/main" id="{FD167077-0BF0-4B5E-8362-DF41C0B819BF}"/>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spTree>
    <p:extLst>
      <p:ext uri="{BB962C8B-B14F-4D97-AF65-F5344CB8AC3E}">
        <p14:creationId xmlns:p14="http://schemas.microsoft.com/office/powerpoint/2010/main" val="172888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a:extLst>
              <a:ext uri="{FF2B5EF4-FFF2-40B4-BE49-F238E27FC236}">
                <a16:creationId xmlns:a16="http://schemas.microsoft.com/office/drawing/2014/main" id="{CD0164D0-FBE7-4A22-9CD9-58B9FD4EC492}"/>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06862"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6614"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F31524C4-A5E3-45B3-A498-B29EE56A5F09}"/>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58" name="文本框 3">
            <a:extLst>
              <a:ext uri="{FF2B5EF4-FFF2-40B4-BE49-F238E27FC236}">
                <a16:creationId xmlns:a16="http://schemas.microsoft.com/office/drawing/2014/main" id="{3522C56E-84D1-44B2-8F58-0BB82F5EBBD6}"/>
              </a:ext>
            </a:extLst>
          </p:cNvPr>
          <p:cNvSpPr txBox="1"/>
          <p:nvPr/>
        </p:nvSpPr>
        <p:spPr>
          <a:xfrm>
            <a:off x="5409938" y="4584184"/>
            <a:ext cx="4881266" cy="769441"/>
          </a:xfrm>
          <a:prstGeom prst="rect">
            <a:avLst/>
          </a:prstGeom>
          <a:noFill/>
        </p:spPr>
        <p:txBody>
          <a:bodyPr wrap="square" rtlCol="0">
            <a:spAutoFit/>
          </a:bodyPr>
          <a:lstStyle/>
          <a:p>
            <a:r>
              <a:rPr lang="en-US" altLang="zh-CN" sz="4400" dirty="0">
                <a:solidFill>
                  <a:srgbClr val="FF0000"/>
                </a:solidFill>
              </a:rPr>
              <a:t>Stateless</a:t>
            </a:r>
            <a:r>
              <a:rPr lang="zh-CN" altLang="en-US" sz="4400" dirty="0">
                <a:solidFill>
                  <a:srgbClr val="E8A844">
                    <a:lumMod val="75000"/>
                  </a:srgbClr>
                </a:solidFill>
              </a:rPr>
              <a:t>→</a:t>
            </a:r>
            <a:r>
              <a:rPr lang="en-US" altLang="zh-CN" sz="4400" dirty="0">
                <a:solidFill>
                  <a:srgbClr val="00B050"/>
                </a:solidFill>
              </a:rPr>
              <a:t>Stateful</a:t>
            </a:r>
            <a:endParaRPr lang="zh-CN" altLang="en-US" dirty="0">
              <a:solidFill>
                <a:srgbClr val="00B050"/>
              </a:solidFill>
            </a:endParaRPr>
          </a:p>
        </p:txBody>
      </p:sp>
      <p:sp>
        <p:nvSpPr>
          <p:cNvPr id="56" name="文本框 55">
            <a:extLst>
              <a:ext uri="{FF2B5EF4-FFF2-40B4-BE49-F238E27FC236}">
                <a16:creationId xmlns:a16="http://schemas.microsoft.com/office/drawing/2014/main" id="{FD167077-0BF0-4B5E-8362-DF41C0B819BF}"/>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spTree>
    <p:extLst>
      <p:ext uri="{BB962C8B-B14F-4D97-AF65-F5344CB8AC3E}">
        <p14:creationId xmlns:p14="http://schemas.microsoft.com/office/powerpoint/2010/main" val="357981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34171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4612" name="Equation" r:id="rId9" imgW="914400" imgH="198720" progId="Equation.DSMT4">
                  <p:embed/>
                </p:oleObj>
              </mc:Choice>
              <mc:Fallback>
                <p:oleObj name="Equation" r:id="rId9" imgW="914400" imgH="198720" progId="Equation.DSMT4">
                  <p:embed/>
                  <p:pic>
                    <p:nvPicPr>
                      <p:cNvPr id="0" name=""/>
                      <p:cNvPicPr/>
                      <p:nvPr/>
                    </p:nvPicPr>
                    <p:blipFill>
                      <a:blip r:embed="rId10"/>
                      <a:stretch>
                        <a:fillRect/>
                      </a:stretch>
                    </p:blipFill>
                    <p:spPr>
                      <a:xfrm>
                        <a:off x="6146800" y="3352800"/>
                        <a:ext cx="914400" cy="198438"/>
                      </a:xfrm>
                      <a:prstGeom prst="rect">
                        <a:avLst/>
                      </a:prstGeom>
                    </p:spPr>
                  </p:pic>
                </p:oleObj>
              </mc:Fallback>
            </mc:AlternateContent>
          </a:graphicData>
        </a:graphic>
      </p:graphicFrame>
      <p:graphicFrame>
        <p:nvGraphicFramePr>
          <p:cNvPr id="56" name="表格 55">
            <a:extLst>
              <a:ext uri="{FF2B5EF4-FFF2-40B4-BE49-F238E27FC236}">
                <a16:creationId xmlns:a16="http://schemas.microsoft.com/office/drawing/2014/main" id="{B2EEACC5-5D8A-4C68-8B22-789273124B61}"/>
              </a:ext>
            </a:extLst>
          </p:cNvPr>
          <p:cNvGraphicFramePr>
            <a:graphicFrameLocks noGrp="1"/>
          </p:cNvGraphicFramePr>
          <p:nvPr>
            <p:extLst>
              <p:ext uri="{D42A27DB-BD31-4B8C-83A1-F6EECF244321}">
                <p14:modId xmlns:p14="http://schemas.microsoft.com/office/powerpoint/2010/main" val="673217959"/>
              </p:ext>
            </p:extLst>
          </p:nvPr>
        </p:nvGraphicFramePr>
        <p:xfrm>
          <a:off x="1621053" y="1897785"/>
          <a:ext cx="4814772" cy="3302000"/>
        </p:xfrm>
        <a:graphic>
          <a:graphicData uri="http://schemas.openxmlformats.org/drawingml/2006/table">
            <a:tbl>
              <a:tblPr firstRow="1" bandRow="1">
                <a:tableStyleId>{5C22544A-7EE6-4342-B048-85BDC9FD1C3A}</a:tableStyleId>
              </a:tblPr>
              <a:tblGrid>
                <a:gridCol w="902770">
                  <a:extLst>
                    <a:ext uri="{9D8B030D-6E8A-4147-A177-3AD203B41FA5}">
                      <a16:colId xmlns:a16="http://schemas.microsoft.com/office/drawing/2014/main" val="20000"/>
                    </a:ext>
                  </a:extLst>
                </a:gridCol>
                <a:gridCol w="2858770">
                  <a:extLst>
                    <a:ext uri="{9D8B030D-6E8A-4147-A177-3AD203B41FA5}">
                      <a16:colId xmlns:a16="http://schemas.microsoft.com/office/drawing/2014/main" val="20001"/>
                    </a:ext>
                  </a:extLst>
                </a:gridCol>
                <a:gridCol w="1053232">
                  <a:extLst>
                    <a:ext uri="{9D8B030D-6E8A-4147-A177-3AD203B41FA5}">
                      <a16:colId xmlns:a16="http://schemas.microsoft.com/office/drawing/2014/main" val="20003"/>
                    </a:ext>
                  </a:extLst>
                </a:gridCol>
              </a:tblGrid>
              <a:tr h="370840">
                <a:tc rowSpan="2">
                  <a:txBody>
                    <a:bodyPr/>
                    <a:lstStyle/>
                    <a:p>
                      <a:r>
                        <a:rPr lang="en-US" altLang="zh-CN" dirty="0"/>
                        <a:t>Switch</a:t>
                      </a:r>
                      <a:endParaRPr lang="zh-CN" altLang="en-US" dirty="0"/>
                    </a:p>
                  </a:txBody>
                  <a:tcPr/>
                </a:tc>
                <a:tc gridSpan="2">
                  <a:txBody>
                    <a:bodyPr/>
                    <a:lstStyle/>
                    <a:p>
                      <a:r>
                        <a:rPr lang="en-US" altLang="zh-CN" dirty="0"/>
                        <a:t>Some Crucial Rules</a:t>
                      </a:r>
                      <a:endParaRPr lang="zh-CN" altLang="en-US" dirty="0"/>
                    </a:p>
                  </a:txBody>
                  <a:tcPr/>
                </a:tc>
                <a:tc hMerge="1">
                  <a:txBody>
                    <a:bodyPr/>
                    <a:lstStyle/>
                    <a:p>
                      <a:endParaRPr lang="zh-CN" altLang="en-US" dirty="0"/>
                    </a:p>
                  </a:txBody>
                  <a:tcPr/>
                </a:tc>
                <a:extLst>
                  <a:ext uri="{0D108BD9-81ED-4DB2-BD59-A6C34878D82A}">
                    <a16:rowId xmlns:a16="http://schemas.microsoft.com/office/drawing/2014/main" val="10000"/>
                  </a:ext>
                </a:extLst>
              </a:tr>
              <a:tr h="370840">
                <a:tc vMerge="1">
                  <a:txBody>
                    <a:bodyPr/>
                    <a:lstStyle/>
                    <a:p>
                      <a:endParaRPr lang="zh-CN" altLang="en-US" dirty="0"/>
                    </a:p>
                  </a:txBody>
                  <a:tcPr/>
                </a:tc>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10001"/>
                  </a:ext>
                </a:extLst>
              </a:tr>
              <a:tr h="370840">
                <a:tc>
                  <a:txBody>
                    <a:bodyPr/>
                    <a:lstStyle/>
                    <a:p>
                      <a:r>
                        <a:rPr lang="en-US" altLang="zh-CN" dirty="0"/>
                        <a:t>S2</a:t>
                      </a:r>
                      <a:endParaRPr lang="zh-CN" altLang="en-US" dirty="0"/>
                    </a:p>
                  </a:txBody>
                  <a:tcPr/>
                </a:tc>
                <a:tc>
                  <a:txBody>
                    <a:bodyPr/>
                    <a:lstStyle/>
                    <a:p>
                      <a:r>
                        <a:rPr lang="en-US" altLang="zh-CN" dirty="0"/>
                        <a:t>tag=&lt;src:H2, NAT&gt;, interface=S2:S1</a:t>
                      </a:r>
                      <a:endParaRPr lang="zh-CN" altLang="en-US" dirty="0"/>
                    </a:p>
                  </a:txBody>
                  <a:tcPr/>
                </a:tc>
                <a:tc>
                  <a:txBody>
                    <a:bodyPr/>
                    <a:lstStyle/>
                    <a:p>
                      <a:r>
                        <a:rPr lang="en-US" altLang="zh-CN" dirty="0" err="1"/>
                        <a:t>fwd</a:t>
                      </a:r>
                      <a:r>
                        <a:rPr lang="en-US" altLang="zh-CN" dirty="0"/>
                        <a:t>(LF)</a:t>
                      </a:r>
                      <a:endParaRPr lang="zh-CN" altLang="en-US" dirty="0"/>
                    </a:p>
                  </a:txBody>
                  <a:tcPr/>
                </a:tc>
                <a:extLst>
                  <a:ext uri="{0D108BD9-81ED-4DB2-BD59-A6C34878D82A}">
                    <a16:rowId xmlns:a16="http://schemas.microsoft.com/office/drawing/2014/main" val="10002"/>
                  </a:ext>
                </a:extLst>
              </a:tr>
              <a:tr h="370840">
                <a:tc>
                  <a:txBody>
                    <a:bodyPr/>
                    <a:lstStyle/>
                    <a:p>
                      <a:r>
                        <a:rPr lang="en-US" altLang="zh-CN" dirty="0"/>
                        <a:t>S2</a:t>
                      </a:r>
                      <a:endParaRPr lang="zh-CN" altLang="en-US" dirty="0"/>
                    </a:p>
                  </a:txBody>
                  <a:tcPr/>
                </a:tc>
                <a:tc>
                  <a:txBody>
                    <a:bodyPr/>
                    <a:lstStyle/>
                    <a:p>
                      <a:r>
                        <a:rPr lang="en-US" altLang="zh-CN" dirty="0"/>
                        <a:t>tag=&lt;src:H1,NAT&gt;,</a:t>
                      </a:r>
                    </a:p>
                    <a:p>
                      <a:r>
                        <a:rPr lang="en-US" altLang="zh-CN" dirty="0"/>
                        <a:t>interface=S2:S1</a:t>
                      </a:r>
                      <a:endParaRPr lang="zh-CN" altLang="en-US" dirty="0"/>
                    </a:p>
                  </a:txBody>
                  <a:tcPr/>
                </a:tc>
                <a:tc>
                  <a:txBody>
                    <a:bodyPr/>
                    <a:lstStyle/>
                    <a:p>
                      <a:r>
                        <a:rPr lang="en-US" altLang="zh-CN" dirty="0" err="1"/>
                        <a:t>fwd</a:t>
                      </a:r>
                      <a:r>
                        <a:rPr lang="en-US" altLang="zh-CN" dirty="0"/>
                        <a:t>(S3)</a:t>
                      </a:r>
                      <a:endParaRPr lang="zh-CN" altLang="en-US" dirty="0"/>
                    </a:p>
                  </a:txBody>
                  <a:tcPr/>
                </a:tc>
                <a:extLst>
                  <a:ext uri="{0D108BD9-81ED-4DB2-BD59-A6C34878D82A}">
                    <a16:rowId xmlns:a16="http://schemas.microsoft.com/office/drawing/2014/main" val="821820560"/>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alert&gt;, interface=S3:S2</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(HF)</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pass&gt; Interface=S3:S2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(L</a:t>
                      </a:r>
                      <a:r>
                        <a:rPr lang="en-US" altLang="zh-CN" baseline="-25000" dirty="0"/>
                        <a:t>E</a:t>
                      </a:r>
                      <a:r>
                        <a:rPr lang="en-US" altLang="zh-CN" dirty="0"/>
                        <a:t>)</a:t>
                      </a:r>
                      <a:endParaRPr lang="zh-CN" altLang="en-US" dirty="0"/>
                    </a:p>
                  </a:txBody>
                  <a:tcPr/>
                </a:tc>
                <a:extLst>
                  <a:ext uri="{0D108BD9-81ED-4DB2-BD59-A6C34878D82A}">
                    <a16:rowId xmlns:a16="http://schemas.microsoft.com/office/drawing/2014/main" val="2631780465"/>
                  </a:ext>
                </a:extLst>
              </a:tr>
            </a:tbl>
          </a:graphicData>
        </a:graphic>
      </p:graphicFrame>
      <p:sp>
        <p:nvSpPr>
          <p:cNvPr id="2" name="文本框 1">
            <a:extLst>
              <a:ext uri="{FF2B5EF4-FFF2-40B4-BE49-F238E27FC236}">
                <a16:creationId xmlns:a16="http://schemas.microsoft.com/office/drawing/2014/main" id="{AFA3D109-0FB1-4B51-9E2B-2DC888239332}"/>
              </a:ext>
            </a:extLst>
          </p:cNvPr>
          <p:cNvSpPr txBox="1"/>
          <p:nvPr/>
        </p:nvSpPr>
        <p:spPr>
          <a:xfrm>
            <a:off x="6604000" y="4464542"/>
            <a:ext cx="4645025" cy="830997"/>
          </a:xfrm>
          <a:prstGeom prst="rect">
            <a:avLst/>
          </a:prstGeom>
          <a:noFill/>
        </p:spPr>
        <p:txBody>
          <a:bodyPr wrap="square" rtlCol="0">
            <a:spAutoFit/>
          </a:bodyPr>
          <a:lstStyle/>
          <a:p>
            <a:r>
              <a:rPr lang="en-US" altLang="zh-CN" sz="2400" dirty="0" err="1"/>
              <a:t>Flowtags</a:t>
            </a:r>
            <a:r>
              <a:rPr lang="en-US" altLang="zh-CN" sz="2400" dirty="0"/>
              <a:t>  [NSDI ’14]</a:t>
            </a:r>
          </a:p>
          <a:p>
            <a:r>
              <a:rPr lang="en-US" altLang="zh-CN" sz="2400" dirty="0"/>
              <a:t>Stateful Tags on packer header</a:t>
            </a:r>
            <a:endParaRPr lang="zh-CN" altLang="en-US" sz="2400" dirty="0"/>
          </a:p>
        </p:txBody>
      </p:sp>
      <p:sp>
        <p:nvSpPr>
          <p:cNvPr id="59" name="文本框 58">
            <a:extLst>
              <a:ext uri="{FF2B5EF4-FFF2-40B4-BE49-F238E27FC236}">
                <a16:creationId xmlns:a16="http://schemas.microsoft.com/office/drawing/2014/main" id="{A5F9611F-EC59-43AC-B23C-11F03B44EEFC}"/>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sp>
        <p:nvSpPr>
          <p:cNvPr id="60" name="文本框 59">
            <a:extLst>
              <a:ext uri="{FF2B5EF4-FFF2-40B4-BE49-F238E27FC236}">
                <a16:creationId xmlns:a16="http://schemas.microsoft.com/office/drawing/2014/main" id="{20D787CC-7800-4128-A235-109F25680062}"/>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sp>
        <p:nvSpPr>
          <p:cNvPr id="61" name="文本框 60">
            <a:extLst>
              <a:ext uri="{FF2B5EF4-FFF2-40B4-BE49-F238E27FC236}">
                <a16:creationId xmlns:a16="http://schemas.microsoft.com/office/drawing/2014/main" id="{DB93EAA4-A350-4F60-8C25-F0A941C37950}"/>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Tree>
    <p:extLst>
      <p:ext uri="{BB962C8B-B14F-4D97-AF65-F5344CB8AC3E}">
        <p14:creationId xmlns:p14="http://schemas.microsoft.com/office/powerpoint/2010/main" val="222089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框 60">
            <a:extLst>
              <a:ext uri="{FF2B5EF4-FFF2-40B4-BE49-F238E27FC236}">
                <a16:creationId xmlns:a16="http://schemas.microsoft.com/office/drawing/2014/main" id="{383D1285-E0E6-4EF8-BFA2-C72EE638CABD}"/>
              </a:ext>
            </a:extLst>
          </p:cNvPr>
          <p:cNvSpPr txBox="1"/>
          <p:nvPr/>
        </p:nvSpPr>
        <p:spPr>
          <a:xfrm>
            <a:off x="332507" y="457405"/>
            <a:ext cx="7309757"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E8A844">
                    <a:lumMod val="75000"/>
                  </a:srgbClr>
                </a:solidFill>
              </a:rPr>
              <a:t>SDN</a:t>
            </a:r>
            <a:endParaRPr lang="zh-CN" altLang="en-US" dirty="0"/>
          </a:p>
        </p:txBody>
      </p:sp>
      <p:sp>
        <p:nvSpPr>
          <p:cNvPr id="57" name="文本框 56">
            <a:extLst>
              <a:ext uri="{FF2B5EF4-FFF2-40B4-BE49-F238E27FC236}">
                <a16:creationId xmlns:a16="http://schemas.microsoft.com/office/drawing/2014/main" id="{C72DDA48-C926-4493-8435-3EDB9C090DC7}"/>
              </a:ext>
            </a:extLst>
          </p:cNvPr>
          <p:cNvSpPr txBox="1"/>
          <p:nvPr/>
        </p:nvSpPr>
        <p:spPr>
          <a:xfrm>
            <a:off x="336792" y="458386"/>
            <a:ext cx="6233600" cy="769441"/>
          </a:xfrm>
          <a:prstGeom prst="rect">
            <a:avLst/>
          </a:prstGeom>
          <a:noFill/>
        </p:spPr>
        <p:txBody>
          <a:bodyPr wrap="square" rtlCol="0">
            <a:spAutoFit/>
          </a:bodyPr>
          <a:lstStyle/>
          <a:p>
            <a:r>
              <a:rPr lang="en-US" altLang="zh-CN" sz="4400" dirty="0">
                <a:solidFill>
                  <a:srgbClr val="E8A844">
                    <a:lumMod val="75000"/>
                  </a:srgbClr>
                </a:solidFill>
              </a:rPr>
              <a:t>Middlebox-Bypass Attacks</a:t>
            </a:r>
            <a:endParaRPr lang="zh-CN" altLang="en-US" dirty="0"/>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18764"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2407"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graphicFrame>
        <p:nvGraphicFramePr>
          <p:cNvPr id="56" name="表格 55">
            <a:extLst>
              <a:ext uri="{FF2B5EF4-FFF2-40B4-BE49-F238E27FC236}">
                <a16:creationId xmlns:a16="http://schemas.microsoft.com/office/drawing/2014/main" id="{B2EEACC5-5D8A-4C68-8B22-789273124B61}"/>
              </a:ext>
            </a:extLst>
          </p:cNvPr>
          <p:cNvGraphicFramePr>
            <a:graphicFrameLocks noGrp="1"/>
          </p:cNvGraphicFramePr>
          <p:nvPr>
            <p:extLst>
              <p:ext uri="{D42A27DB-BD31-4B8C-83A1-F6EECF244321}">
                <p14:modId xmlns:p14="http://schemas.microsoft.com/office/powerpoint/2010/main" val="3287905603"/>
              </p:ext>
            </p:extLst>
          </p:nvPr>
        </p:nvGraphicFramePr>
        <p:xfrm>
          <a:off x="1621053" y="1897785"/>
          <a:ext cx="4814772" cy="3302000"/>
        </p:xfrm>
        <a:graphic>
          <a:graphicData uri="http://schemas.openxmlformats.org/drawingml/2006/table">
            <a:tbl>
              <a:tblPr firstRow="1" bandRow="1">
                <a:tableStyleId>{5C22544A-7EE6-4342-B048-85BDC9FD1C3A}</a:tableStyleId>
              </a:tblPr>
              <a:tblGrid>
                <a:gridCol w="902770">
                  <a:extLst>
                    <a:ext uri="{9D8B030D-6E8A-4147-A177-3AD203B41FA5}">
                      <a16:colId xmlns:a16="http://schemas.microsoft.com/office/drawing/2014/main" val="20000"/>
                    </a:ext>
                  </a:extLst>
                </a:gridCol>
                <a:gridCol w="2410127">
                  <a:extLst>
                    <a:ext uri="{9D8B030D-6E8A-4147-A177-3AD203B41FA5}">
                      <a16:colId xmlns:a16="http://schemas.microsoft.com/office/drawing/2014/main" val="20001"/>
                    </a:ext>
                  </a:extLst>
                </a:gridCol>
                <a:gridCol w="1501875">
                  <a:extLst>
                    <a:ext uri="{9D8B030D-6E8A-4147-A177-3AD203B41FA5}">
                      <a16:colId xmlns:a16="http://schemas.microsoft.com/office/drawing/2014/main" val="20003"/>
                    </a:ext>
                  </a:extLst>
                </a:gridCol>
              </a:tblGrid>
              <a:tr h="370840">
                <a:tc rowSpan="2">
                  <a:txBody>
                    <a:bodyPr/>
                    <a:lstStyle/>
                    <a:p>
                      <a:r>
                        <a:rPr lang="en-US" altLang="zh-CN" dirty="0"/>
                        <a:t>Switch</a:t>
                      </a:r>
                      <a:endParaRPr lang="zh-CN" altLang="en-US" dirty="0"/>
                    </a:p>
                  </a:txBody>
                  <a:tcPr/>
                </a:tc>
                <a:tc gridSpan="2">
                  <a:txBody>
                    <a:bodyPr/>
                    <a:lstStyle/>
                    <a:p>
                      <a:r>
                        <a:rPr lang="en-US" altLang="zh-CN" dirty="0"/>
                        <a:t>Some Crucial Rules</a:t>
                      </a:r>
                      <a:endParaRPr lang="zh-CN" altLang="en-US" dirty="0"/>
                    </a:p>
                  </a:txBody>
                  <a:tcPr/>
                </a:tc>
                <a:tc hMerge="1">
                  <a:txBody>
                    <a:bodyPr/>
                    <a:lstStyle/>
                    <a:p>
                      <a:endParaRPr lang="zh-CN" altLang="en-US" dirty="0"/>
                    </a:p>
                  </a:txBody>
                  <a:tcPr/>
                </a:tc>
                <a:extLst>
                  <a:ext uri="{0D108BD9-81ED-4DB2-BD59-A6C34878D82A}">
                    <a16:rowId xmlns:a16="http://schemas.microsoft.com/office/drawing/2014/main" val="10000"/>
                  </a:ext>
                </a:extLst>
              </a:tr>
              <a:tr h="370840">
                <a:tc vMerge="1">
                  <a:txBody>
                    <a:bodyPr/>
                    <a:lstStyle/>
                    <a:p>
                      <a:endParaRPr lang="zh-CN" altLang="en-US" dirty="0"/>
                    </a:p>
                  </a:txBody>
                  <a:tcPr/>
                </a:tc>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10001"/>
                  </a:ext>
                </a:extLst>
              </a:tr>
              <a:tr h="370840">
                <a:tc>
                  <a:txBody>
                    <a:bodyPr/>
                    <a:lstStyle/>
                    <a:p>
                      <a:r>
                        <a:rPr lang="en-US" altLang="zh-CN" dirty="0"/>
                        <a:t>S2</a:t>
                      </a:r>
                      <a:endParaRPr lang="zh-CN" altLang="en-US" dirty="0"/>
                    </a:p>
                  </a:txBody>
                  <a:tcPr/>
                </a:tc>
                <a:tc>
                  <a:txBody>
                    <a:bodyPr/>
                    <a:lstStyle/>
                    <a:p>
                      <a:r>
                        <a:rPr lang="en-US" altLang="zh-CN" dirty="0"/>
                        <a:t>tag=&lt;src:H2, NAT&gt;, interface=S2:S1</a:t>
                      </a:r>
                      <a:endParaRPr lang="zh-CN" altLang="en-US" dirty="0"/>
                    </a:p>
                  </a:txBody>
                  <a:tcPr/>
                </a:tc>
                <a:tc>
                  <a:txBody>
                    <a:bodyPr/>
                    <a:lstStyle/>
                    <a:p>
                      <a:r>
                        <a:rPr lang="en-US" altLang="zh-CN" dirty="0" err="1"/>
                        <a:t>fwd</a:t>
                      </a:r>
                      <a:r>
                        <a:rPr lang="en-US" altLang="zh-CN" dirty="0"/>
                        <a:t>(LF)</a:t>
                      </a:r>
                    </a:p>
                  </a:txBody>
                  <a:tcPr/>
                </a:tc>
                <a:extLst>
                  <a:ext uri="{0D108BD9-81ED-4DB2-BD59-A6C34878D82A}">
                    <a16:rowId xmlns:a16="http://schemas.microsoft.com/office/drawing/2014/main" val="10002"/>
                  </a:ext>
                </a:extLst>
              </a:tr>
              <a:tr h="370840">
                <a:tc>
                  <a:txBody>
                    <a:bodyPr/>
                    <a:lstStyle/>
                    <a:p>
                      <a:r>
                        <a:rPr lang="en-US" altLang="zh-CN" dirty="0"/>
                        <a:t>S2</a:t>
                      </a:r>
                      <a:endParaRPr lang="zh-CN" altLang="en-US" dirty="0"/>
                    </a:p>
                  </a:txBody>
                  <a:tcPr/>
                </a:tc>
                <a:tc>
                  <a:txBody>
                    <a:bodyPr/>
                    <a:lstStyle/>
                    <a:p>
                      <a:r>
                        <a:rPr lang="en-US" altLang="zh-CN" dirty="0"/>
                        <a:t>tag=&lt;src:H1,NAT&gt;,</a:t>
                      </a:r>
                    </a:p>
                    <a:p>
                      <a:r>
                        <a:rPr lang="en-US" altLang="zh-CN" dirty="0"/>
                        <a:t>interface=S2:S1</a:t>
                      </a:r>
                      <a:endParaRPr lang="zh-CN" altLang="en-US" dirty="0"/>
                    </a:p>
                  </a:txBody>
                  <a:tcPr/>
                </a:tc>
                <a:tc>
                  <a:txBody>
                    <a:bodyPr/>
                    <a:lstStyle/>
                    <a:p>
                      <a:r>
                        <a:rPr lang="en-US" altLang="zh-CN" dirty="0" err="1"/>
                        <a:t>fwd</a:t>
                      </a:r>
                      <a:r>
                        <a:rPr lang="en-US" altLang="zh-CN" dirty="0"/>
                        <a:t>(S3)</a:t>
                      </a:r>
                      <a:endParaRPr lang="zh-CN" altLang="en-US" dirty="0"/>
                    </a:p>
                  </a:txBody>
                  <a:tcPr/>
                </a:tc>
                <a:extLst>
                  <a:ext uri="{0D108BD9-81ED-4DB2-BD59-A6C34878D82A}">
                    <a16:rowId xmlns:a16="http://schemas.microsoft.com/office/drawing/2014/main" val="821820560"/>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alert&gt;, interface=S3:S2</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(HF)</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pass&gt; Interface=S3:S2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(L</a:t>
                      </a:r>
                      <a:r>
                        <a:rPr lang="en-US" altLang="zh-CN" baseline="-25000" dirty="0"/>
                        <a:t>E</a:t>
                      </a:r>
                      <a:r>
                        <a:rPr lang="en-US" altLang="zh-CN" dirty="0"/>
                        <a:t>)</a:t>
                      </a:r>
                      <a:endParaRPr lang="zh-CN" altLang="en-US" dirty="0"/>
                    </a:p>
                  </a:txBody>
                  <a:tcPr/>
                </a:tc>
                <a:extLst>
                  <a:ext uri="{0D108BD9-81ED-4DB2-BD59-A6C34878D82A}">
                    <a16:rowId xmlns:a16="http://schemas.microsoft.com/office/drawing/2014/main" val="2631780465"/>
                  </a:ext>
                </a:extLst>
              </a:tr>
            </a:tbl>
          </a:graphicData>
        </a:graphic>
      </p:graphicFrame>
      <p:sp>
        <p:nvSpPr>
          <p:cNvPr id="11" name="文本框 10">
            <a:extLst>
              <a:ext uri="{FF2B5EF4-FFF2-40B4-BE49-F238E27FC236}">
                <a16:creationId xmlns:a16="http://schemas.microsoft.com/office/drawing/2014/main" id="{CCE4C3CF-9190-474B-AA12-E8D56DCE85D4}"/>
              </a:ext>
            </a:extLst>
          </p:cNvPr>
          <p:cNvSpPr txBox="1"/>
          <p:nvPr/>
        </p:nvSpPr>
        <p:spPr>
          <a:xfrm>
            <a:off x="332218" y="458589"/>
            <a:ext cx="2621214" cy="769441"/>
          </a:xfrm>
          <a:prstGeom prst="rect">
            <a:avLst/>
          </a:prstGeom>
          <a:noFill/>
        </p:spPr>
        <p:txBody>
          <a:bodyPr wrap="square" rtlCol="0">
            <a:spAutoFit/>
          </a:bodyPr>
          <a:lstStyle/>
          <a:p>
            <a:r>
              <a:rPr lang="en-US" altLang="zh-CN" sz="4400" dirty="0">
                <a:solidFill>
                  <a:srgbClr val="E8A844">
                    <a:lumMod val="75000"/>
                  </a:srgbClr>
                </a:solidFill>
              </a:rPr>
              <a:t>Middlebox</a:t>
            </a:r>
            <a:endParaRPr lang="zh-CN" altLang="en-US" dirty="0"/>
          </a:p>
        </p:txBody>
      </p:sp>
      <p:pic>
        <p:nvPicPr>
          <p:cNvPr id="21" name="图片 20">
            <a:extLst>
              <a:ext uri="{FF2B5EF4-FFF2-40B4-BE49-F238E27FC236}">
                <a16:creationId xmlns:a16="http://schemas.microsoft.com/office/drawing/2014/main" id="{59F0846F-6AC5-4B97-B603-F6EB615AEA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6915" y="3645095"/>
            <a:ext cx="773062" cy="773062"/>
          </a:xfrm>
          <a:prstGeom prst="rect">
            <a:avLst/>
          </a:prstGeom>
        </p:spPr>
      </p:pic>
      <p:sp>
        <p:nvSpPr>
          <p:cNvPr id="23" name="矩形 22">
            <a:extLst>
              <a:ext uri="{FF2B5EF4-FFF2-40B4-BE49-F238E27FC236}">
                <a16:creationId xmlns:a16="http://schemas.microsoft.com/office/drawing/2014/main" id="{6A827924-D554-4DAB-979C-9B794728849D}"/>
              </a:ext>
            </a:extLst>
          </p:cNvPr>
          <p:cNvSpPr/>
          <p:nvPr/>
        </p:nvSpPr>
        <p:spPr>
          <a:xfrm>
            <a:off x="1621053" y="2618200"/>
            <a:ext cx="4808317" cy="651234"/>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乘号 23">
            <a:extLst>
              <a:ext uri="{FF2B5EF4-FFF2-40B4-BE49-F238E27FC236}">
                <a16:creationId xmlns:a16="http://schemas.microsoft.com/office/drawing/2014/main" id="{770C5BD4-A9F1-4719-AA49-1A8C18DF19F2}"/>
              </a:ext>
            </a:extLst>
          </p:cNvPr>
          <p:cNvSpPr/>
          <p:nvPr/>
        </p:nvSpPr>
        <p:spPr>
          <a:xfrm>
            <a:off x="7568179" y="3058200"/>
            <a:ext cx="333062" cy="333062"/>
          </a:xfrm>
          <a:prstGeom prst="mathMultiply">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D1AE30B1-4A59-4D4D-A7C6-A50AA0AEBC95}"/>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sp>
        <p:nvSpPr>
          <p:cNvPr id="63" name="文本框 62">
            <a:extLst>
              <a:ext uri="{FF2B5EF4-FFF2-40B4-BE49-F238E27FC236}">
                <a16:creationId xmlns:a16="http://schemas.microsoft.com/office/drawing/2014/main" id="{197F3463-0D24-4D50-89DE-59DC8BE152BB}"/>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Tree>
    <p:extLst>
      <p:ext uri="{BB962C8B-B14F-4D97-AF65-F5344CB8AC3E}">
        <p14:creationId xmlns:p14="http://schemas.microsoft.com/office/powerpoint/2010/main" val="1847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57" grpId="0"/>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C628CF46-D826-4CB1-ABD5-C6F00FEDE757}"/>
              </a:ext>
            </a:extLst>
          </p:cNvPr>
          <p:cNvSpPr txBox="1"/>
          <p:nvPr/>
        </p:nvSpPr>
        <p:spPr>
          <a:xfrm>
            <a:off x="6590315" y="4589666"/>
            <a:ext cx="5014767" cy="1815882"/>
          </a:xfrm>
          <a:prstGeom prst="rect">
            <a:avLst/>
          </a:prstGeom>
          <a:noFill/>
        </p:spPr>
        <p:txBody>
          <a:bodyPr wrap="square" rtlCol="0">
            <a:spAutoFit/>
          </a:bodyPr>
          <a:lstStyle/>
          <a:p>
            <a:r>
              <a:rPr lang="en-US" altLang="zh-CN" sz="2800" dirty="0">
                <a:solidFill>
                  <a:srgbClr val="FF0000"/>
                </a:solidFill>
              </a:rPr>
              <a:t>Leads to:</a:t>
            </a:r>
          </a:p>
          <a:p>
            <a:pPr marL="342900" indent="-342900">
              <a:buFont typeface="Arial" panose="020B0604020202020204" pitchFamily="34" charset="0"/>
              <a:buChar char="•"/>
            </a:pPr>
            <a:r>
              <a:rPr lang="en-US" altLang="zh-CN" sz="2800" dirty="0">
                <a:solidFill>
                  <a:srgbClr val="FF0000"/>
                </a:solidFill>
              </a:rPr>
              <a:t>Severe security breaches</a:t>
            </a:r>
          </a:p>
          <a:p>
            <a:pPr marL="342900" indent="-342900">
              <a:buFont typeface="Arial" panose="020B0604020202020204" pitchFamily="34" charset="0"/>
              <a:buChar char="•"/>
            </a:pPr>
            <a:endParaRPr lang="en-US" altLang="zh-CN" sz="2800" dirty="0">
              <a:solidFill>
                <a:srgbClr val="FF0000"/>
              </a:solidFill>
            </a:endParaRPr>
          </a:p>
          <a:p>
            <a:pPr marL="342900" indent="-342900">
              <a:buFont typeface="Arial" panose="020B0604020202020204" pitchFamily="34" charset="0"/>
              <a:buChar char="•"/>
            </a:pPr>
            <a:r>
              <a:rPr lang="en-US" altLang="zh-CN" sz="2800" dirty="0">
                <a:solidFill>
                  <a:srgbClr val="FF0000"/>
                </a:solidFill>
              </a:rPr>
              <a:t>Performance degradation</a:t>
            </a:r>
            <a:endParaRPr lang="zh-CN" altLang="en-US" sz="2800" dirty="0">
              <a:solidFill>
                <a:srgbClr val="FF0000"/>
              </a:solidFill>
            </a:endParaRPr>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341716"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8658"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graphicFrame>
        <p:nvGraphicFramePr>
          <p:cNvPr id="56" name="表格 55">
            <a:extLst>
              <a:ext uri="{FF2B5EF4-FFF2-40B4-BE49-F238E27FC236}">
                <a16:creationId xmlns:a16="http://schemas.microsoft.com/office/drawing/2014/main" id="{B2EEACC5-5D8A-4C68-8B22-789273124B61}"/>
              </a:ext>
            </a:extLst>
          </p:cNvPr>
          <p:cNvGraphicFramePr>
            <a:graphicFrameLocks noGrp="1"/>
          </p:cNvGraphicFramePr>
          <p:nvPr>
            <p:extLst>
              <p:ext uri="{D42A27DB-BD31-4B8C-83A1-F6EECF244321}">
                <p14:modId xmlns:p14="http://schemas.microsoft.com/office/powerpoint/2010/main" val="2800346551"/>
              </p:ext>
            </p:extLst>
          </p:nvPr>
        </p:nvGraphicFramePr>
        <p:xfrm>
          <a:off x="1621053" y="1897785"/>
          <a:ext cx="4814772" cy="3302000"/>
        </p:xfrm>
        <a:graphic>
          <a:graphicData uri="http://schemas.openxmlformats.org/drawingml/2006/table">
            <a:tbl>
              <a:tblPr firstRow="1" bandRow="1">
                <a:tableStyleId>{5C22544A-7EE6-4342-B048-85BDC9FD1C3A}</a:tableStyleId>
              </a:tblPr>
              <a:tblGrid>
                <a:gridCol w="902770">
                  <a:extLst>
                    <a:ext uri="{9D8B030D-6E8A-4147-A177-3AD203B41FA5}">
                      <a16:colId xmlns:a16="http://schemas.microsoft.com/office/drawing/2014/main" val="20000"/>
                    </a:ext>
                  </a:extLst>
                </a:gridCol>
                <a:gridCol w="2333927">
                  <a:extLst>
                    <a:ext uri="{9D8B030D-6E8A-4147-A177-3AD203B41FA5}">
                      <a16:colId xmlns:a16="http://schemas.microsoft.com/office/drawing/2014/main" val="20001"/>
                    </a:ext>
                  </a:extLst>
                </a:gridCol>
                <a:gridCol w="1578075">
                  <a:extLst>
                    <a:ext uri="{9D8B030D-6E8A-4147-A177-3AD203B41FA5}">
                      <a16:colId xmlns:a16="http://schemas.microsoft.com/office/drawing/2014/main" val="20003"/>
                    </a:ext>
                  </a:extLst>
                </a:gridCol>
              </a:tblGrid>
              <a:tr h="370840">
                <a:tc rowSpan="2">
                  <a:txBody>
                    <a:bodyPr/>
                    <a:lstStyle/>
                    <a:p>
                      <a:r>
                        <a:rPr lang="en-US" altLang="zh-CN" dirty="0"/>
                        <a:t>Switch</a:t>
                      </a:r>
                      <a:endParaRPr lang="zh-CN" altLang="en-US" dirty="0"/>
                    </a:p>
                  </a:txBody>
                  <a:tcPr/>
                </a:tc>
                <a:tc gridSpan="2">
                  <a:txBody>
                    <a:bodyPr/>
                    <a:lstStyle/>
                    <a:p>
                      <a:r>
                        <a:rPr lang="en-US" altLang="zh-CN" dirty="0"/>
                        <a:t>Some Crucial Rules</a:t>
                      </a:r>
                      <a:endParaRPr lang="zh-CN" altLang="en-US" dirty="0"/>
                    </a:p>
                  </a:txBody>
                  <a:tcPr/>
                </a:tc>
                <a:tc hMerge="1">
                  <a:txBody>
                    <a:bodyPr/>
                    <a:lstStyle/>
                    <a:p>
                      <a:endParaRPr lang="zh-CN" altLang="en-US" dirty="0"/>
                    </a:p>
                  </a:txBody>
                  <a:tcPr/>
                </a:tc>
                <a:extLst>
                  <a:ext uri="{0D108BD9-81ED-4DB2-BD59-A6C34878D82A}">
                    <a16:rowId xmlns:a16="http://schemas.microsoft.com/office/drawing/2014/main" val="10000"/>
                  </a:ext>
                </a:extLst>
              </a:tr>
              <a:tr h="370840">
                <a:tc vMerge="1">
                  <a:txBody>
                    <a:bodyPr/>
                    <a:lstStyle/>
                    <a:p>
                      <a:endParaRPr lang="zh-CN" altLang="en-US" dirty="0"/>
                    </a:p>
                  </a:txBody>
                  <a:tcPr/>
                </a:tc>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10001"/>
                  </a:ext>
                </a:extLst>
              </a:tr>
              <a:tr h="370840">
                <a:tc>
                  <a:txBody>
                    <a:bodyPr/>
                    <a:lstStyle/>
                    <a:p>
                      <a:r>
                        <a:rPr lang="en-US" altLang="zh-CN" dirty="0"/>
                        <a:t>S2</a:t>
                      </a:r>
                      <a:endParaRPr lang="zh-CN" altLang="en-US" dirty="0"/>
                    </a:p>
                  </a:txBody>
                  <a:tcPr/>
                </a:tc>
                <a:tc>
                  <a:txBody>
                    <a:bodyPr/>
                    <a:lstStyle/>
                    <a:p>
                      <a:r>
                        <a:rPr lang="en-US" altLang="zh-CN" dirty="0"/>
                        <a:t>tag=&lt;src:H2, NAT&gt;, interface=S2:S1</a:t>
                      </a:r>
                      <a:endParaRPr lang="zh-CN" altLang="en-US" dirty="0"/>
                    </a:p>
                  </a:txBody>
                  <a:tcPr/>
                </a:tc>
                <a:tc>
                  <a:txBody>
                    <a:bodyPr/>
                    <a:lstStyle/>
                    <a:p>
                      <a:r>
                        <a:rPr lang="en-US" altLang="zh-CN" dirty="0">
                          <a:solidFill>
                            <a:srgbClr val="FF0000"/>
                          </a:solidFill>
                        </a:rPr>
                        <a:t>tag(LF, pass)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a:t>
                      </a:r>
                      <a:r>
                        <a:rPr lang="en-US" altLang="zh-CN" dirty="0">
                          <a:solidFill>
                            <a:srgbClr val="FF0000"/>
                          </a:solidFill>
                        </a:rPr>
                        <a:t>HF</a:t>
                      </a:r>
                      <a:r>
                        <a:rPr lang="en-US" altLang="zh-CN" dirty="0"/>
                        <a:t>)</a:t>
                      </a:r>
                    </a:p>
                  </a:txBody>
                  <a:tcPr/>
                </a:tc>
                <a:extLst>
                  <a:ext uri="{0D108BD9-81ED-4DB2-BD59-A6C34878D82A}">
                    <a16:rowId xmlns:a16="http://schemas.microsoft.com/office/drawing/2014/main" val="10002"/>
                  </a:ext>
                </a:extLst>
              </a:tr>
              <a:tr h="370840">
                <a:tc>
                  <a:txBody>
                    <a:bodyPr/>
                    <a:lstStyle/>
                    <a:p>
                      <a:r>
                        <a:rPr lang="en-US" altLang="zh-CN" dirty="0"/>
                        <a:t>S2</a:t>
                      </a:r>
                      <a:endParaRPr lang="zh-CN" altLang="en-US" dirty="0"/>
                    </a:p>
                  </a:txBody>
                  <a:tcPr/>
                </a:tc>
                <a:tc>
                  <a:txBody>
                    <a:bodyPr/>
                    <a:lstStyle/>
                    <a:p>
                      <a:r>
                        <a:rPr lang="en-US" altLang="zh-CN" dirty="0"/>
                        <a:t>tag=&lt;src:H1,NAT&gt;,</a:t>
                      </a:r>
                    </a:p>
                    <a:p>
                      <a:r>
                        <a:rPr lang="en-US" altLang="zh-CN" dirty="0"/>
                        <a:t>interface=S2:S1</a:t>
                      </a:r>
                      <a:endParaRPr lang="zh-CN" altLang="en-US" dirty="0"/>
                    </a:p>
                  </a:txBody>
                  <a:tcPr/>
                </a:tc>
                <a:tc>
                  <a:txBody>
                    <a:bodyPr/>
                    <a:lstStyle/>
                    <a:p>
                      <a:r>
                        <a:rPr lang="en-US" altLang="zh-CN" dirty="0" err="1"/>
                        <a:t>fwd</a:t>
                      </a:r>
                      <a:r>
                        <a:rPr lang="en-US" altLang="zh-CN" dirty="0"/>
                        <a:t>(S3)</a:t>
                      </a:r>
                      <a:endParaRPr lang="zh-CN" altLang="en-US" dirty="0"/>
                    </a:p>
                  </a:txBody>
                  <a:tcPr/>
                </a:tc>
                <a:extLst>
                  <a:ext uri="{0D108BD9-81ED-4DB2-BD59-A6C34878D82A}">
                    <a16:rowId xmlns:a16="http://schemas.microsoft.com/office/drawing/2014/main" val="821820560"/>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alert&gt;, interface=S3:S2</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(HF)</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pass&gt; Interface=S3:S2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(L</a:t>
                      </a:r>
                      <a:r>
                        <a:rPr lang="en-US" altLang="zh-CN" baseline="-25000" dirty="0"/>
                        <a:t>E</a:t>
                      </a:r>
                      <a:r>
                        <a:rPr lang="en-US" altLang="zh-CN" dirty="0"/>
                        <a:t>)</a:t>
                      </a:r>
                      <a:endParaRPr lang="zh-CN" altLang="en-US" dirty="0"/>
                    </a:p>
                  </a:txBody>
                  <a:tcPr/>
                </a:tc>
                <a:extLst>
                  <a:ext uri="{0D108BD9-81ED-4DB2-BD59-A6C34878D82A}">
                    <a16:rowId xmlns:a16="http://schemas.microsoft.com/office/drawing/2014/main" val="2631780465"/>
                  </a:ext>
                </a:extLst>
              </a:tr>
            </a:tbl>
          </a:graphicData>
        </a:graphic>
      </p:graphicFrame>
      <p:pic>
        <p:nvPicPr>
          <p:cNvPr id="21" name="图片 20">
            <a:extLst>
              <a:ext uri="{FF2B5EF4-FFF2-40B4-BE49-F238E27FC236}">
                <a16:creationId xmlns:a16="http://schemas.microsoft.com/office/drawing/2014/main" id="{59F0846F-6AC5-4B97-B603-F6EB615AEA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6915" y="3645095"/>
            <a:ext cx="773062" cy="773062"/>
          </a:xfrm>
          <a:prstGeom prst="rect">
            <a:avLst/>
          </a:prstGeom>
        </p:spPr>
      </p:pic>
      <p:sp>
        <p:nvSpPr>
          <p:cNvPr id="23" name="矩形 22">
            <a:extLst>
              <a:ext uri="{FF2B5EF4-FFF2-40B4-BE49-F238E27FC236}">
                <a16:creationId xmlns:a16="http://schemas.microsoft.com/office/drawing/2014/main" id="{6A827924-D554-4DAB-979C-9B794728849D}"/>
              </a:ext>
            </a:extLst>
          </p:cNvPr>
          <p:cNvSpPr/>
          <p:nvPr/>
        </p:nvSpPr>
        <p:spPr>
          <a:xfrm>
            <a:off x="1621053" y="2618200"/>
            <a:ext cx="4808317" cy="651234"/>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乘号 23">
            <a:extLst>
              <a:ext uri="{FF2B5EF4-FFF2-40B4-BE49-F238E27FC236}">
                <a16:creationId xmlns:a16="http://schemas.microsoft.com/office/drawing/2014/main" id="{770C5BD4-A9F1-4719-AA49-1A8C18DF19F2}"/>
              </a:ext>
            </a:extLst>
          </p:cNvPr>
          <p:cNvSpPr/>
          <p:nvPr/>
        </p:nvSpPr>
        <p:spPr>
          <a:xfrm>
            <a:off x="7568179" y="3058200"/>
            <a:ext cx="333062" cy="333062"/>
          </a:xfrm>
          <a:prstGeom prst="mathMultiply">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9657D94C-CA18-4562-872B-C359E13AA2BA}"/>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sp>
        <p:nvSpPr>
          <p:cNvPr id="58" name="文本框 57">
            <a:extLst>
              <a:ext uri="{FF2B5EF4-FFF2-40B4-BE49-F238E27FC236}">
                <a16:creationId xmlns:a16="http://schemas.microsoft.com/office/drawing/2014/main" id="{C2E9872B-D2B2-4565-8791-E938FE5F7961}"/>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59" name="文本框 58">
            <a:extLst>
              <a:ext uri="{FF2B5EF4-FFF2-40B4-BE49-F238E27FC236}">
                <a16:creationId xmlns:a16="http://schemas.microsoft.com/office/drawing/2014/main" id="{4495DD09-0B4C-4241-A29E-68AE2FFF1DFA}"/>
              </a:ext>
            </a:extLst>
          </p:cNvPr>
          <p:cNvSpPr txBox="1"/>
          <p:nvPr/>
        </p:nvSpPr>
        <p:spPr>
          <a:xfrm>
            <a:off x="336792" y="458386"/>
            <a:ext cx="6233600" cy="769441"/>
          </a:xfrm>
          <a:prstGeom prst="rect">
            <a:avLst/>
          </a:prstGeom>
          <a:noFill/>
        </p:spPr>
        <p:txBody>
          <a:bodyPr wrap="square" rtlCol="0">
            <a:spAutoFit/>
          </a:bodyPr>
          <a:lstStyle/>
          <a:p>
            <a:r>
              <a:rPr lang="en-US" altLang="zh-CN" sz="4400" dirty="0">
                <a:solidFill>
                  <a:srgbClr val="E8A844">
                    <a:lumMod val="75000"/>
                  </a:srgbClr>
                </a:solidFill>
              </a:rPr>
              <a:t>Middlebox-Bypass Attacks</a:t>
            </a:r>
          </a:p>
        </p:txBody>
      </p:sp>
    </p:spTree>
    <p:extLst>
      <p:ext uri="{BB962C8B-B14F-4D97-AF65-F5344CB8AC3E}">
        <p14:creationId xmlns:p14="http://schemas.microsoft.com/office/powerpoint/2010/main" val="885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84258"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3417"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graphicFrame>
        <p:nvGraphicFramePr>
          <p:cNvPr id="56" name="表格 55">
            <a:extLst>
              <a:ext uri="{FF2B5EF4-FFF2-40B4-BE49-F238E27FC236}">
                <a16:creationId xmlns:a16="http://schemas.microsoft.com/office/drawing/2014/main" id="{B2EEACC5-5D8A-4C68-8B22-789273124B61}"/>
              </a:ext>
            </a:extLst>
          </p:cNvPr>
          <p:cNvGraphicFramePr>
            <a:graphicFrameLocks noGrp="1"/>
          </p:cNvGraphicFramePr>
          <p:nvPr>
            <p:extLst/>
          </p:nvPr>
        </p:nvGraphicFramePr>
        <p:xfrm>
          <a:off x="1621053" y="1897785"/>
          <a:ext cx="4814772" cy="3302000"/>
        </p:xfrm>
        <a:graphic>
          <a:graphicData uri="http://schemas.openxmlformats.org/drawingml/2006/table">
            <a:tbl>
              <a:tblPr firstRow="1" bandRow="1">
                <a:tableStyleId>{5C22544A-7EE6-4342-B048-85BDC9FD1C3A}</a:tableStyleId>
              </a:tblPr>
              <a:tblGrid>
                <a:gridCol w="902770">
                  <a:extLst>
                    <a:ext uri="{9D8B030D-6E8A-4147-A177-3AD203B41FA5}">
                      <a16:colId xmlns:a16="http://schemas.microsoft.com/office/drawing/2014/main" val="20000"/>
                    </a:ext>
                  </a:extLst>
                </a:gridCol>
                <a:gridCol w="2858770">
                  <a:extLst>
                    <a:ext uri="{9D8B030D-6E8A-4147-A177-3AD203B41FA5}">
                      <a16:colId xmlns:a16="http://schemas.microsoft.com/office/drawing/2014/main" val="20001"/>
                    </a:ext>
                  </a:extLst>
                </a:gridCol>
                <a:gridCol w="1053232">
                  <a:extLst>
                    <a:ext uri="{9D8B030D-6E8A-4147-A177-3AD203B41FA5}">
                      <a16:colId xmlns:a16="http://schemas.microsoft.com/office/drawing/2014/main" val="20003"/>
                    </a:ext>
                  </a:extLst>
                </a:gridCol>
              </a:tblGrid>
              <a:tr h="370840">
                <a:tc rowSpan="2">
                  <a:txBody>
                    <a:bodyPr/>
                    <a:lstStyle/>
                    <a:p>
                      <a:r>
                        <a:rPr lang="en-US" altLang="zh-CN" dirty="0"/>
                        <a:t>Switch</a:t>
                      </a:r>
                      <a:endParaRPr lang="zh-CN" altLang="en-US" dirty="0"/>
                    </a:p>
                  </a:txBody>
                  <a:tcPr/>
                </a:tc>
                <a:tc gridSpan="2">
                  <a:txBody>
                    <a:bodyPr/>
                    <a:lstStyle/>
                    <a:p>
                      <a:r>
                        <a:rPr lang="en-US" altLang="zh-CN" dirty="0"/>
                        <a:t>Some Crucial Rules</a:t>
                      </a:r>
                      <a:endParaRPr lang="zh-CN" altLang="en-US" dirty="0"/>
                    </a:p>
                  </a:txBody>
                  <a:tcPr/>
                </a:tc>
                <a:tc hMerge="1">
                  <a:txBody>
                    <a:bodyPr/>
                    <a:lstStyle/>
                    <a:p>
                      <a:endParaRPr lang="zh-CN" altLang="en-US" dirty="0"/>
                    </a:p>
                  </a:txBody>
                  <a:tcPr/>
                </a:tc>
                <a:extLst>
                  <a:ext uri="{0D108BD9-81ED-4DB2-BD59-A6C34878D82A}">
                    <a16:rowId xmlns:a16="http://schemas.microsoft.com/office/drawing/2014/main" val="10000"/>
                  </a:ext>
                </a:extLst>
              </a:tr>
              <a:tr h="370840">
                <a:tc vMerge="1">
                  <a:txBody>
                    <a:bodyPr/>
                    <a:lstStyle/>
                    <a:p>
                      <a:endParaRPr lang="zh-CN" altLang="en-US" dirty="0"/>
                    </a:p>
                  </a:txBody>
                  <a:tcPr/>
                </a:tc>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10001"/>
                  </a:ext>
                </a:extLst>
              </a:tr>
              <a:tr h="370840">
                <a:tc>
                  <a:txBody>
                    <a:bodyPr/>
                    <a:lstStyle/>
                    <a:p>
                      <a:r>
                        <a:rPr lang="en-US" altLang="zh-CN" dirty="0"/>
                        <a:t>S2</a:t>
                      </a:r>
                      <a:endParaRPr lang="zh-CN" altLang="en-US" dirty="0"/>
                    </a:p>
                  </a:txBody>
                  <a:tcPr/>
                </a:tc>
                <a:tc>
                  <a:txBody>
                    <a:bodyPr/>
                    <a:lstStyle/>
                    <a:p>
                      <a:r>
                        <a:rPr lang="en-US" altLang="zh-CN" dirty="0"/>
                        <a:t>tag=&lt;src:H2, NAT&gt;, interface=S2:S1</a:t>
                      </a:r>
                      <a:endParaRPr lang="zh-CN" altLang="en-US" dirty="0"/>
                    </a:p>
                  </a:txBody>
                  <a:tcPr/>
                </a:tc>
                <a:tc>
                  <a:txBody>
                    <a:bodyPr/>
                    <a:lstStyle/>
                    <a:p>
                      <a:r>
                        <a:rPr lang="en-US" altLang="zh-CN" dirty="0" err="1"/>
                        <a:t>fwd</a:t>
                      </a:r>
                      <a:r>
                        <a:rPr lang="en-US" altLang="zh-CN" dirty="0"/>
                        <a:t>(LF)</a:t>
                      </a:r>
                      <a:endParaRPr lang="zh-CN" altLang="en-US" dirty="0"/>
                    </a:p>
                  </a:txBody>
                  <a:tcPr/>
                </a:tc>
                <a:extLst>
                  <a:ext uri="{0D108BD9-81ED-4DB2-BD59-A6C34878D82A}">
                    <a16:rowId xmlns:a16="http://schemas.microsoft.com/office/drawing/2014/main" val="10002"/>
                  </a:ext>
                </a:extLst>
              </a:tr>
              <a:tr h="370840">
                <a:tc>
                  <a:txBody>
                    <a:bodyPr/>
                    <a:lstStyle/>
                    <a:p>
                      <a:r>
                        <a:rPr lang="en-US" altLang="zh-CN" dirty="0"/>
                        <a:t>S2</a:t>
                      </a:r>
                      <a:endParaRPr lang="zh-CN" altLang="en-US" dirty="0"/>
                    </a:p>
                  </a:txBody>
                  <a:tcPr/>
                </a:tc>
                <a:tc>
                  <a:txBody>
                    <a:bodyPr/>
                    <a:lstStyle/>
                    <a:p>
                      <a:r>
                        <a:rPr lang="en-US" altLang="zh-CN" dirty="0"/>
                        <a:t>tag=&lt;src:H1,NAT&gt;,</a:t>
                      </a:r>
                    </a:p>
                    <a:p>
                      <a:r>
                        <a:rPr lang="en-US" altLang="zh-CN" dirty="0"/>
                        <a:t>interface=S2:S1</a:t>
                      </a:r>
                      <a:endParaRPr lang="zh-CN" altLang="en-US" dirty="0"/>
                    </a:p>
                  </a:txBody>
                  <a:tcPr/>
                </a:tc>
                <a:tc>
                  <a:txBody>
                    <a:bodyPr/>
                    <a:lstStyle/>
                    <a:p>
                      <a:r>
                        <a:rPr lang="en-US" altLang="zh-CN" dirty="0" err="1"/>
                        <a:t>fwd</a:t>
                      </a:r>
                      <a:r>
                        <a:rPr lang="en-US" altLang="zh-CN" dirty="0"/>
                        <a:t>(S3)</a:t>
                      </a:r>
                      <a:endParaRPr lang="zh-CN" altLang="en-US" dirty="0"/>
                    </a:p>
                  </a:txBody>
                  <a:tcPr/>
                </a:tc>
                <a:extLst>
                  <a:ext uri="{0D108BD9-81ED-4DB2-BD59-A6C34878D82A}">
                    <a16:rowId xmlns:a16="http://schemas.microsoft.com/office/drawing/2014/main" val="821820560"/>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alert&gt;, interface=S3:S2</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(HF)</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S3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tag=&lt;src:H2, LF, pass&gt; Interface=S3:S2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fwd</a:t>
                      </a:r>
                      <a:r>
                        <a:rPr lang="en-US" altLang="zh-CN" dirty="0"/>
                        <a:t>(L</a:t>
                      </a:r>
                      <a:r>
                        <a:rPr lang="en-US" altLang="zh-CN" baseline="-25000" dirty="0"/>
                        <a:t>E</a:t>
                      </a:r>
                      <a:r>
                        <a:rPr lang="en-US" altLang="zh-CN" dirty="0"/>
                        <a:t>)</a:t>
                      </a:r>
                      <a:endParaRPr lang="zh-CN" altLang="en-US" dirty="0"/>
                    </a:p>
                  </a:txBody>
                  <a:tcPr/>
                </a:tc>
                <a:extLst>
                  <a:ext uri="{0D108BD9-81ED-4DB2-BD59-A6C34878D82A}">
                    <a16:rowId xmlns:a16="http://schemas.microsoft.com/office/drawing/2014/main" val="2631780465"/>
                  </a:ext>
                </a:extLst>
              </a:tr>
            </a:tbl>
          </a:graphicData>
        </a:graphic>
      </p:graphicFrame>
      <p:sp>
        <p:nvSpPr>
          <p:cNvPr id="57" name="矩形 56">
            <a:extLst>
              <a:ext uri="{FF2B5EF4-FFF2-40B4-BE49-F238E27FC236}">
                <a16:creationId xmlns:a16="http://schemas.microsoft.com/office/drawing/2014/main" id="{25664CDF-825C-41C7-B63B-77AE73E28985}"/>
              </a:ext>
            </a:extLst>
          </p:cNvPr>
          <p:cNvSpPr/>
          <p:nvPr/>
        </p:nvSpPr>
        <p:spPr>
          <a:xfrm>
            <a:off x="1621053" y="2618200"/>
            <a:ext cx="4808317" cy="641992"/>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a:extLst>
              <a:ext uri="{FF2B5EF4-FFF2-40B4-BE49-F238E27FC236}">
                <a16:creationId xmlns:a16="http://schemas.microsoft.com/office/drawing/2014/main" id="{8B1899E9-8952-40C6-8666-E126B20DAD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6915" y="3645095"/>
            <a:ext cx="773062" cy="773062"/>
          </a:xfrm>
          <a:prstGeom prst="rect">
            <a:avLst/>
          </a:prstGeom>
        </p:spPr>
      </p:pic>
      <p:sp>
        <p:nvSpPr>
          <p:cNvPr id="59" name="乘号 58">
            <a:extLst>
              <a:ext uri="{FF2B5EF4-FFF2-40B4-BE49-F238E27FC236}">
                <a16:creationId xmlns:a16="http://schemas.microsoft.com/office/drawing/2014/main" id="{F5DEC72E-4E08-47D1-B318-F0B0527D52AB}"/>
              </a:ext>
            </a:extLst>
          </p:cNvPr>
          <p:cNvSpPr/>
          <p:nvPr/>
        </p:nvSpPr>
        <p:spPr>
          <a:xfrm>
            <a:off x="7568179" y="3058200"/>
            <a:ext cx="333062" cy="333062"/>
          </a:xfrm>
          <a:prstGeom prst="mathMultiply">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099DE8D4-D802-4323-95BD-F1DA6CD1E4B0}"/>
              </a:ext>
            </a:extLst>
          </p:cNvPr>
          <p:cNvSpPr txBox="1"/>
          <p:nvPr/>
        </p:nvSpPr>
        <p:spPr>
          <a:xfrm>
            <a:off x="6590315" y="4589666"/>
            <a:ext cx="5014767" cy="1815882"/>
          </a:xfrm>
          <a:prstGeom prst="rect">
            <a:avLst/>
          </a:prstGeom>
          <a:noFill/>
        </p:spPr>
        <p:txBody>
          <a:bodyPr wrap="square" rtlCol="0">
            <a:spAutoFit/>
          </a:bodyPr>
          <a:lstStyle/>
          <a:p>
            <a:r>
              <a:rPr lang="en-US" altLang="zh-CN" sz="2800" dirty="0">
                <a:solidFill>
                  <a:srgbClr val="FF0000"/>
                </a:solidFill>
              </a:rPr>
              <a:t>Leads to:</a:t>
            </a:r>
          </a:p>
          <a:p>
            <a:pPr marL="342900" indent="-342900">
              <a:buFont typeface="Arial" panose="020B0604020202020204" pitchFamily="34" charset="0"/>
              <a:buChar char="•"/>
            </a:pPr>
            <a:r>
              <a:rPr lang="en-US" altLang="zh-CN" sz="2800" dirty="0">
                <a:solidFill>
                  <a:srgbClr val="FF0000"/>
                </a:solidFill>
              </a:rPr>
              <a:t>Severe security breaches</a:t>
            </a:r>
          </a:p>
          <a:p>
            <a:pPr marL="342900" indent="-342900">
              <a:buFont typeface="Arial" panose="020B0604020202020204" pitchFamily="34" charset="0"/>
              <a:buChar char="•"/>
            </a:pPr>
            <a:endParaRPr lang="en-US" altLang="zh-CN" sz="2800" dirty="0">
              <a:solidFill>
                <a:srgbClr val="FF0000"/>
              </a:solidFill>
            </a:endParaRPr>
          </a:p>
          <a:p>
            <a:pPr marL="342900" indent="-342900">
              <a:buFont typeface="Arial" panose="020B0604020202020204" pitchFamily="34" charset="0"/>
              <a:buChar char="•"/>
            </a:pPr>
            <a:r>
              <a:rPr lang="en-US" altLang="zh-CN" sz="2800" dirty="0">
                <a:solidFill>
                  <a:srgbClr val="FF0000"/>
                </a:solidFill>
              </a:rPr>
              <a:t>Performance degradation</a:t>
            </a:r>
            <a:endParaRPr lang="zh-CN" altLang="en-US" sz="2800" dirty="0">
              <a:solidFill>
                <a:srgbClr val="FF0000"/>
              </a:solidFill>
            </a:endParaRPr>
          </a:p>
        </p:txBody>
      </p:sp>
      <p:pic>
        <p:nvPicPr>
          <p:cNvPr id="62" name="图片 61">
            <a:extLst>
              <a:ext uri="{FF2B5EF4-FFF2-40B4-BE49-F238E27FC236}">
                <a16:creationId xmlns:a16="http://schemas.microsoft.com/office/drawing/2014/main" id="{989FA68D-1D78-485B-99C7-67E58D815DDE}"/>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sp>
        <p:nvSpPr>
          <p:cNvPr id="63" name="箭头: 右 62">
            <a:extLst>
              <a:ext uri="{FF2B5EF4-FFF2-40B4-BE49-F238E27FC236}">
                <a16:creationId xmlns:a16="http://schemas.microsoft.com/office/drawing/2014/main" id="{738E7108-3635-43B2-9844-66F649609A9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箭头: 右 63">
            <a:extLst>
              <a:ext uri="{FF2B5EF4-FFF2-40B4-BE49-F238E27FC236}">
                <a16:creationId xmlns:a16="http://schemas.microsoft.com/office/drawing/2014/main" id="{DBF0A81A-68F2-4DED-8ECE-DFAA62A3229E}"/>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箭头: 右 64">
            <a:extLst>
              <a:ext uri="{FF2B5EF4-FFF2-40B4-BE49-F238E27FC236}">
                <a16:creationId xmlns:a16="http://schemas.microsoft.com/office/drawing/2014/main" id="{5032D7DA-D740-4362-8852-66F027564A91}"/>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198BB232-6595-4860-AABF-5A27D20B3D6E}"/>
              </a:ext>
            </a:extLst>
          </p:cNvPr>
          <p:cNvSpPr txBox="1"/>
          <p:nvPr/>
        </p:nvSpPr>
        <p:spPr>
          <a:xfrm>
            <a:off x="333075" y="5276590"/>
            <a:ext cx="5037727" cy="1200329"/>
          </a:xfrm>
          <a:prstGeom prst="rect">
            <a:avLst/>
          </a:prstGeom>
          <a:noFill/>
        </p:spPr>
        <p:txBody>
          <a:bodyPr wrap="square" rtlCol="0">
            <a:spAutoFit/>
          </a:bodyPr>
          <a:lstStyle/>
          <a:p>
            <a:r>
              <a:rPr lang="en-US" altLang="zh-CN" sz="2400" dirty="0">
                <a:solidFill>
                  <a:srgbClr val="C88419"/>
                </a:solidFill>
              </a:rPr>
              <a:t>Policies: </a:t>
            </a:r>
          </a:p>
          <a:p>
            <a:r>
              <a:rPr lang="en-US" altLang="zh-CN" sz="2400" dirty="0">
                <a:solidFill>
                  <a:srgbClr val="C88419"/>
                </a:solidFill>
              </a:rPr>
              <a:t>(1) H1 — NAT — L</a:t>
            </a:r>
            <a:r>
              <a:rPr lang="en-US" altLang="zh-CN" sz="2400" baseline="-25000" dirty="0">
                <a:solidFill>
                  <a:srgbClr val="C88419"/>
                </a:solidFill>
              </a:rPr>
              <a:t>E</a:t>
            </a:r>
          </a:p>
          <a:p>
            <a:r>
              <a:rPr lang="en-US" altLang="zh-CN" sz="2400" dirty="0">
                <a:solidFill>
                  <a:srgbClr val="C88419"/>
                </a:solidFill>
              </a:rPr>
              <a:t>(2) H2 — NAT — LF — HF — L</a:t>
            </a:r>
            <a:r>
              <a:rPr lang="en-US" altLang="zh-CN" sz="2400" baseline="-25000" dirty="0">
                <a:solidFill>
                  <a:srgbClr val="C88419"/>
                </a:solidFill>
              </a:rPr>
              <a:t>E</a:t>
            </a:r>
          </a:p>
        </p:txBody>
      </p:sp>
      <p:sp>
        <p:nvSpPr>
          <p:cNvPr id="66" name="文本框 65">
            <a:extLst>
              <a:ext uri="{FF2B5EF4-FFF2-40B4-BE49-F238E27FC236}">
                <a16:creationId xmlns:a16="http://schemas.microsoft.com/office/drawing/2014/main" id="{0D1B26AC-983D-42B4-B90E-25F8F7FA38E4}"/>
              </a:ext>
            </a:extLst>
          </p:cNvPr>
          <p:cNvSpPr txBox="1"/>
          <p:nvPr/>
        </p:nvSpPr>
        <p:spPr>
          <a:xfrm>
            <a:off x="3046781" y="6016116"/>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67" name="文本框 66">
            <a:extLst>
              <a:ext uri="{FF2B5EF4-FFF2-40B4-BE49-F238E27FC236}">
                <a16:creationId xmlns:a16="http://schemas.microsoft.com/office/drawing/2014/main" id="{E7817173-4520-4B02-9755-DAF800C6A162}"/>
              </a:ext>
            </a:extLst>
          </p:cNvPr>
          <p:cNvSpPr txBox="1"/>
          <p:nvPr/>
        </p:nvSpPr>
        <p:spPr>
          <a:xfrm>
            <a:off x="336792" y="458386"/>
            <a:ext cx="6233600" cy="1446550"/>
          </a:xfrm>
          <a:prstGeom prst="rect">
            <a:avLst/>
          </a:prstGeom>
          <a:noFill/>
        </p:spPr>
        <p:txBody>
          <a:bodyPr wrap="square" rtlCol="0">
            <a:spAutoFit/>
          </a:bodyPr>
          <a:lstStyle/>
          <a:p>
            <a:r>
              <a:rPr lang="en-US" altLang="zh-CN" sz="4400" dirty="0">
                <a:solidFill>
                  <a:srgbClr val="E8A844">
                    <a:lumMod val="75000"/>
                  </a:srgbClr>
                </a:solidFill>
              </a:rPr>
              <a:t>Middlebox-Bypass Attacks:</a:t>
            </a:r>
          </a:p>
          <a:p>
            <a:r>
              <a:rPr lang="en-US" altLang="zh-CN" sz="4400" dirty="0">
                <a:solidFill>
                  <a:srgbClr val="E8A844">
                    <a:lumMod val="75000"/>
                  </a:srgbClr>
                </a:solidFill>
              </a:rPr>
              <a:t>More than Hypothesis</a:t>
            </a:r>
            <a:endParaRPr lang="zh-CN" altLang="en-US" dirty="0"/>
          </a:p>
        </p:txBody>
      </p:sp>
    </p:spTree>
    <p:extLst>
      <p:ext uri="{BB962C8B-B14F-4D97-AF65-F5344CB8AC3E}">
        <p14:creationId xmlns:p14="http://schemas.microsoft.com/office/powerpoint/2010/main" val="104838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22" presetClass="entr" presetSubtype="4"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down)">
                                      <p:cBhvr>
                                        <p:cTn id="25" dur="500"/>
                                        <p:tgtEl>
                                          <p:spTgt spid="6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down)">
                                      <p:cBhvr>
                                        <p:cTn id="28" dur="500"/>
                                        <p:tgtEl>
                                          <p:spTgt spid="6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down)">
                                      <p:cBhvr>
                                        <p:cTn id="31" dur="500"/>
                                        <p:tgtEl>
                                          <p:spTgt spid="65"/>
                                        </p:tgtEl>
                                      </p:cBhvr>
                                    </p:animEffect>
                                  </p:childTnLst>
                                </p:cTn>
                              </p:par>
                              <p:par>
                                <p:cTn id="32" presetID="22" presetClass="exit" presetSubtype="4" fill="hold" grpId="0" nodeType="withEffect">
                                  <p:stCondLst>
                                    <p:cond delay="0"/>
                                  </p:stCondLst>
                                  <p:childTnLst>
                                    <p:animEffect transition="out" filter="wipe(down)">
                                      <p:cBhvr>
                                        <p:cTn id="33" dur="500"/>
                                        <p:tgtEl>
                                          <p:spTgt spid="61"/>
                                        </p:tgtEl>
                                      </p:cBhvr>
                                    </p:animEffect>
                                    <p:set>
                                      <p:cBhvr>
                                        <p:cTn id="34" dur="1" fill="hold">
                                          <p:stCondLst>
                                            <p:cond delay="499"/>
                                          </p:stCondLst>
                                        </p:cTn>
                                        <p:tgtEl>
                                          <p:spTgt spid="61"/>
                                        </p:tgtEl>
                                        <p:attrNameLst>
                                          <p:attrName>style.visibility</p:attrName>
                                        </p:attrNameLst>
                                      </p:cBhvr>
                                      <p:to>
                                        <p:strVal val="hidden"/>
                                      </p:to>
                                    </p:set>
                                  </p:childTnLst>
                                </p:cTn>
                              </p:par>
                              <p:par>
                                <p:cTn id="35" presetID="22" presetClass="exit" presetSubtype="4" fill="hold" grpId="0" nodeType="withEffect">
                                  <p:stCondLst>
                                    <p:cond delay="0"/>
                                  </p:stCondLst>
                                  <p:childTnLst>
                                    <p:animEffect transition="out" filter="wipe(down)">
                                      <p:cBhvr>
                                        <p:cTn id="36" dur="500"/>
                                        <p:tgtEl>
                                          <p:spTgt spid="66"/>
                                        </p:tgtEl>
                                      </p:cBhvr>
                                    </p:animEffect>
                                    <p:set>
                                      <p:cBhvr>
                                        <p:cTn id="37"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p:bldP spid="63" grpId="0" animBg="1"/>
      <p:bldP spid="64" grpId="0" animBg="1"/>
      <p:bldP spid="65" grpId="0" animBg="1"/>
      <p:bldP spid="61"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1F493F4-A9E9-4026-8687-0EB2AC72390D}"/>
              </a:ext>
            </a:extLst>
          </p:cNvPr>
          <p:cNvSpPr txBox="1"/>
          <p:nvPr/>
        </p:nvSpPr>
        <p:spPr>
          <a:xfrm>
            <a:off x="332508" y="2351721"/>
            <a:ext cx="2650836" cy="769441"/>
          </a:xfrm>
          <a:prstGeom prst="rect">
            <a:avLst/>
          </a:prstGeom>
          <a:noFill/>
        </p:spPr>
        <p:txBody>
          <a:bodyPr wrap="square" rtlCol="0">
            <a:spAutoFit/>
          </a:bodyPr>
          <a:lstStyle/>
          <a:p>
            <a:r>
              <a:rPr lang="en-US" altLang="zh-CN" sz="4400" dirty="0">
                <a:solidFill>
                  <a:srgbClr val="E8A844">
                    <a:lumMod val="75000"/>
                  </a:srgbClr>
                </a:solidFill>
              </a:rPr>
              <a:t>Middlebox</a:t>
            </a:r>
            <a:endParaRPr lang="zh-CN" altLang="en-US" dirty="0"/>
          </a:p>
        </p:txBody>
      </p:sp>
    </p:spTree>
    <p:extLst>
      <p:ext uri="{BB962C8B-B14F-4D97-AF65-F5344CB8AC3E}">
        <p14:creationId xmlns:p14="http://schemas.microsoft.com/office/powerpoint/2010/main" val="659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84258"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5455"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pic>
        <p:nvPicPr>
          <p:cNvPr id="61" name="图片 60">
            <a:extLst>
              <a:ext uri="{FF2B5EF4-FFF2-40B4-BE49-F238E27FC236}">
                <a16:creationId xmlns:a16="http://schemas.microsoft.com/office/drawing/2014/main" id="{6F266EFC-75CB-4A46-9186-A90E23FF7A2A}"/>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sp>
        <p:nvSpPr>
          <p:cNvPr id="62" name="箭头: 右 61">
            <a:extLst>
              <a:ext uri="{FF2B5EF4-FFF2-40B4-BE49-F238E27FC236}">
                <a16:creationId xmlns:a16="http://schemas.microsoft.com/office/drawing/2014/main" id="{5AB06874-4922-4F88-A944-147C43B93A68}"/>
              </a:ext>
            </a:extLst>
          </p:cNvPr>
          <p:cNvSpPr/>
          <p:nvPr/>
        </p:nvSpPr>
        <p:spPr>
          <a:xfrm rot="13382267">
            <a:off x="5451928" y="4620847"/>
            <a:ext cx="1800414" cy="30108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箭头: 右 62">
            <a:extLst>
              <a:ext uri="{FF2B5EF4-FFF2-40B4-BE49-F238E27FC236}">
                <a16:creationId xmlns:a16="http://schemas.microsoft.com/office/drawing/2014/main" id="{89FDC524-31E2-418F-B488-95AF4DBF3C25}"/>
              </a:ext>
            </a:extLst>
          </p:cNvPr>
          <p:cNvSpPr/>
          <p:nvPr/>
        </p:nvSpPr>
        <p:spPr>
          <a:xfrm rot="16200000">
            <a:off x="7260064" y="4339412"/>
            <a:ext cx="822727" cy="2863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箭头: 右 63">
            <a:extLst>
              <a:ext uri="{FF2B5EF4-FFF2-40B4-BE49-F238E27FC236}">
                <a16:creationId xmlns:a16="http://schemas.microsoft.com/office/drawing/2014/main" id="{F59478B6-7BBB-4689-85A6-941DD516FC12}"/>
              </a:ext>
            </a:extLst>
          </p:cNvPr>
          <p:cNvSpPr/>
          <p:nvPr/>
        </p:nvSpPr>
        <p:spPr>
          <a:xfrm rot="19135180">
            <a:off x="8176662" y="4676910"/>
            <a:ext cx="1876790" cy="30543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E13E1E1-3555-4684-A5AA-196A846BEBD0}"/>
              </a:ext>
            </a:extLst>
          </p:cNvPr>
          <p:cNvSpPr txBox="1"/>
          <p:nvPr/>
        </p:nvSpPr>
        <p:spPr>
          <a:xfrm>
            <a:off x="8527978" y="5444384"/>
            <a:ext cx="3553186" cy="830997"/>
          </a:xfrm>
          <a:prstGeom prst="rect">
            <a:avLst/>
          </a:prstGeom>
          <a:noFill/>
        </p:spPr>
        <p:txBody>
          <a:bodyPr wrap="square" rtlCol="0">
            <a:spAutoFit/>
          </a:bodyPr>
          <a:lstStyle/>
          <a:p>
            <a:r>
              <a:rPr lang="en-US" altLang="zh-CN" sz="2400" dirty="0">
                <a:solidFill>
                  <a:srgbClr val="FF0000"/>
                </a:solidFill>
              </a:rPr>
              <a:t>Benton et al.</a:t>
            </a:r>
          </a:p>
          <a:p>
            <a:r>
              <a:rPr lang="en-US" altLang="zh-CN" sz="2400" dirty="0">
                <a:solidFill>
                  <a:srgbClr val="FF0000"/>
                </a:solidFill>
              </a:rPr>
              <a:t>Attacking insecure channel </a:t>
            </a:r>
            <a:endParaRPr lang="zh-CN" altLang="en-US" dirty="0"/>
          </a:p>
        </p:txBody>
      </p:sp>
      <p:sp>
        <p:nvSpPr>
          <p:cNvPr id="54" name="文本框 53">
            <a:extLst>
              <a:ext uri="{FF2B5EF4-FFF2-40B4-BE49-F238E27FC236}">
                <a16:creationId xmlns:a16="http://schemas.microsoft.com/office/drawing/2014/main" id="{154FA461-B2F8-48E4-BB54-5F204794C07C}"/>
              </a:ext>
            </a:extLst>
          </p:cNvPr>
          <p:cNvSpPr txBox="1"/>
          <p:nvPr/>
        </p:nvSpPr>
        <p:spPr>
          <a:xfrm>
            <a:off x="4733816" y="4796009"/>
            <a:ext cx="2001105" cy="461665"/>
          </a:xfrm>
          <a:prstGeom prst="rect">
            <a:avLst/>
          </a:prstGeom>
          <a:noFill/>
        </p:spPr>
        <p:txBody>
          <a:bodyPr wrap="square" rtlCol="0">
            <a:spAutoFit/>
          </a:bodyPr>
          <a:lstStyle/>
          <a:p>
            <a:r>
              <a:rPr lang="en-US" altLang="zh-CN" sz="2400" dirty="0">
                <a:solidFill>
                  <a:srgbClr val="FF0000"/>
                </a:solidFill>
              </a:rPr>
              <a:t>Without SSL </a:t>
            </a:r>
            <a:endParaRPr lang="zh-CN" altLang="en-US" dirty="0"/>
          </a:p>
        </p:txBody>
      </p:sp>
      <p:sp>
        <p:nvSpPr>
          <p:cNvPr id="56" name="文本框 55">
            <a:extLst>
              <a:ext uri="{FF2B5EF4-FFF2-40B4-BE49-F238E27FC236}">
                <a16:creationId xmlns:a16="http://schemas.microsoft.com/office/drawing/2014/main" id="{9CED9744-DC9F-450D-8D20-F4A313B4501E}"/>
              </a:ext>
            </a:extLst>
          </p:cNvPr>
          <p:cNvSpPr txBox="1"/>
          <p:nvPr/>
        </p:nvSpPr>
        <p:spPr>
          <a:xfrm>
            <a:off x="336792" y="458386"/>
            <a:ext cx="6233600" cy="1446550"/>
          </a:xfrm>
          <a:prstGeom prst="rect">
            <a:avLst/>
          </a:prstGeom>
          <a:noFill/>
        </p:spPr>
        <p:txBody>
          <a:bodyPr wrap="square" rtlCol="0">
            <a:spAutoFit/>
          </a:bodyPr>
          <a:lstStyle/>
          <a:p>
            <a:r>
              <a:rPr lang="en-US" altLang="zh-CN" sz="4400" dirty="0">
                <a:solidFill>
                  <a:srgbClr val="E8A844">
                    <a:lumMod val="75000"/>
                  </a:srgbClr>
                </a:solidFill>
              </a:rPr>
              <a:t>Middlebox-Bypass Attacks:</a:t>
            </a:r>
          </a:p>
          <a:p>
            <a:r>
              <a:rPr lang="en-US" altLang="zh-CN" sz="4400" dirty="0">
                <a:solidFill>
                  <a:srgbClr val="E8A844">
                    <a:lumMod val="75000"/>
                  </a:srgbClr>
                </a:solidFill>
              </a:rPr>
              <a:t>More than Hypothesis</a:t>
            </a:r>
            <a:endParaRPr lang="zh-CN" altLang="en-US" dirty="0"/>
          </a:p>
        </p:txBody>
      </p:sp>
    </p:spTree>
    <p:extLst>
      <p:ext uri="{BB962C8B-B14F-4D97-AF65-F5344CB8AC3E}">
        <p14:creationId xmlns:p14="http://schemas.microsoft.com/office/powerpoint/2010/main" val="34268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500"/>
                                        <p:tgtEl>
                                          <p:spTgt spid="64"/>
                                        </p:tgtEl>
                                      </p:cBhvr>
                                    </p:animEffect>
                                    <p:anim calcmode="lin" valueType="num">
                                      <p:cBhvr>
                                        <p:cTn id="7" dur="500"/>
                                        <p:tgtEl>
                                          <p:spTgt spid="64"/>
                                        </p:tgtEl>
                                        <p:attrNameLst>
                                          <p:attrName>ppt_x</p:attrName>
                                        </p:attrNameLst>
                                      </p:cBhvr>
                                      <p:tavLst>
                                        <p:tav tm="0">
                                          <p:val>
                                            <p:strVal val="ppt_x"/>
                                          </p:val>
                                        </p:tav>
                                        <p:tav tm="100000">
                                          <p:val>
                                            <p:strVal val="ppt_x"/>
                                          </p:val>
                                        </p:tav>
                                      </p:tavLst>
                                    </p:anim>
                                    <p:anim calcmode="lin" valueType="num">
                                      <p:cBhvr>
                                        <p:cTn id="8" dur="500"/>
                                        <p:tgtEl>
                                          <p:spTgt spid="64"/>
                                        </p:tgtEl>
                                        <p:attrNameLst>
                                          <p:attrName>ppt_y</p:attrName>
                                        </p:attrNameLst>
                                      </p:cBhvr>
                                      <p:tavLst>
                                        <p:tav tm="0">
                                          <p:val>
                                            <p:strVal val="ppt_y"/>
                                          </p:val>
                                        </p:tav>
                                        <p:tav tm="100000">
                                          <p:val>
                                            <p:strVal val="ppt_y+.1"/>
                                          </p:val>
                                        </p:tav>
                                      </p:tavLst>
                                    </p:anim>
                                    <p:set>
                                      <p:cBhvr>
                                        <p:cTn id="9" dur="1" fill="hold">
                                          <p:stCondLst>
                                            <p:cond delay="499"/>
                                          </p:stCondLst>
                                        </p:cTn>
                                        <p:tgtEl>
                                          <p:spTgt spid="64"/>
                                        </p:tgtEl>
                                        <p:attrNameLst>
                                          <p:attrName>style.visibility</p:attrName>
                                        </p:attrNameLst>
                                      </p:cBhvr>
                                      <p:to>
                                        <p:strVal val="hidden"/>
                                      </p:to>
                                    </p:set>
                                  </p:childTnLst>
                                </p:cTn>
                              </p:par>
                              <p:par>
                                <p:cTn id="10" presetID="42" presetClass="exit" presetSubtype="0" fill="hold" grpId="1" nodeType="withEffect">
                                  <p:stCondLst>
                                    <p:cond delay="0"/>
                                  </p:stCondLst>
                                  <p:childTnLst>
                                    <p:animEffect transition="out" filter="fade">
                                      <p:cBhvr>
                                        <p:cTn id="11" dur="500"/>
                                        <p:tgtEl>
                                          <p:spTgt spid="2"/>
                                        </p:tgtEl>
                                      </p:cBhvr>
                                    </p:animEffect>
                                    <p:anim calcmode="lin" valueType="num">
                                      <p:cBhvr>
                                        <p:cTn id="12" dur="500"/>
                                        <p:tgtEl>
                                          <p:spTgt spid="2"/>
                                        </p:tgtEl>
                                        <p:attrNameLst>
                                          <p:attrName>ppt_x</p:attrName>
                                        </p:attrNameLst>
                                      </p:cBhvr>
                                      <p:tavLst>
                                        <p:tav tm="0">
                                          <p:val>
                                            <p:strVal val="ppt_x"/>
                                          </p:val>
                                        </p:tav>
                                        <p:tav tm="100000">
                                          <p:val>
                                            <p:strVal val="ppt_x"/>
                                          </p:val>
                                        </p:tav>
                                      </p:tavLst>
                                    </p:anim>
                                    <p:anim calcmode="lin" valueType="num">
                                      <p:cBhvr>
                                        <p:cTn id="13" dur="500"/>
                                        <p:tgtEl>
                                          <p:spTgt spid="2"/>
                                        </p:tgtEl>
                                        <p:attrNameLst>
                                          <p:attrName>ppt_y</p:attrName>
                                        </p:attrNameLst>
                                      </p:cBhvr>
                                      <p:tavLst>
                                        <p:tav tm="0">
                                          <p:val>
                                            <p:strVal val="ppt_y"/>
                                          </p:val>
                                        </p:tav>
                                        <p:tav tm="100000">
                                          <p:val>
                                            <p:strVal val="ppt_y+.1"/>
                                          </p:val>
                                        </p:tav>
                                      </p:tavLst>
                                    </p:anim>
                                    <p:set>
                                      <p:cBhvr>
                                        <p:cTn id="14" dur="1" fill="hold">
                                          <p:stCondLst>
                                            <p:cond delay="499"/>
                                          </p:stCondLst>
                                        </p:cTn>
                                        <p:tgtEl>
                                          <p:spTgt spid="2"/>
                                        </p:tgtEl>
                                        <p:attrNameLst>
                                          <p:attrName>style.visibility</p:attrName>
                                        </p:attrNameLst>
                                      </p:cBhvr>
                                      <p:to>
                                        <p:strVal val="hidden"/>
                                      </p:to>
                                    </p:set>
                                  </p:childTnLst>
                                </p:cTn>
                              </p:par>
                              <p:par>
                                <p:cTn id="15" presetID="42" presetClass="exit" presetSubtype="0" fill="hold" grpId="1" nodeType="withEffect">
                                  <p:stCondLst>
                                    <p:cond delay="0"/>
                                  </p:stCondLst>
                                  <p:childTnLst>
                                    <p:animEffect transition="out" filter="fade">
                                      <p:cBhvr>
                                        <p:cTn id="16" dur="500"/>
                                        <p:tgtEl>
                                          <p:spTgt spid="54"/>
                                        </p:tgtEl>
                                      </p:cBhvr>
                                    </p:animEffect>
                                    <p:anim calcmode="lin" valueType="num">
                                      <p:cBhvr>
                                        <p:cTn id="17" dur="500"/>
                                        <p:tgtEl>
                                          <p:spTgt spid="54"/>
                                        </p:tgtEl>
                                        <p:attrNameLst>
                                          <p:attrName>ppt_x</p:attrName>
                                        </p:attrNameLst>
                                      </p:cBhvr>
                                      <p:tavLst>
                                        <p:tav tm="0">
                                          <p:val>
                                            <p:strVal val="ppt_x"/>
                                          </p:val>
                                        </p:tav>
                                        <p:tav tm="100000">
                                          <p:val>
                                            <p:strVal val="ppt_x"/>
                                          </p:val>
                                        </p:tav>
                                      </p:tavLst>
                                    </p:anim>
                                    <p:anim calcmode="lin" valueType="num">
                                      <p:cBhvr>
                                        <p:cTn id="18" dur="500"/>
                                        <p:tgtEl>
                                          <p:spTgt spid="54"/>
                                        </p:tgtEl>
                                        <p:attrNameLst>
                                          <p:attrName>ppt_y</p:attrName>
                                        </p:attrNameLst>
                                      </p:cBhvr>
                                      <p:tavLst>
                                        <p:tav tm="0">
                                          <p:val>
                                            <p:strVal val="ppt_y"/>
                                          </p:val>
                                        </p:tav>
                                        <p:tav tm="100000">
                                          <p:val>
                                            <p:strVal val="ppt_y+.1"/>
                                          </p:val>
                                        </p:tav>
                                      </p:tavLst>
                                    </p:anim>
                                    <p:set>
                                      <p:cBhvr>
                                        <p:cTn id="19" dur="1" fill="hold">
                                          <p:stCondLst>
                                            <p:cond delay="499"/>
                                          </p:stCondLst>
                                        </p:cTn>
                                        <p:tgtEl>
                                          <p:spTgt spid="5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500"/>
                                        <p:tgtEl>
                                          <p:spTgt spid="63"/>
                                        </p:tgtEl>
                                      </p:cBhvr>
                                    </p:animEffect>
                                    <p:anim calcmode="lin" valueType="num">
                                      <p:cBhvr>
                                        <p:cTn id="22" dur="500"/>
                                        <p:tgtEl>
                                          <p:spTgt spid="63"/>
                                        </p:tgtEl>
                                        <p:attrNameLst>
                                          <p:attrName>ppt_x</p:attrName>
                                        </p:attrNameLst>
                                      </p:cBhvr>
                                      <p:tavLst>
                                        <p:tav tm="0">
                                          <p:val>
                                            <p:strVal val="ppt_x"/>
                                          </p:val>
                                        </p:tav>
                                        <p:tav tm="100000">
                                          <p:val>
                                            <p:strVal val="ppt_x"/>
                                          </p:val>
                                        </p:tav>
                                      </p:tavLst>
                                    </p:anim>
                                    <p:anim calcmode="lin" valueType="num">
                                      <p:cBhvr>
                                        <p:cTn id="23" dur="500"/>
                                        <p:tgtEl>
                                          <p:spTgt spid="63"/>
                                        </p:tgtEl>
                                        <p:attrNameLst>
                                          <p:attrName>ppt_y</p:attrName>
                                        </p:attrNameLst>
                                      </p:cBhvr>
                                      <p:tavLst>
                                        <p:tav tm="0">
                                          <p:val>
                                            <p:strVal val="ppt_y"/>
                                          </p:val>
                                        </p:tav>
                                        <p:tav tm="100000">
                                          <p:val>
                                            <p:strVal val="ppt_y+.1"/>
                                          </p:val>
                                        </p:tav>
                                      </p:tavLst>
                                    </p:anim>
                                    <p:set>
                                      <p:cBhvr>
                                        <p:cTn id="24" dur="1" fill="hold">
                                          <p:stCondLst>
                                            <p:cond delay="499"/>
                                          </p:stCondLst>
                                        </p:cTn>
                                        <p:tgtEl>
                                          <p:spTgt spid="63"/>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500"/>
                                        <p:tgtEl>
                                          <p:spTgt spid="62"/>
                                        </p:tgtEl>
                                      </p:cBhvr>
                                    </p:animEffect>
                                    <p:anim calcmode="lin" valueType="num">
                                      <p:cBhvr>
                                        <p:cTn id="27" dur="500"/>
                                        <p:tgtEl>
                                          <p:spTgt spid="62"/>
                                        </p:tgtEl>
                                        <p:attrNameLst>
                                          <p:attrName>ppt_x</p:attrName>
                                        </p:attrNameLst>
                                      </p:cBhvr>
                                      <p:tavLst>
                                        <p:tav tm="0">
                                          <p:val>
                                            <p:strVal val="ppt_x"/>
                                          </p:val>
                                        </p:tav>
                                        <p:tav tm="100000">
                                          <p:val>
                                            <p:strVal val="ppt_x"/>
                                          </p:val>
                                        </p:tav>
                                      </p:tavLst>
                                    </p:anim>
                                    <p:anim calcmode="lin" valueType="num">
                                      <p:cBhvr>
                                        <p:cTn id="28" dur="500"/>
                                        <p:tgtEl>
                                          <p:spTgt spid="62"/>
                                        </p:tgtEl>
                                        <p:attrNameLst>
                                          <p:attrName>ppt_y</p:attrName>
                                        </p:attrNameLst>
                                      </p:cBhvr>
                                      <p:tavLst>
                                        <p:tav tm="0">
                                          <p:val>
                                            <p:strVal val="ppt_y"/>
                                          </p:val>
                                        </p:tav>
                                        <p:tav tm="100000">
                                          <p:val>
                                            <p:strVal val="ppt_y+.1"/>
                                          </p:val>
                                        </p:tav>
                                      </p:tavLst>
                                    </p:anim>
                                    <p:set>
                                      <p:cBhvr>
                                        <p:cTn id="29" dur="1" fill="hold">
                                          <p:stCondLst>
                                            <p:cond delay="499"/>
                                          </p:stCondLst>
                                        </p:cTn>
                                        <p:tgtEl>
                                          <p:spTgt spid="6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500"/>
                                        <p:tgtEl>
                                          <p:spTgt spid="61"/>
                                        </p:tgtEl>
                                      </p:cBhvr>
                                    </p:animEffect>
                                    <p:anim calcmode="lin" valueType="num">
                                      <p:cBhvr>
                                        <p:cTn id="32" dur="500"/>
                                        <p:tgtEl>
                                          <p:spTgt spid="61"/>
                                        </p:tgtEl>
                                        <p:attrNameLst>
                                          <p:attrName>ppt_x</p:attrName>
                                        </p:attrNameLst>
                                      </p:cBhvr>
                                      <p:tavLst>
                                        <p:tav tm="0">
                                          <p:val>
                                            <p:strVal val="ppt_x"/>
                                          </p:val>
                                        </p:tav>
                                        <p:tav tm="100000">
                                          <p:val>
                                            <p:strVal val="ppt_x"/>
                                          </p:val>
                                        </p:tav>
                                      </p:tavLst>
                                    </p:anim>
                                    <p:anim calcmode="lin" valueType="num">
                                      <p:cBhvr>
                                        <p:cTn id="33" dur="500"/>
                                        <p:tgtEl>
                                          <p:spTgt spid="61"/>
                                        </p:tgtEl>
                                        <p:attrNameLst>
                                          <p:attrName>ppt_y</p:attrName>
                                        </p:attrNameLst>
                                      </p:cBhvr>
                                      <p:tavLst>
                                        <p:tav tm="0">
                                          <p:val>
                                            <p:strVal val="ppt_y"/>
                                          </p:val>
                                        </p:tav>
                                        <p:tav tm="100000">
                                          <p:val>
                                            <p:strVal val="ppt_y+.1"/>
                                          </p:val>
                                        </p:tav>
                                      </p:tavLst>
                                    </p:anim>
                                    <p:set>
                                      <p:cBhvr>
                                        <p:cTn id="34"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2" grpId="1"/>
      <p:bldP spid="5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1" descr="15800">
            <a:extLst>
              <a:ext uri="{FF2B5EF4-FFF2-40B4-BE49-F238E27FC236}">
                <a16:creationId xmlns:a16="http://schemas.microsoft.com/office/drawing/2014/main" id="{D0805D70-82B0-4747-A582-D64E6524E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ACF5C980-7143-41C0-A2EC-13724E9CB6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A355277D-E045-44D4-8C77-37DC7FF51D4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F1A74CD-C80A-4F91-B0E6-5C208D3D5640}"/>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43586B6-9BBB-4A16-8FDA-2EC51841441A}"/>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799B6B26-7FB9-414E-962C-9FF8F3CC3005}"/>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A9891514-3783-47BA-8BA6-E8E948631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74AD4FD0-DB0F-41B4-AFDC-0F9B0BC1F90F}"/>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E3D9CB33-9CC7-4784-828E-167CA09EDF9B}"/>
              </a:ext>
            </a:extLst>
          </p:cNvPr>
          <p:cNvSpPr txBox="1"/>
          <p:nvPr/>
        </p:nvSpPr>
        <p:spPr>
          <a:xfrm>
            <a:off x="6604000" y="1566013"/>
            <a:ext cx="2518764" cy="461665"/>
          </a:xfrm>
          <a:prstGeom prst="rect">
            <a:avLst/>
          </a:prstGeom>
          <a:noFill/>
        </p:spPr>
        <p:txBody>
          <a:bodyPr wrap="square" rtlCol="0">
            <a:spAutoFit/>
          </a:bodyPr>
          <a:lstStyle/>
          <a:p>
            <a:r>
              <a:rPr lang="en-US" altLang="zh-CN" sz="2400" dirty="0">
                <a:solidFill>
                  <a:srgbClr val="008CCF"/>
                </a:solidFill>
              </a:rPr>
              <a:t>Light Firewall (LF)</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96A38028-D8F0-495E-9C42-F0CDCEC0DD57}"/>
              </a:ext>
            </a:extLst>
          </p:cNvPr>
          <p:cNvSpPr txBox="1"/>
          <p:nvPr/>
        </p:nvSpPr>
        <p:spPr>
          <a:xfrm>
            <a:off x="9188258" y="1566014"/>
            <a:ext cx="2518764" cy="461665"/>
          </a:xfrm>
          <a:prstGeom prst="rect">
            <a:avLst/>
          </a:prstGeom>
          <a:noFill/>
        </p:spPr>
        <p:txBody>
          <a:bodyPr wrap="square" rtlCol="0">
            <a:spAutoFit/>
          </a:bodyPr>
          <a:lstStyle/>
          <a:p>
            <a:r>
              <a:rPr lang="en-US" altLang="zh-CN" sz="2400" dirty="0">
                <a:solidFill>
                  <a:srgbClr val="008CCF"/>
                </a:solidFill>
              </a:rPr>
              <a:t>Heavy Firewall (HF)</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C017E3D2-3CE7-438B-9672-D60F2578804A}"/>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9B8DCB88-BB93-460B-91E8-AB5FF14E636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96555970-63F0-475C-AC6E-5AC3EB439B6F}"/>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98353F2F-8BB4-438C-8666-F24284E61778}"/>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3" name="文本框 52">
            <a:extLst>
              <a:ext uri="{FF2B5EF4-FFF2-40B4-BE49-F238E27FC236}">
                <a16:creationId xmlns:a16="http://schemas.microsoft.com/office/drawing/2014/main" id="{6FC62E22-05BA-407B-B18D-C8784E69D7FE}"/>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5" name="文本框 54">
            <a:extLst>
              <a:ext uri="{FF2B5EF4-FFF2-40B4-BE49-F238E27FC236}">
                <a16:creationId xmlns:a16="http://schemas.microsoft.com/office/drawing/2014/main" id="{BBCF3C8A-06CF-4EA4-9237-CD321F880667}"/>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3" name="对象 2">
            <a:extLst>
              <a:ext uri="{FF2B5EF4-FFF2-40B4-BE49-F238E27FC236}">
                <a16:creationId xmlns:a16="http://schemas.microsoft.com/office/drawing/2014/main" id="{3B012BB4-0EB4-469E-8131-7BDD10F9641C}"/>
              </a:ext>
            </a:extLst>
          </p:cNvPr>
          <p:cNvGraphicFramePr>
            <a:graphicFrameLocks noChangeAspect="1"/>
          </p:cNvGraphicFramePr>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6476" name="Equation" r:id="rId9" imgW="914400" imgH="198720" progId="Equation.DSMT4">
                  <p:embed/>
                </p:oleObj>
              </mc:Choice>
              <mc:Fallback>
                <p:oleObj name="Equation" r:id="rId9" imgW="914400" imgH="198720" progId="Equation.DSMT4">
                  <p:embed/>
                  <p:pic>
                    <p:nvPicPr>
                      <p:cNvPr id="3" name="对象 2">
                        <a:extLst>
                          <a:ext uri="{FF2B5EF4-FFF2-40B4-BE49-F238E27FC236}">
                            <a16:creationId xmlns:a16="http://schemas.microsoft.com/office/drawing/2014/main" id="{3B012BB4-0EB4-469E-8131-7BDD10F9641C}"/>
                          </a:ext>
                        </a:extLst>
                      </p:cNvPr>
                      <p:cNvPicPr/>
                      <p:nvPr/>
                    </p:nvPicPr>
                    <p:blipFill>
                      <a:blip r:embed="rId10"/>
                      <a:stretch>
                        <a:fillRect/>
                      </a:stretch>
                    </p:blipFill>
                    <p:spPr>
                      <a:xfrm>
                        <a:off x="6146800" y="3352800"/>
                        <a:ext cx="914400" cy="198438"/>
                      </a:xfrm>
                      <a:prstGeom prst="rect">
                        <a:avLst/>
                      </a:prstGeom>
                    </p:spPr>
                  </p:pic>
                </p:oleObj>
              </mc:Fallback>
            </mc:AlternateContent>
          </a:graphicData>
        </a:graphic>
      </p:graphicFrame>
      <p:sp>
        <p:nvSpPr>
          <p:cNvPr id="11" name="右大括号 10">
            <a:extLst>
              <a:ext uri="{FF2B5EF4-FFF2-40B4-BE49-F238E27FC236}">
                <a16:creationId xmlns:a16="http://schemas.microsoft.com/office/drawing/2014/main" id="{75A651AF-886A-49B2-8867-0B4AC2681FEF}"/>
              </a:ext>
            </a:extLst>
          </p:cNvPr>
          <p:cNvSpPr/>
          <p:nvPr/>
        </p:nvSpPr>
        <p:spPr>
          <a:xfrm rot="16200000">
            <a:off x="7560330" y="3012131"/>
            <a:ext cx="387927" cy="2792773"/>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5E99D919-7385-4F2F-9B65-2D549D1BC826}"/>
              </a:ext>
            </a:extLst>
          </p:cNvPr>
          <p:cNvSpPr txBox="1"/>
          <p:nvPr/>
        </p:nvSpPr>
        <p:spPr>
          <a:xfrm>
            <a:off x="5175888" y="4589666"/>
            <a:ext cx="2540953" cy="830997"/>
          </a:xfrm>
          <a:prstGeom prst="rect">
            <a:avLst/>
          </a:prstGeom>
          <a:noFill/>
        </p:spPr>
        <p:txBody>
          <a:bodyPr wrap="square" rtlCol="0">
            <a:spAutoFit/>
          </a:bodyPr>
          <a:lstStyle/>
          <a:p>
            <a:r>
              <a:rPr lang="en-US" altLang="zh-CN" sz="2400" dirty="0">
                <a:solidFill>
                  <a:srgbClr val="FF0000"/>
                </a:solidFill>
              </a:rPr>
              <a:t>Insecure firmware,</a:t>
            </a:r>
          </a:p>
          <a:p>
            <a:r>
              <a:rPr lang="en-US" altLang="zh-CN" sz="2400" dirty="0">
                <a:solidFill>
                  <a:srgbClr val="FF0000"/>
                </a:solidFill>
              </a:rPr>
              <a:t>e.g. ONIE</a:t>
            </a:r>
            <a:endParaRPr lang="zh-CN" altLang="en-US" dirty="0"/>
          </a:p>
        </p:txBody>
      </p:sp>
      <p:sp>
        <p:nvSpPr>
          <p:cNvPr id="57" name="文本框 56">
            <a:extLst>
              <a:ext uri="{FF2B5EF4-FFF2-40B4-BE49-F238E27FC236}">
                <a16:creationId xmlns:a16="http://schemas.microsoft.com/office/drawing/2014/main" id="{5C3711AE-2D9E-41A6-8178-925EF4A51203}"/>
              </a:ext>
            </a:extLst>
          </p:cNvPr>
          <p:cNvSpPr txBox="1"/>
          <p:nvPr/>
        </p:nvSpPr>
        <p:spPr>
          <a:xfrm>
            <a:off x="8010682" y="4589666"/>
            <a:ext cx="2355152" cy="738664"/>
          </a:xfrm>
          <a:prstGeom prst="rect">
            <a:avLst/>
          </a:prstGeom>
          <a:noFill/>
        </p:spPr>
        <p:txBody>
          <a:bodyPr wrap="square" rtlCol="0">
            <a:spAutoFit/>
          </a:bodyPr>
          <a:lstStyle/>
          <a:p>
            <a:r>
              <a:rPr lang="en-US" altLang="zh-CN" sz="2400" dirty="0">
                <a:solidFill>
                  <a:srgbClr val="FF0000"/>
                </a:solidFill>
              </a:rPr>
              <a:t>Insecure </a:t>
            </a:r>
            <a:r>
              <a:rPr lang="en-US" altLang="zh-CN" sz="2400" dirty="0" err="1">
                <a:solidFill>
                  <a:srgbClr val="FF0000"/>
                </a:solidFill>
              </a:rPr>
              <a:t>NOSes</a:t>
            </a:r>
            <a:r>
              <a:rPr lang="en-US" altLang="zh-CN" sz="2400" dirty="0">
                <a:solidFill>
                  <a:srgbClr val="FF0000"/>
                </a:solidFill>
              </a:rPr>
              <a:t> </a:t>
            </a:r>
          </a:p>
          <a:p>
            <a:endParaRPr lang="zh-CN" altLang="en-US" dirty="0"/>
          </a:p>
        </p:txBody>
      </p:sp>
      <p:sp>
        <p:nvSpPr>
          <p:cNvPr id="58" name="文本框 57">
            <a:extLst>
              <a:ext uri="{FF2B5EF4-FFF2-40B4-BE49-F238E27FC236}">
                <a16:creationId xmlns:a16="http://schemas.microsoft.com/office/drawing/2014/main" id="{6D7EE910-15E5-47FA-8588-D5C7E478FC4C}"/>
              </a:ext>
            </a:extLst>
          </p:cNvPr>
          <p:cNvSpPr txBox="1"/>
          <p:nvPr/>
        </p:nvSpPr>
        <p:spPr>
          <a:xfrm>
            <a:off x="6395485" y="5931154"/>
            <a:ext cx="2792773" cy="461665"/>
          </a:xfrm>
          <a:prstGeom prst="rect">
            <a:avLst/>
          </a:prstGeom>
          <a:noFill/>
        </p:spPr>
        <p:txBody>
          <a:bodyPr wrap="square" rtlCol="0">
            <a:spAutoFit/>
          </a:bodyPr>
          <a:lstStyle/>
          <a:p>
            <a:r>
              <a:rPr lang="en-US" altLang="zh-CN" sz="2400" dirty="0">
                <a:solidFill>
                  <a:srgbClr val="FF0000"/>
                </a:solidFill>
              </a:rPr>
              <a:t>Pickett @ DEFCON</a:t>
            </a:r>
            <a:endParaRPr lang="zh-CN" altLang="en-US" dirty="0"/>
          </a:p>
        </p:txBody>
      </p:sp>
      <p:sp>
        <p:nvSpPr>
          <p:cNvPr id="54" name="文本框 53">
            <a:extLst>
              <a:ext uri="{FF2B5EF4-FFF2-40B4-BE49-F238E27FC236}">
                <a16:creationId xmlns:a16="http://schemas.microsoft.com/office/drawing/2014/main" id="{1533EB60-C4F8-42FD-82F2-F11F4797BC17}"/>
              </a:ext>
            </a:extLst>
          </p:cNvPr>
          <p:cNvSpPr txBox="1"/>
          <p:nvPr/>
        </p:nvSpPr>
        <p:spPr>
          <a:xfrm>
            <a:off x="336792" y="458386"/>
            <a:ext cx="6233600" cy="1446550"/>
          </a:xfrm>
          <a:prstGeom prst="rect">
            <a:avLst/>
          </a:prstGeom>
          <a:noFill/>
        </p:spPr>
        <p:txBody>
          <a:bodyPr wrap="square" rtlCol="0">
            <a:spAutoFit/>
          </a:bodyPr>
          <a:lstStyle/>
          <a:p>
            <a:r>
              <a:rPr lang="en-US" altLang="zh-CN" sz="4400" dirty="0">
                <a:solidFill>
                  <a:srgbClr val="E8A844">
                    <a:lumMod val="75000"/>
                  </a:srgbClr>
                </a:solidFill>
              </a:rPr>
              <a:t>Middlebox-Bypass Attacks:</a:t>
            </a:r>
          </a:p>
          <a:p>
            <a:r>
              <a:rPr lang="en-US" altLang="zh-CN" sz="4400" dirty="0">
                <a:solidFill>
                  <a:srgbClr val="E8A844">
                    <a:lumMod val="75000"/>
                  </a:srgbClr>
                </a:solidFill>
              </a:rPr>
              <a:t>More than Hypothesis</a:t>
            </a:r>
            <a:endParaRPr lang="zh-CN" altLang="en-US" dirty="0"/>
          </a:p>
        </p:txBody>
      </p:sp>
    </p:spTree>
    <p:extLst>
      <p:ext uri="{BB962C8B-B14F-4D97-AF65-F5344CB8AC3E}">
        <p14:creationId xmlns:p14="http://schemas.microsoft.com/office/powerpoint/2010/main" val="22315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500"/>
                                        <p:tgtEl>
                                          <p:spTgt spid="5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6"/>
                                        </p:tgtEl>
                                      </p:cBhvr>
                                    </p:animEffect>
                                    <p:set>
                                      <p:cBhvr>
                                        <p:cTn id="24" dur="1" fill="hold">
                                          <p:stCondLst>
                                            <p:cond delay="499"/>
                                          </p:stCondLst>
                                        </p:cTn>
                                        <p:tgtEl>
                                          <p:spTgt spid="5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57"/>
                                        </p:tgtEl>
                                      </p:cBhvr>
                                    </p:animEffect>
                                    <p:set>
                                      <p:cBhvr>
                                        <p:cTn id="27" dur="1" fill="hold">
                                          <p:stCondLst>
                                            <p:cond delay="499"/>
                                          </p:stCondLst>
                                        </p:cTn>
                                        <p:tgtEl>
                                          <p:spTgt spid="5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3"/>
                                        </p:tgtEl>
                                      </p:cBhvr>
                                    </p:animEffect>
                                    <p:set>
                                      <p:cBhvr>
                                        <p:cTn id="81" dur="1" fill="hold">
                                          <p:stCondLst>
                                            <p:cond delay="499"/>
                                          </p:stCondLst>
                                        </p:cTn>
                                        <p:tgtEl>
                                          <p:spTgt spid="43"/>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8"/>
                                        </p:tgtEl>
                                      </p:cBhvr>
                                    </p:animEffect>
                                    <p:set>
                                      <p:cBhvr>
                                        <p:cTn id="96" dur="1" fill="hold">
                                          <p:stCondLst>
                                            <p:cond delay="499"/>
                                          </p:stCondLst>
                                        </p:cTn>
                                        <p:tgtEl>
                                          <p:spTgt spid="4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50"/>
                                        </p:tgtEl>
                                      </p:cBhvr>
                                    </p:animEffect>
                                    <p:set>
                                      <p:cBhvr>
                                        <p:cTn id="102" dur="1" fill="hold">
                                          <p:stCondLst>
                                            <p:cond delay="499"/>
                                          </p:stCondLst>
                                        </p:cTn>
                                        <p:tgtEl>
                                          <p:spTgt spid="50"/>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51"/>
                                        </p:tgtEl>
                                      </p:cBhvr>
                                    </p:animEffect>
                                    <p:set>
                                      <p:cBhvr>
                                        <p:cTn id="105" dur="1" fill="hold">
                                          <p:stCondLst>
                                            <p:cond delay="499"/>
                                          </p:stCondLst>
                                        </p:cTn>
                                        <p:tgtEl>
                                          <p:spTgt spid="51"/>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52"/>
                                        </p:tgtEl>
                                      </p:cBhvr>
                                    </p:animEffect>
                                    <p:set>
                                      <p:cBhvr>
                                        <p:cTn id="108" dur="1" fill="hold">
                                          <p:stCondLst>
                                            <p:cond delay="499"/>
                                          </p:stCondLst>
                                        </p:cTn>
                                        <p:tgtEl>
                                          <p:spTgt spid="52"/>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500"/>
                                        <p:tgtEl>
                                          <p:spTgt spid="53"/>
                                        </p:tgtEl>
                                      </p:cBhvr>
                                    </p:animEffect>
                                    <p:set>
                                      <p:cBhvr>
                                        <p:cTn id="111" dur="1" fill="hold">
                                          <p:stCondLst>
                                            <p:cond delay="499"/>
                                          </p:stCondLst>
                                        </p:cTn>
                                        <p:tgtEl>
                                          <p:spTgt spid="53"/>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8" grpId="0" animBg="1"/>
      <p:bldP spid="41" grpId="0" animBg="1"/>
      <p:bldP spid="42" grpId="0" animBg="1"/>
      <p:bldP spid="43" grpId="0" animBg="1"/>
      <p:bldP spid="44" grpId="0" animBg="1"/>
      <p:bldP spid="46" grpId="0"/>
      <p:bldP spid="47" grpId="0"/>
      <p:bldP spid="48" grpId="0"/>
      <p:bldP spid="49" grpId="0"/>
      <p:bldP spid="50" grpId="0"/>
      <p:bldP spid="51" grpId="0"/>
      <p:bldP spid="52" grpId="0"/>
      <p:bldP spid="53" grpId="0"/>
      <p:bldP spid="55" grpId="0"/>
      <p:bldP spid="11" grpId="0" animBg="1"/>
      <p:bldP spid="11" grpId="1" animBg="1"/>
      <p:bldP spid="56" grpId="0"/>
      <p:bldP spid="56" grpId="1"/>
      <p:bldP spid="57" grpId="0"/>
      <p:bldP spid="57" grpId="1"/>
      <p:bldP spid="58" grpId="0"/>
      <p:bldP spid="5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a:extLst>
              <a:ext uri="{FF2B5EF4-FFF2-40B4-BE49-F238E27FC236}">
                <a16:creationId xmlns:a16="http://schemas.microsoft.com/office/drawing/2014/main" id="{7ECBDB63-8D75-43B8-8E5E-43446A9BA716}"/>
              </a:ext>
            </a:extLst>
          </p:cNvPr>
          <p:cNvSpPr/>
          <p:nvPr/>
        </p:nvSpPr>
        <p:spPr>
          <a:xfrm>
            <a:off x="6511642" y="729675"/>
            <a:ext cx="45719" cy="5874328"/>
          </a:xfrm>
          <a:prstGeom prst="rect">
            <a:avLst/>
          </a:prstGeom>
          <a:solidFill>
            <a:srgbClr val="8CB6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D4A9170C-8A31-483A-AE80-62E016D1B811}"/>
              </a:ext>
            </a:extLst>
          </p:cNvPr>
          <p:cNvSpPr txBox="1"/>
          <p:nvPr/>
        </p:nvSpPr>
        <p:spPr>
          <a:xfrm>
            <a:off x="6624204" y="901411"/>
            <a:ext cx="5567796"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Probe-based Methods</a:t>
            </a:r>
            <a:endParaRPr lang="zh-CN" altLang="en-US" sz="3600" dirty="0">
              <a:solidFill>
                <a:srgbClr val="366658"/>
              </a:solidFill>
              <a:cs typeface="+mj-cs"/>
            </a:endParaRPr>
          </a:p>
        </p:txBody>
      </p:sp>
      <p:sp>
        <p:nvSpPr>
          <p:cNvPr id="61" name="文本框 60">
            <a:extLst>
              <a:ext uri="{FF2B5EF4-FFF2-40B4-BE49-F238E27FC236}">
                <a16:creationId xmlns:a16="http://schemas.microsoft.com/office/drawing/2014/main" id="{10021731-BF47-4600-AF89-F68A2AB001A2}"/>
              </a:ext>
            </a:extLst>
          </p:cNvPr>
          <p:cNvSpPr txBox="1"/>
          <p:nvPr/>
        </p:nvSpPr>
        <p:spPr>
          <a:xfrm>
            <a:off x="6624204" y="3543014"/>
            <a:ext cx="5415396"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Statistics-based Methods</a:t>
            </a:r>
            <a:endParaRPr lang="zh-CN" altLang="en-US" sz="3600" dirty="0">
              <a:solidFill>
                <a:srgbClr val="366658"/>
              </a:solidFill>
              <a:cs typeface="+mj-cs"/>
            </a:endParaRPr>
          </a:p>
        </p:txBody>
      </p:sp>
      <p:sp>
        <p:nvSpPr>
          <p:cNvPr id="13" name="文本框 12">
            <a:extLst>
              <a:ext uri="{FF2B5EF4-FFF2-40B4-BE49-F238E27FC236}">
                <a16:creationId xmlns:a16="http://schemas.microsoft.com/office/drawing/2014/main" id="{053E9AD9-15AA-4DEE-AA52-299E635062A8}"/>
              </a:ext>
            </a:extLst>
          </p:cNvPr>
          <p:cNvSpPr txBox="1"/>
          <p:nvPr/>
        </p:nvSpPr>
        <p:spPr>
          <a:xfrm>
            <a:off x="7000875" y="1654910"/>
            <a:ext cx="4088131" cy="12003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en-US" altLang="zh-CN" sz="2400" dirty="0">
                <a:solidFill>
                  <a:srgbClr val="366658"/>
                </a:solidFill>
              </a:rPr>
              <a:t>Blinded by coward-attack</a:t>
            </a:r>
          </a:p>
          <a:p>
            <a:pPr marL="457200" indent="-457200">
              <a:buClr>
                <a:srgbClr val="FF0000"/>
              </a:buClr>
              <a:buFont typeface="Wingdings" panose="05000000000000000000" pitchFamily="2" charset="2"/>
              <a:buChar char="Ø"/>
            </a:pPr>
            <a:r>
              <a:rPr lang="en-US" altLang="zh-CN" sz="2400" dirty="0">
                <a:solidFill>
                  <a:srgbClr val="366658"/>
                </a:solidFill>
              </a:rPr>
              <a:t>Waste valuable control channel bandwidth</a:t>
            </a:r>
            <a:endParaRPr lang="zh-CN" altLang="en-US" sz="2400" dirty="0">
              <a:solidFill>
                <a:srgbClr val="366658"/>
              </a:solidFill>
            </a:endParaRPr>
          </a:p>
        </p:txBody>
      </p:sp>
      <p:sp>
        <p:nvSpPr>
          <p:cNvPr id="62" name="文本框 61">
            <a:extLst>
              <a:ext uri="{FF2B5EF4-FFF2-40B4-BE49-F238E27FC236}">
                <a16:creationId xmlns:a16="http://schemas.microsoft.com/office/drawing/2014/main" id="{3CD9D08A-B5A8-4B85-B04C-1663C14A3C4F}"/>
              </a:ext>
            </a:extLst>
          </p:cNvPr>
          <p:cNvSpPr txBox="1"/>
          <p:nvPr/>
        </p:nvSpPr>
        <p:spPr>
          <a:xfrm>
            <a:off x="7000875" y="4348856"/>
            <a:ext cx="4088131" cy="12003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en-US" altLang="zh-CN" sz="2400" dirty="0">
                <a:solidFill>
                  <a:srgbClr val="366658"/>
                </a:solidFill>
              </a:rPr>
              <a:t>False positive (negative)</a:t>
            </a:r>
          </a:p>
          <a:p>
            <a:pPr marL="457200" indent="-457200">
              <a:buClr>
                <a:srgbClr val="FF0000"/>
              </a:buClr>
              <a:buFont typeface="Wingdings" panose="05000000000000000000" pitchFamily="2" charset="2"/>
              <a:buChar char="Ø"/>
            </a:pPr>
            <a:r>
              <a:rPr lang="en-US" altLang="zh-CN" sz="2400" dirty="0">
                <a:solidFill>
                  <a:srgbClr val="366658"/>
                </a:solidFill>
              </a:rPr>
              <a:t>Waste valuable control channel bandwidth</a:t>
            </a:r>
            <a:endParaRPr lang="zh-CN" altLang="en-US" sz="2400" dirty="0">
              <a:solidFill>
                <a:srgbClr val="366658"/>
              </a:solidFill>
            </a:endParaRPr>
          </a:p>
        </p:txBody>
      </p:sp>
      <p:sp>
        <p:nvSpPr>
          <p:cNvPr id="9" name="文本框 8">
            <a:extLst>
              <a:ext uri="{FF2B5EF4-FFF2-40B4-BE49-F238E27FC236}">
                <a16:creationId xmlns:a16="http://schemas.microsoft.com/office/drawing/2014/main" id="{47D85477-93C4-479D-962D-A4DD990FE025}"/>
              </a:ext>
            </a:extLst>
          </p:cNvPr>
          <p:cNvSpPr txBox="1"/>
          <p:nvPr/>
        </p:nvSpPr>
        <p:spPr>
          <a:xfrm>
            <a:off x="336792" y="458386"/>
            <a:ext cx="6233600" cy="2123658"/>
          </a:xfrm>
          <a:prstGeom prst="rect">
            <a:avLst/>
          </a:prstGeom>
          <a:noFill/>
        </p:spPr>
        <p:txBody>
          <a:bodyPr wrap="square" rtlCol="0">
            <a:spAutoFit/>
          </a:bodyPr>
          <a:lstStyle/>
          <a:p>
            <a:r>
              <a:rPr lang="en-US" altLang="zh-CN" sz="4400" dirty="0">
                <a:solidFill>
                  <a:srgbClr val="E8A844">
                    <a:lumMod val="75000"/>
                  </a:srgbClr>
                </a:solidFill>
              </a:rPr>
              <a:t>Middlebox-Bypass Attacks:</a:t>
            </a:r>
          </a:p>
          <a:p>
            <a:r>
              <a:rPr lang="en-US" altLang="zh-CN" sz="4400" dirty="0">
                <a:solidFill>
                  <a:srgbClr val="E8A844">
                    <a:lumMod val="75000"/>
                  </a:srgbClr>
                </a:solidFill>
              </a:rPr>
              <a:t>Existing malicious switch detection methods</a:t>
            </a:r>
            <a:endParaRPr lang="zh-CN" altLang="en-US" dirty="0"/>
          </a:p>
        </p:txBody>
      </p:sp>
    </p:spTree>
    <p:extLst>
      <p:ext uri="{BB962C8B-B14F-4D97-AF65-F5344CB8AC3E}">
        <p14:creationId xmlns:p14="http://schemas.microsoft.com/office/powerpoint/2010/main" val="66507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anim calcmode="lin" valueType="num">
                                      <p:cBhvr>
                                        <p:cTn id="8" dur="750" fill="hold"/>
                                        <p:tgtEl>
                                          <p:spTgt spid="59"/>
                                        </p:tgtEl>
                                        <p:attrNameLst>
                                          <p:attrName>ppt_x</p:attrName>
                                        </p:attrNameLst>
                                      </p:cBhvr>
                                      <p:tavLst>
                                        <p:tav tm="0">
                                          <p:val>
                                            <p:strVal val="#ppt_x"/>
                                          </p:val>
                                        </p:tav>
                                        <p:tav tm="100000">
                                          <p:val>
                                            <p:strVal val="#ppt_x"/>
                                          </p:val>
                                        </p:tav>
                                      </p:tavLst>
                                    </p:anim>
                                    <p:anim calcmode="lin" valueType="num">
                                      <p:cBhvr>
                                        <p:cTn id="9" dur="750" fill="hold"/>
                                        <p:tgtEl>
                                          <p:spTgt spid="59"/>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grpId="0" nodeType="withEffect">
                                  <p:stCondLst>
                                    <p:cond delay="0"/>
                                  </p:stCondLst>
                                  <p:childTnLst>
                                    <p:animMotion origin="layout" path="M -3.125E-6 2.22222E-6 L -3.125E-6 0.27847 " pathEditMode="relative" rAng="0" ptsTypes="AA">
                                      <p:cBhvr>
                                        <p:cTn id="11" dur="1000" fill="hold"/>
                                        <p:tgtEl>
                                          <p:spTgt spid="9"/>
                                        </p:tgtEl>
                                        <p:attrNameLst>
                                          <p:attrName>ppt_x</p:attrName>
                                          <p:attrName>ppt_y</p:attrName>
                                        </p:attrNameLst>
                                      </p:cBhvr>
                                      <p:rCtr x="0" y="13912"/>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anim calcmode="lin" valueType="num">
                                      <p:cBhvr>
                                        <p:cTn id="17" dur="500" fill="hold"/>
                                        <p:tgtEl>
                                          <p:spTgt spid="60"/>
                                        </p:tgtEl>
                                        <p:attrNameLst>
                                          <p:attrName>ppt_x</p:attrName>
                                        </p:attrNameLst>
                                      </p:cBhvr>
                                      <p:tavLst>
                                        <p:tav tm="0">
                                          <p:val>
                                            <p:strVal val="#ppt_x"/>
                                          </p:val>
                                        </p:tav>
                                        <p:tav tm="100000">
                                          <p:val>
                                            <p:strVal val="#ppt_x"/>
                                          </p:val>
                                        </p:tav>
                                      </p:tavLst>
                                    </p:anim>
                                    <p:anim calcmode="lin" valueType="num">
                                      <p:cBhvr>
                                        <p:cTn id="18" dur="500" fill="hold"/>
                                        <p:tgtEl>
                                          <p:spTgt spid="60"/>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anim calcmode="lin" valueType="num">
                                      <p:cBhvr>
                                        <p:cTn id="22" dur="500" fill="hold"/>
                                        <p:tgtEl>
                                          <p:spTgt spid="61"/>
                                        </p:tgtEl>
                                        <p:attrNameLst>
                                          <p:attrName>ppt_x</p:attrName>
                                        </p:attrNameLst>
                                      </p:cBhvr>
                                      <p:tavLst>
                                        <p:tav tm="0">
                                          <p:val>
                                            <p:strVal val="#ppt_x"/>
                                          </p:val>
                                        </p:tav>
                                        <p:tav tm="100000">
                                          <p:val>
                                            <p:strVal val="#ppt_x"/>
                                          </p:val>
                                        </p:tav>
                                      </p:tavLst>
                                    </p:anim>
                                    <p:anim calcmode="lin" valueType="num">
                                      <p:cBhvr>
                                        <p:cTn id="23"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wipe(up)">
                                      <p:cBhvr>
                                        <p:cTn id="33" dur="500"/>
                                        <p:tgtEl>
                                          <p:spTgt spid="6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wipe(up)">
                                      <p:cBhvr>
                                        <p:cTn id="38" dur="500"/>
                                        <p:tgtEl>
                                          <p:spTgt spid="13">
                                            <p:txEl>
                                              <p:pRg st="1" end="1"/>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62">
                                            <p:txEl>
                                              <p:pRg st="1" end="1"/>
                                            </p:txEl>
                                          </p:spTgt>
                                        </p:tgtEl>
                                        <p:attrNameLst>
                                          <p:attrName>style.visibility</p:attrName>
                                        </p:attrNameLst>
                                      </p:cBhvr>
                                      <p:to>
                                        <p:strVal val="visible"/>
                                      </p:to>
                                    </p:set>
                                    <p:animEffect transition="in" filter="wipe(up)">
                                      <p:cBhvr>
                                        <p:cTn id="41" dur="500"/>
                                        <p:tgtEl>
                                          <p:spTgt spid="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a:extLst>
              <a:ext uri="{FF2B5EF4-FFF2-40B4-BE49-F238E27FC236}">
                <a16:creationId xmlns:a16="http://schemas.microsoft.com/office/drawing/2014/main" id="{7ECBDB63-8D75-43B8-8E5E-43446A9BA716}"/>
              </a:ext>
            </a:extLst>
          </p:cNvPr>
          <p:cNvSpPr/>
          <p:nvPr/>
        </p:nvSpPr>
        <p:spPr>
          <a:xfrm>
            <a:off x="6511642" y="729675"/>
            <a:ext cx="45719" cy="5874328"/>
          </a:xfrm>
          <a:prstGeom prst="rect">
            <a:avLst/>
          </a:prstGeom>
          <a:solidFill>
            <a:srgbClr val="8CB6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D4A9170C-8A31-483A-AE80-62E016D1B811}"/>
              </a:ext>
            </a:extLst>
          </p:cNvPr>
          <p:cNvSpPr txBox="1"/>
          <p:nvPr/>
        </p:nvSpPr>
        <p:spPr>
          <a:xfrm>
            <a:off x="6624204" y="901411"/>
            <a:ext cx="5567796"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Probe-based Methods</a:t>
            </a:r>
            <a:endParaRPr lang="zh-CN" altLang="en-US" sz="3600" dirty="0">
              <a:solidFill>
                <a:srgbClr val="366658"/>
              </a:solidFill>
              <a:cs typeface="+mj-cs"/>
            </a:endParaRPr>
          </a:p>
        </p:txBody>
      </p:sp>
      <p:sp>
        <p:nvSpPr>
          <p:cNvPr id="61" name="文本框 60">
            <a:extLst>
              <a:ext uri="{FF2B5EF4-FFF2-40B4-BE49-F238E27FC236}">
                <a16:creationId xmlns:a16="http://schemas.microsoft.com/office/drawing/2014/main" id="{10021731-BF47-4600-AF89-F68A2AB001A2}"/>
              </a:ext>
            </a:extLst>
          </p:cNvPr>
          <p:cNvSpPr txBox="1"/>
          <p:nvPr/>
        </p:nvSpPr>
        <p:spPr>
          <a:xfrm>
            <a:off x="6624204" y="3543014"/>
            <a:ext cx="5415396"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Statistics-based Methods</a:t>
            </a:r>
            <a:endParaRPr lang="zh-CN" altLang="en-US" sz="3600" dirty="0">
              <a:solidFill>
                <a:srgbClr val="366658"/>
              </a:solidFill>
              <a:cs typeface="+mj-cs"/>
            </a:endParaRPr>
          </a:p>
        </p:txBody>
      </p:sp>
      <p:sp>
        <p:nvSpPr>
          <p:cNvPr id="13" name="文本框 12">
            <a:extLst>
              <a:ext uri="{FF2B5EF4-FFF2-40B4-BE49-F238E27FC236}">
                <a16:creationId xmlns:a16="http://schemas.microsoft.com/office/drawing/2014/main" id="{053E9AD9-15AA-4DEE-AA52-299E635062A8}"/>
              </a:ext>
            </a:extLst>
          </p:cNvPr>
          <p:cNvSpPr txBox="1"/>
          <p:nvPr/>
        </p:nvSpPr>
        <p:spPr>
          <a:xfrm>
            <a:off x="7000875" y="1654910"/>
            <a:ext cx="4088131" cy="12003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en-US" altLang="zh-CN" sz="2400" dirty="0">
                <a:solidFill>
                  <a:srgbClr val="366658"/>
                </a:solidFill>
              </a:rPr>
              <a:t>Blinded by coward-attack</a:t>
            </a:r>
          </a:p>
          <a:p>
            <a:pPr marL="457200" indent="-457200">
              <a:buClr>
                <a:srgbClr val="FF0000"/>
              </a:buClr>
              <a:buFont typeface="Wingdings" panose="05000000000000000000" pitchFamily="2" charset="2"/>
              <a:buChar char="Ø"/>
            </a:pPr>
            <a:r>
              <a:rPr lang="en-US" altLang="zh-CN" sz="2400" dirty="0">
                <a:solidFill>
                  <a:srgbClr val="366658"/>
                </a:solidFill>
              </a:rPr>
              <a:t>Waste valuable control channel bandwidth</a:t>
            </a:r>
            <a:endParaRPr lang="zh-CN" altLang="en-US" sz="2400" dirty="0">
              <a:solidFill>
                <a:srgbClr val="366658"/>
              </a:solidFill>
            </a:endParaRPr>
          </a:p>
        </p:txBody>
      </p:sp>
      <p:sp>
        <p:nvSpPr>
          <p:cNvPr id="62" name="文本框 61">
            <a:extLst>
              <a:ext uri="{FF2B5EF4-FFF2-40B4-BE49-F238E27FC236}">
                <a16:creationId xmlns:a16="http://schemas.microsoft.com/office/drawing/2014/main" id="{3CD9D08A-B5A8-4B85-B04C-1663C14A3C4F}"/>
              </a:ext>
            </a:extLst>
          </p:cNvPr>
          <p:cNvSpPr txBox="1"/>
          <p:nvPr/>
        </p:nvSpPr>
        <p:spPr>
          <a:xfrm>
            <a:off x="7000875" y="4348856"/>
            <a:ext cx="4631056" cy="12003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en-US" altLang="zh-CN" sz="2400" dirty="0">
                <a:solidFill>
                  <a:srgbClr val="366658"/>
                </a:solidFill>
              </a:rPr>
              <a:t>False positive (negative)</a:t>
            </a:r>
          </a:p>
          <a:p>
            <a:pPr marL="457200" indent="-457200">
              <a:buClr>
                <a:srgbClr val="FF0000"/>
              </a:buClr>
              <a:buFont typeface="Wingdings" panose="05000000000000000000" pitchFamily="2" charset="2"/>
              <a:buChar char="Ø"/>
            </a:pPr>
            <a:r>
              <a:rPr lang="en-US" altLang="zh-CN" sz="2400" dirty="0">
                <a:solidFill>
                  <a:srgbClr val="366658"/>
                </a:solidFill>
              </a:rPr>
              <a:t>Waste valuable control channel bandwidth</a:t>
            </a:r>
            <a:endParaRPr lang="zh-CN" altLang="en-US" sz="2400" dirty="0">
              <a:solidFill>
                <a:srgbClr val="366658"/>
              </a:solidFill>
            </a:endParaRPr>
          </a:p>
        </p:txBody>
      </p:sp>
      <p:sp>
        <p:nvSpPr>
          <p:cNvPr id="8" name="文本框 7">
            <a:extLst>
              <a:ext uri="{FF2B5EF4-FFF2-40B4-BE49-F238E27FC236}">
                <a16:creationId xmlns:a16="http://schemas.microsoft.com/office/drawing/2014/main" id="{3A2EFF96-4707-496F-B765-2BD70544CD3A}"/>
              </a:ext>
            </a:extLst>
          </p:cNvPr>
          <p:cNvSpPr txBox="1"/>
          <p:nvPr/>
        </p:nvSpPr>
        <p:spPr>
          <a:xfrm>
            <a:off x="332508" y="2351721"/>
            <a:ext cx="6112291" cy="1446550"/>
          </a:xfrm>
          <a:prstGeom prst="rect">
            <a:avLst/>
          </a:prstGeom>
          <a:noFill/>
        </p:spPr>
        <p:txBody>
          <a:bodyPr wrap="square" rtlCol="0">
            <a:spAutoFit/>
          </a:bodyPr>
          <a:lstStyle/>
          <a:p>
            <a:r>
              <a:rPr lang="en-US" altLang="zh-CN" sz="4400" dirty="0">
                <a:solidFill>
                  <a:srgbClr val="E8A844">
                    <a:lumMod val="75000"/>
                  </a:srgbClr>
                </a:solidFill>
              </a:rPr>
              <a:t>Middlebox-Bypass Attacks:</a:t>
            </a:r>
          </a:p>
          <a:p>
            <a:r>
              <a:rPr lang="en-US" altLang="zh-CN" sz="4400" dirty="0">
                <a:solidFill>
                  <a:srgbClr val="E8A844">
                    <a:lumMod val="75000"/>
                  </a:srgbClr>
                </a:solidFill>
              </a:rPr>
              <a:t>Existing Secure Methods </a:t>
            </a:r>
            <a:endParaRPr lang="zh-CN" altLang="en-US" dirty="0"/>
          </a:p>
        </p:txBody>
      </p:sp>
      <p:cxnSp>
        <p:nvCxnSpPr>
          <p:cNvPr id="3" name="直接连接符 2">
            <a:extLst>
              <a:ext uri="{FF2B5EF4-FFF2-40B4-BE49-F238E27FC236}">
                <a16:creationId xmlns:a16="http://schemas.microsoft.com/office/drawing/2014/main" id="{01CC8A47-AC3B-43A1-8A33-304079573745}"/>
              </a:ext>
            </a:extLst>
          </p:cNvPr>
          <p:cNvCxnSpPr/>
          <p:nvPr/>
        </p:nvCxnSpPr>
        <p:spPr>
          <a:xfrm>
            <a:off x="428625" y="3409950"/>
            <a:ext cx="56673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61ACAB6-2E04-448D-9948-367D5DBF1144}"/>
              </a:ext>
            </a:extLst>
          </p:cNvPr>
          <p:cNvCxnSpPr/>
          <p:nvPr/>
        </p:nvCxnSpPr>
        <p:spPr>
          <a:xfrm>
            <a:off x="428625" y="3524250"/>
            <a:ext cx="56673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2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59"/>
                                        </p:tgtEl>
                                        <p:attrNameLst>
                                          <p:attrName>ppt_x</p:attrName>
                                        </p:attrNameLst>
                                      </p:cBhvr>
                                      <p:tavLst>
                                        <p:tav tm="0">
                                          <p:val>
                                            <p:strVal val="ppt_x"/>
                                          </p:val>
                                        </p:tav>
                                        <p:tav tm="100000">
                                          <p:val>
                                            <p:strVal val="ppt_x"/>
                                          </p:val>
                                        </p:tav>
                                      </p:tavLst>
                                    </p:anim>
                                    <p:anim calcmode="lin" valueType="num">
                                      <p:cBhvr additive="base">
                                        <p:cTn id="7" dur="500"/>
                                        <p:tgtEl>
                                          <p:spTgt spid="59"/>
                                        </p:tgtEl>
                                        <p:attrNameLst>
                                          <p:attrName>ppt_y</p:attrName>
                                        </p:attrNameLst>
                                      </p:cBhvr>
                                      <p:tavLst>
                                        <p:tav tm="0">
                                          <p:val>
                                            <p:strVal val="ppt_y"/>
                                          </p:val>
                                        </p:tav>
                                        <p:tav tm="100000">
                                          <p:val>
                                            <p:strVal val="1+ppt_h/2"/>
                                          </p:val>
                                        </p:tav>
                                      </p:tavLst>
                                    </p:anim>
                                    <p:set>
                                      <p:cBhvr>
                                        <p:cTn id="8" dur="1" fill="hold">
                                          <p:stCondLst>
                                            <p:cond delay="499"/>
                                          </p:stCondLst>
                                        </p:cTn>
                                        <p:tgtEl>
                                          <p:spTgt spid="59"/>
                                        </p:tgtEl>
                                        <p:attrNameLst>
                                          <p:attrName>style.visibility</p:attrName>
                                        </p:attrNameLst>
                                      </p:cBhvr>
                                      <p:to>
                                        <p:strVal val="hidden"/>
                                      </p:to>
                                    </p:set>
                                  </p:childTnLst>
                                </p:cTn>
                              </p:par>
                              <p:par>
                                <p:cTn id="9" presetID="2" presetClass="exit" presetSubtype="2" fill="hold" grpId="1" nodeType="withEffect">
                                  <p:stCondLst>
                                    <p:cond delay="0"/>
                                  </p:stCondLst>
                                  <p:childTnLst>
                                    <p:anim calcmode="lin" valueType="num">
                                      <p:cBhvr additive="base">
                                        <p:cTn id="10" dur="500"/>
                                        <p:tgtEl>
                                          <p:spTgt spid="60"/>
                                        </p:tgtEl>
                                        <p:attrNameLst>
                                          <p:attrName>ppt_x</p:attrName>
                                        </p:attrNameLst>
                                      </p:cBhvr>
                                      <p:tavLst>
                                        <p:tav tm="0">
                                          <p:val>
                                            <p:strVal val="ppt_x"/>
                                          </p:val>
                                        </p:tav>
                                        <p:tav tm="100000">
                                          <p:val>
                                            <p:strVal val="1+ppt_w/2"/>
                                          </p:val>
                                        </p:tav>
                                      </p:tavLst>
                                    </p:anim>
                                    <p:anim calcmode="lin" valueType="num">
                                      <p:cBhvr additive="base">
                                        <p:cTn id="11" dur="500"/>
                                        <p:tgtEl>
                                          <p:spTgt spid="60"/>
                                        </p:tgtEl>
                                        <p:attrNameLst>
                                          <p:attrName>ppt_y</p:attrName>
                                        </p:attrNameLst>
                                      </p:cBhvr>
                                      <p:tavLst>
                                        <p:tav tm="0">
                                          <p:val>
                                            <p:strVal val="ppt_y"/>
                                          </p:val>
                                        </p:tav>
                                        <p:tav tm="100000">
                                          <p:val>
                                            <p:strVal val="ppt_y"/>
                                          </p:val>
                                        </p:tav>
                                      </p:tavLst>
                                    </p:anim>
                                    <p:set>
                                      <p:cBhvr>
                                        <p:cTn id="12" dur="1" fill="hold">
                                          <p:stCondLst>
                                            <p:cond delay="499"/>
                                          </p:stCondLst>
                                        </p:cTn>
                                        <p:tgtEl>
                                          <p:spTgt spid="60"/>
                                        </p:tgtEl>
                                        <p:attrNameLst>
                                          <p:attrName>style.visibility</p:attrName>
                                        </p:attrNameLst>
                                      </p:cBhvr>
                                      <p:to>
                                        <p:strVal val="hidden"/>
                                      </p:to>
                                    </p:set>
                                  </p:childTnLst>
                                </p:cTn>
                              </p:par>
                              <p:par>
                                <p:cTn id="13" presetID="2" presetClass="exit" presetSubtype="2" fill="hold" grpId="1" nodeType="withEffect">
                                  <p:stCondLst>
                                    <p:cond delay="0"/>
                                  </p:stCondLst>
                                  <p:childTnLst>
                                    <p:anim calcmode="lin" valueType="num">
                                      <p:cBhvr additive="base">
                                        <p:cTn id="14" dur="500"/>
                                        <p:tgtEl>
                                          <p:spTgt spid="61"/>
                                        </p:tgtEl>
                                        <p:attrNameLst>
                                          <p:attrName>ppt_x</p:attrName>
                                        </p:attrNameLst>
                                      </p:cBhvr>
                                      <p:tavLst>
                                        <p:tav tm="0">
                                          <p:val>
                                            <p:strVal val="ppt_x"/>
                                          </p:val>
                                        </p:tav>
                                        <p:tav tm="100000">
                                          <p:val>
                                            <p:strVal val="1+ppt_w/2"/>
                                          </p:val>
                                        </p:tav>
                                      </p:tavLst>
                                    </p:anim>
                                    <p:anim calcmode="lin" valueType="num">
                                      <p:cBhvr additive="base">
                                        <p:cTn id="15" dur="500"/>
                                        <p:tgtEl>
                                          <p:spTgt spid="61"/>
                                        </p:tgtEl>
                                        <p:attrNameLst>
                                          <p:attrName>ppt_y</p:attrName>
                                        </p:attrNameLst>
                                      </p:cBhvr>
                                      <p:tavLst>
                                        <p:tav tm="0">
                                          <p:val>
                                            <p:strVal val="ppt_y"/>
                                          </p:val>
                                        </p:tav>
                                        <p:tav tm="100000">
                                          <p:val>
                                            <p:strVal val="ppt_y"/>
                                          </p:val>
                                        </p:tav>
                                      </p:tavLst>
                                    </p:anim>
                                    <p:set>
                                      <p:cBhvr>
                                        <p:cTn id="16" dur="1" fill="hold">
                                          <p:stCondLst>
                                            <p:cond delay="499"/>
                                          </p:stCondLst>
                                        </p:cTn>
                                        <p:tgtEl>
                                          <p:spTgt spid="61"/>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19" dur="500"/>
                                        <p:tgtEl>
                                          <p:spTgt spid="13">
                                            <p:txEl>
                                              <p:pRg st="0" end="0"/>
                                            </p:txEl>
                                          </p:spTgt>
                                        </p:tgtEl>
                                        <p:attrNameLst>
                                          <p:attrName>ppt_y</p:attrName>
                                        </p:attrNameLst>
                                      </p:cBhvr>
                                      <p:tavLst>
                                        <p:tav tm="0">
                                          <p:val>
                                            <p:strVal val="ppt_y"/>
                                          </p:val>
                                        </p:tav>
                                        <p:tav tm="100000">
                                          <p:val>
                                            <p:strVal val="ppt_y"/>
                                          </p:val>
                                        </p:tav>
                                      </p:tavLst>
                                    </p:anim>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50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23" dur="500"/>
                                        <p:tgtEl>
                                          <p:spTgt spid="13">
                                            <p:txEl>
                                              <p:pRg st="1" end="1"/>
                                            </p:txEl>
                                          </p:spTgt>
                                        </p:tgtEl>
                                        <p:attrNameLst>
                                          <p:attrName>ppt_y</p:attrName>
                                        </p:attrNameLst>
                                      </p:cBhvr>
                                      <p:tavLst>
                                        <p:tav tm="0">
                                          <p:val>
                                            <p:strVal val="ppt_y"/>
                                          </p:val>
                                        </p:tav>
                                        <p:tav tm="100000">
                                          <p:val>
                                            <p:strVal val="ppt_y"/>
                                          </p:val>
                                        </p:tav>
                                      </p:tavLst>
                                    </p:anim>
                                    <p:set>
                                      <p:cBhvr>
                                        <p:cTn id="24" dur="1" fill="hold">
                                          <p:stCondLst>
                                            <p:cond delay="499"/>
                                          </p:stCondLst>
                                        </p:cTn>
                                        <p:tgtEl>
                                          <p:spTgt spid="13">
                                            <p:txEl>
                                              <p:pRg st="1" end="1"/>
                                            </p:txEl>
                                          </p:spTgt>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500"/>
                                        <p:tgtEl>
                                          <p:spTgt spid="62">
                                            <p:txEl>
                                              <p:pRg st="0" end="0"/>
                                            </p:txEl>
                                          </p:spTgt>
                                        </p:tgtEl>
                                        <p:attrNameLst>
                                          <p:attrName>ppt_x</p:attrName>
                                        </p:attrNameLst>
                                      </p:cBhvr>
                                      <p:tavLst>
                                        <p:tav tm="0">
                                          <p:val>
                                            <p:strVal val="ppt_x"/>
                                          </p:val>
                                        </p:tav>
                                        <p:tav tm="100000">
                                          <p:val>
                                            <p:strVal val="1+ppt_w/2"/>
                                          </p:val>
                                        </p:tav>
                                      </p:tavLst>
                                    </p:anim>
                                    <p:anim calcmode="lin" valueType="num">
                                      <p:cBhvr additive="base">
                                        <p:cTn id="27" dur="500"/>
                                        <p:tgtEl>
                                          <p:spTgt spid="62">
                                            <p:txEl>
                                              <p:pRg st="0" end="0"/>
                                            </p:txEl>
                                          </p:spTgt>
                                        </p:tgtEl>
                                        <p:attrNameLst>
                                          <p:attrName>ppt_y</p:attrName>
                                        </p:attrNameLst>
                                      </p:cBhvr>
                                      <p:tavLst>
                                        <p:tav tm="0">
                                          <p:val>
                                            <p:strVal val="ppt_y"/>
                                          </p:val>
                                        </p:tav>
                                        <p:tav tm="100000">
                                          <p:val>
                                            <p:strVal val="ppt_y"/>
                                          </p:val>
                                        </p:tav>
                                      </p:tavLst>
                                    </p:anim>
                                    <p:set>
                                      <p:cBhvr>
                                        <p:cTn id="28" dur="1" fill="hold">
                                          <p:stCondLst>
                                            <p:cond delay="499"/>
                                          </p:stCondLst>
                                        </p:cTn>
                                        <p:tgtEl>
                                          <p:spTgt spid="62">
                                            <p:txEl>
                                              <p:pRg st="0" end="0"/>
                                            </p:txEl>
                                          </p:spTgt>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62">
                                            <p:txEl>
                                              <p:pRg st="1" end="1"/>
                                            </p:txEl>
                                          </p:spTgt>
                                        </p:tgtEl>
                                        <p:attrNameLst>
                                          <p:attrName>ppt_x</p:attrName>
                                        </p:attrNameLst>
                                      </p:cBhvr>
                                      <p:tavLst>
                                        <p:tav tm="0">
                                          <p:val>
                                            <p:strVal val="ppt_x"/>
                                          </p:val>
                                        </p:tav>
                                        <p:tav tm="100000">
                                          <p:val>
                                            <p:strVal val="1+ppt_w/2"/>
                                          </p:val>
                                        </p:tav>
                                      </p:tavLst>
                                    </p:anim>
                                    <p:anim calcmode="lin" valueType="num">
                                      <p:cBhvr additive="base">
                                        <p:cTn id="31" dur="500"/>
                                        <p:tgtEl>
                                          <p:spTgt spid="62">
                                            <p:txEl>
                                              <p:pRg st="1" end="1"/>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p:bldP spid="60" grpId="1"/>
      <p:bldP spid="61" grpId="1"/>
      <p:bldP spid="13" grpId="0" build="allAtOnce"/>
      <p:bldP spid="6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F2779BD-9C89-4FF3-97C1-681145281F66}"/>
              </a:ext>
            </a:extLst>
          </p:cNvPr>
          <p:cNvSpPr/>
          <p:nvPr/>
        </p:nvSpPr>
        <p:spPr>
          <a:xfrm>
            <a:off x="332508" y="1674613"/>
            <a:ext cx="10995025" cy="2123658"/>
          </a:xfrm>
          <a:prstGeom prst="rect">
            <a:avLst/>
          </a:prstGeom>
        </p:spPr>
        <p:txBody>
          <a:bodyPr wrap="square">
            <a:spAutoFit/>
          </a:bodyPr>
          <a:lstStyle/>
          <a:p>
            <a:r>
              <a:rPr lang="en-US" altLang="zh-CN" sz="4400" dirty="0" err="1">
                <a:solidFill>
                  <a:srgbClr val="366658"/>
                </a:solidFill>
                <a:cs typeface="+mj-cs"/>
              </a:rPr>
              <a:t>FlowCloak</a:t>
            </a:r>
            <a:r>
              <a:rPr lang="en-US" altLang="zh-CN" sz="4400" dirty="0">
                <a:solidFill>
                  <a:srgbClr val="366658"/>
                </a:solidFill>
                <a:cs typeface="+mj-cs"/>
              </a:rPr>
              <a:t>: Defeating</a:t>
            </a:r>
            <a:br>
              <a:rPr lang="en-US" altLang="zh-CN" sz="4400" dirty="0">
                <a:solidFill>
                  <a:srgbClr val="366658"/>
                </a:solidFill>
                <a:cs typeface="+mj-cs"/>
              </a:rPr>
            </a:br>
            <a:r>
              <a:rPr lang="en-US" altLang="zh-CN" sz="4400" dirty="0">
                <a:solidFill>
                  <a:srgbClr val="366658"/>
                </a:solidFill>
                <a:cs typeface="+mj-cs"/>
              </a:rPr>
              <a:t>Middlebox-Bypass Attacks in</a:t>
            </a:r>
            <a:br>
              <a:rPr lang="en-US" altLang="zh-CN" sz="4400" dirty="0">
                <a:solidFill>
                  <a:srgbClr val="366658"/>
                </a:solidFill>
                <a:cs typeface="+mj-cs"/>
              </a:rPr>
            </a:br>
            <a:r>
              <a:rPr lang="en-US" altLang="zh-CN" sz="4400" dirty="0">
                <a:solidFill>
                  <a:srgbClr val="366658"/>
                </a:solidFill>
                <a:cs typeface="+mj-cs"/>
              </a:rPr>
              <a:t>Software-Defined Networking</a:t>
            </a:r>
            <a:endParaRPr lang="zh-CN" altLang="en-US" dirty="0">
              <a:solidFill>
                <a:srgbClr val="366658"/>
              </a:solidFill>
            </a:endParaRPr>
          </a:p>
        </p:txBody>
      </p:sp>
      <p:sp>
        <p:nvSpPr>
          <p:cNvPr id="2" name="文本框 1">
            <a:extLst>
              <a:ext uri="{FF2B5EF4-FFF2-40B4-BE49-F238E27FC236}">
                <a16:creationId xmlns:a16="http://schemas.microsoft.com/office/drawing/2014/main" id="{664DB250-B26E-4561-822F-7177A1BEB4A8}"/>
              </a:ext>
            </a:extLst>
          </p:cNvPr>
          <p:cNvSpPr txBox="1"/>
          <p:nvPr/>
        </p:nvSpPr>
        <p:spPr>
          <a:xfrm>
            <a:off x="332508" y="2351721"/>
            <a:ext cx="7309757" cy="769441"/>
          </a:xfrm>
          <a:prstGeom prst="rect">
            <a:avLst/>
          </a:prstGeom>
          <a:noFill/>
        </p:spPr>
        <p:txBody>
          <a:bodyPr wrap="square" rtlCol="0">
            <a:spAutoFit/>
          </a:bodyPr>
          <a:lstStyle/>
          <a:p>
            <a:r>
              <a:rPr lang="en-US" altLang="zh-CN" sz="4400" dirty="0">
                <a:solidFill>
                  <a:srgbClr val="E8A844">
                    <a:lumMod val="75000"/>
                  </a:srgbClr>
                </a:solidFill>
              </a:rPr>
              <a:t>Middlebox-Bypass Attacks</a:t>
            </a:r>
          </a:p>
        </p:txBody>
      </p:sp>
      <p:sp>
        <p:nvSpPr>
          <p:cNvPr id="5" name="文本框 4">
            <a:extLst>
              <a:ext uri="{FF2B5EF4-FFF2-40B4-BE49-F238E27FC236}">
                <a16:creationId xmlns:a16="http://schemas.microsoft.com/office/drawing/2014/main" id="{3EBD9859-FA90-4721-8224-55FBB169C8B0}"/>
              </a:ext>
            </a:extLst>
          </p:cNvPr>
          <p:cNvSpPr txBox="1"/>
          <p:nvPr/>
        </p:nvSpPr>
        <p:spPr>
          <a:xfrm>
            <a:off x="332508" y="1674612"/>
            <a:ext cx="7309757" cy="769441"/>
          </a:xfrm>
          <a:prstGeom prst="rect">
            <a:avLst/>
          </a:prstGeom>
          <a:noFill/>
        </p:spPr>
        <p:txBody>
          <a:bodyPr wrap="square" rtlCol="0">
            <a:spAutoFit/>
          </a:bodyPr>
          <a:lstStyle/>
          <a:p>
            <a:r>
              <a:rPr lang="en-US" altLang="zh-CN" sz="4400" dirty="0" err="1">
                <a:solidFill>
                  <a:srgbClr val="E8A844">
                    <a:lumMod val="75000"/>
                  </a:srgbClr>
                </a:solidFill>
              </a:rPr>
              <a:t>FlowCloak</a:t>
            </a:r>
            <a:endParaRPr lang="en-US" altLang="zh-CN" sz="4400" dirty="0">
              <a:solidFill>
                <a:srgbClr val="E8A844">
                  <a:lumMod val="75000"/>
                </a:srgbClr>
              </a:solidFill>
            </a:endParaRPr>
          </a:p>
        </p:txBody>
      </p:sp>
    </p:spTree>
    <p:extLst>
      <p:ext uri="{BB962C8B-B14F-4D97-AF65-F5344CB8AC3E}">
        <p14:creationId xmlns:p14="http://schemas.microsoft.com/office/powerpoint/2010/main" val="211573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xit" presetSubtype="4" fill="hold" grpId="1" nodeType="withEffect">
                                  <p:stCondLst>
                                    <p:cond delay="0"/>
                                  </p:stCondLst>
                                  <p:childTnLst>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1" nodeType="clickEffect">
                                  <p:stCondLst>
                                    <p:cond delay="0"/>
                                  </p:stCondLst>
                                  <p:childTnLst>
                                    <p:animMotion origin="layout" path="M -3.125E-6 -1.48148E-6 L -3.125E-6 -0.17523 " pathEditMode="relative" rAng="0" ptsTypes="AA">
                                      <p:cBhvr>
                                        <p:cTn id="22" dur="750" fill="hold"/>
                                        <p:tgtEl>
                                          <p:spTgt spid="5"/>
                                        </p:tgtEl>
                                        <p:attrNameLst>
                                          <p:attrName>ppt_x</p:attrName>
                                          <p:attrName>ppt_y</p:attrName>
                                        </p:attrNameLst>
                                      </p:cBhvr>
                                      <p:rCtr x="0" y="-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 </a:t>
            </a:r>
          </a:p>
          <a:p>
            <a:r>
              <a:rPr lang="en-US" altLang="zh-CN" sz="4400" dirty="0">
                <a:solidFill>
                  <a:srgbClr val="E8A844">
                    <a:lumMod val="75000"/>
                  </a:srgbClr>
                </a:solidFill>
              </a:rPr>
              <a:t>Model</a:t>
            </a:r>
          </a:p>
        </p:txBody>
      </p:sp>
      <p:pic>
        <p:nvPicPr>
          <p:cNvPr id="3" name="图片 2">
            <a:extLst>
              <a:ext uri="{FF2B5EF4-FFF2-40B4-BE49-F238E27FC236}">
                <a16:creationId xmlns:a16="http://schemas.microsoft.com/office/drawing/2014/main" id="{0BD357F9-DAC2-44C3-9CBE-025B899F9826}"/>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4" name="Picture 35">
            <a:extLst>
              <a:ext uri="{FF2B5EF4-FFF2-40B4-BE49-F238E27FC236}">
                <a16:creationId xmlns:a16="http://schemas.microsoft.com/office/drawing/2014/main" id="{337B6195-C79A-4909-8E42-BA332E35700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a:extLst>
              <a:ext uri="{FF2B5EF4-FFF2-40B4-BE49-F238E27FC236}">
                <a16:creationId xmlns:a16="http://schemas.microsoft.com/office/drawing/2014/main" id="{D086FE5D-91EA-4EC6-8544-F23DDEF7DEC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a:extLst>
              <a:ext uri="{FF2B5EF4-FFF2-40B4-BE49-F238E27FC236}">
                <a16:creationId xmlns:a16="http://schemas.microsoft.com/office/drawing/2014/main" id="{196F6331-77ED-4738-BB97-AFA35B044054}"/>
              </a:ext>
            </a:extLst>
          </p:cNvPr>
          <p:cNvGrpSpPr/>
          <p:nvPr/>
        </p:nvGrpSpPr>
        <p:grpSpPr>
          <a:xfrm>
            <a:off x="3531108" y="2879003"/>
            <a:ext cx="350869" cy="1794667"/>
            <a:chOff x="2016793" y="3377764"/>
            <a:chExt cx="350869" cy="1794667"/>
          </a:xfrm>
          <a:solidFill>
            <a:srgbClr val="969FA7"/>
          </a:solidFill>
        </p:grpSpPr>
        <p:sp>
          <p:nvSpPr>
            <p:cNvPr id="7" name="矩形 6">
              <a:extLst>
                <a:ext uri="{FF2B5EF4-FFF2-40B4-BE49-F238E27FC236}">
                  <a16:creationId xmlns:a16="http://schemas.microsoft.com/office/drawing/2014/main" id="{E708E9B9-3042-4C0B-BAF7-29CA7381DCB9}"/>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37105C3-EDA9-420B-9AC1-67C43B0436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3081587-9BD9-4973-A945-CC29516DA2AE}"/>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
            <a:extLst>
              <a:ext uri="{FF2B5EF4-FFF2-40B4-BE49-F238E27FC236}">
                <a16:creationId xmlns:a16="http://schemas.microsoft.com/office/drawing/2014/main" id="{740B3496-4B6A-4983-96B8-F40C79A7764C}"/>
              </a:ext>
            </a:extLst>
          </p:cNvPr>
          <p:cNvPicPr>
            <a:picLocks noChangeAspect="1" noChangeArrowheads="1"/>
          </p:cNvPicPr>
          <p:nvPr/>
        </p:nvPicPr>
        <p:blipFill>
          <a:blip r:embed="rId6"/>
          <a:srcRect/>
          <a:stretch>
            <a:fillRect/>
          </a:stretch>
        </p:blipFill>
        <p:spPr bwMode="auto">
          <a:xfrm>
            <a:off x="4770656" y="3495377"/>
            <a:ext cx="1382306" cy="594049"/>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EDCF99A0-571F-4B6F-AD71-C296E772818A}"/>
              </a:ext>
            </a:extLst>
          </p:cNvPr>
          <p:cNvPicPr>
            <a:picLocks noChangeAspect="1" noChangeArrowheads="1"/>
          </p:cNvPicPr>
          <p:nvPr/>
        </p:nvPicPr>
        <p:blipFill>
          <a:blip r:embed="rId6"/>
          <a:srcRect/>
          <a:stretch>
            <a:fillRect/>
          </a:stretch>
        </p:blipFill>
        <p:spPr bwMode="auto">
          <a:xfrm>
            <a:off x="7064551" y="3501246"/>
            <a:ext cx="1382306" cy="594049"/>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20BB69F5-C49A-43C5-B91A-9FE068F6CA1A}"/>
              </a:ext>
            </a:extLst>
          </p:cNvPr>
          <p:cNvPicPr>
            <a:picLocks noChangeAspect="1" noChangeArrowheads="1"/>
          </p:cNvPicPr>
          <p:nvPr/>
        </p:nvPicPr>
        <p:blipFill>
          <a:blip r:embed="rId6"/>
          <a:srcRect/>
          <a:stretch>
            <a:fillRect/>
          </a:stretch>
        </p:blipFill>
        <p:spPr bwMode="auto">
          <a:xfrm>
            <a:off x="9388968" y="3495376"/>
            <a:ext cx="1382306" cy="594049"/>
          </a:xfrm>
          <a:prstGeom prst="rect">
            <a:avLst/>
          </a:prstGeom>
          <a:noFill/>
          <a:ln w="9525">
            <a:noFill/>
            <a:miter lim="800000"/>
            <a:headEnd/>
            <a:tailEnd/>
          </a:ln>
          <a:effectLst/>
        </p:spPr>
      </p:pic>
      <p:sp>
        <p:nvSpPr>
          <p:cNvPr id="14" name="箭头: 右 13">
            <a:extLst>
              <a:ext uri="{FF2B5EF4-FFF2-40B4-BE49-F238E27FC236}">
                <a16:creationId xmlns:a16="http://schemas.microsoft.com/office/drawing/2014/main" id="{559017F7-C50F-4398-9F48-A1AD1099816C}"/>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A39DE29F-A3BE-467F-AD2C-F1C575C260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D4CDAEF8-B581-42FF-8AED-041211266607}"/>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8044D32F-B740-4B1B-8422-6BF3B6807D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666E5CA-9805-4F56-9A9B-03EBC0E7D8E5}"/>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F12572E9-5CC8-4F3C-AF98-339582721DFE}"/>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6C7859A2-3736-43C6-84D0-7FC4FB0FC9F7}"/>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DE2A8B6B-1EC2-4DFA-9E8C-5E800CAD5206}"/>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255529C4-9231-487F-BD1D-7381EA7C054D}"/>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F1DC362E-A5C1-40A1-A6F3-5AE4F326DC54}"/>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26" name="文本框 25">
            <a:extLst>
              <a:ext uri="{FF2B5EF4-FFF2-40B4-BE49-F238E27FC236}">
                <a16:creationId xmlns:a16="http://schemas.microsoft.com/office/drawing/2014/main" id="{FEDE5416-B8ED-4E80-99C1-734533579DEF}"/>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27" name="文本框 26">
            <a:extLst>
              <a:ext uri="{FF2B5EF4-FFF2-40B4-BE49-F238E27FC236}">
                <a16:creationId xmlns:a16="http://schemas.microsoft.com/office/drawing/2014/main" id="{8048A528-FF1B-4553-B7A4-23B798A3829C}"/>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28" name="文本框 27">
            <a:extLst>
              <a:ext uri="{FF2B5EF4-FFF2-40B4-BE49-F238E27FC236}">
                <a16:creationId xmlns:a16="http://schemas.microsoft.com/office/drawing/2014/main" id="{D5A6B538-53DF-430E-859D-3FF6E7103791}"/>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29" name="Picture 21" descr="15800">
            <a:extLst>
              <a:ext uri="{FF2B5EF4-FFF2-40B4-BE49-F238E27FC236}">
                <a16:creationId xmlns:a16="http://schemas.microsoft.com/office/drawing/2014/main" id="{6BEAAED9-80E9-4787-8A41-1B347369E3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icon_color">
            <a:extLst>
              <a:ext uri="{FF2B5EF4-FFF2-40B4-BE49-F238E27FC236}">
                <a16:creationId xmlns:a16="http://schemas.microsoft.com/office/drawing/2014/main" id="{404EFE57-A494-496F-AA31-240E1A312A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箭头: 右 30">
            <a:extLst>
              <a:ext uri="{FF2B5EF4-FFF2-40B4-BE49-F238E27FC236}">
                <a16:creationId xmlns:a16="http://schemas.microsoft.com/office/drawing/2014/main" id="{6311A2FF-F6BD-48E2-B0F2-F8C2BC839194}"/>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98662982-2348-4154-9DD7-01ADA333CB35}"/>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96276433-7871-47E1-8989-4E539B290718}"/>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 33">
            <a:extLst>
              <a:ext uri="{FF2B5EF4-FFF2-40B4-BE49-F238E27FC236}">
                <a16:creationId xmlns:a16="http://schemas.microsoft.com/office/drawing/2014/main" id="{C6D65C61-F423-464C-ADCA-F5B6B139E708}"/>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Picture 11" descr="IOSfirewall">
            <a:extLst>
              <a:ext uri="{FF2B5EF4-FFF2-40B4-BE49-F238E27FC236}">
                <a16:creationId xmlns:a16="http://schemas.microsoft.com/office/drawing/2014/main" id="{8D70FE5A-AD8D-4EA6-A4ED-37BF061F2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7AC37020-3F67-4409-A146-4BB5F32D42AE}"/>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37" name="文本框 36">
            <a:extLst>
              <a:ext uri="{FF2B5EF4-FFF2-40B4-BE49-F238E27FC236}">
                <a16:creationId xmlns:a16="http://schemas.microsoft.com/office/drawing/2014/main" id="{3FD57C67-F11E-4DA2-97C1-62055F552316}"/>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38" name="文本框 37">
            <a:extLst>
              <a:ext uri="{FF2B5EF4-FFF2-40B4-BE49-F238E27FC236}">
                <a16:creationId xmlns:a16="http://schemas.microsoft.com/office/drawing/2014/main" id="{AD26F5F4-1DA7-4A10-8713-97F09BE27503}"/>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pic>
        <p:nvPicPr>
          <p:cNvPr id="39" name="图片 38" descr="check-mark-3-64.png">
            <a:extLst>
              <a:ext uri="{FF2B5EF4-FFF2-40B4-BE49-F238E27FC236}">
                <a16:creationId xmlns:a16="http://schemas.microsoft.com/office/drawing/2014/main" id="{0CE91796-9362-49D6-A1E6-DE10FA4646B6}"/>
              </a:ext>
            </a:extLst>
          </p:cNvPr>
          <p:cNvPicPr>
            <a:picLocks noChangeAspect="1"/>
          </p:cNvPicPr>
          <p:nvPr/>
        </p:nvPicPr>
        <p:blipFill>
          <a:blip r:embed="rId10">
            <a:duotone>
              <a:schemeClr val="accent2">
                <a:shade val="45000"/>
                <a:satMod val="135000"/>
              </a:schemeClr>
              <a:prstClr val="white"/>
            </a:duotone>
          </a:blip>
          <a:stretch>
            <a:fillRect/>
          </a:stretch>
        </p:blipFill>
        <p:spPr>
          <a:xfrm>
            <a:off x="6590315" y="5704514"/>
            <a:ext cx="466724" cy="466724"/>
          </a:xfrm>
          <a:prstGeom prst="rect">
            <a:avLst/>
          </a:prstGeom>
        </p:spPr>
      </p:pic>
      <p:pic>
        <p:nvPicPr>
          <p:cNvPr id="40" name="图片 39" descr="check-mark-3-64.png">
            <a:extLst>
              <a:ext uri="{FF2B5EF4-FFF2-40B4-BE49-F238E27FC236}">
                <a16:creationId xmlns:a16="http://schemas.microsoft.com/office/drawing/2014/main" id="{6E20082A-16A5-4D40-B8F3-1CCC1E9B03AF}"/>
              </a:ext>
            </a:extLst>
          </p:cNvPr>
          <p:cNvPicPr>
            <a:picLocks noChangeAspect="1"/>
          </p:cNvPicPr>
          <p:nvPr/>
        </p:nvPicPr>
        <p:blipFill>
          <a:blip r:embed="rId10">
            <a:duotone>
              <a:schemeClr val="accent2">
                <a:shade val="45000"/>
                <a:satMod val="135000"/>
              </a:schemeClr>
              <a:prstClr val="white"/>
            </a:duotone>
          </a:blip>
          <a:stretch>
            <a:fillRect/>
          </a:stretch>
        </p:blipFill>
        <p:spPr>
          <a:xfrm>
            <a:off x="4571533" y="2061442"/>
            <a:ext cx="466724" cy="466724"/>
          </a:xfrm>
          <a:prstGeom prst="rect">
            <a:avLst/>
          </a:prstGeom>
        </p:spPr>
      </p:pic>
      <p:pic>
        <p:nvPicPr>
          <p:cNvPr id="41" name="图片 40" descr="check-mark-3-64.png">
            <a:extLst>
              <a:ext uri="{FF2B5EF4-FFF2-40B4-BE49-F238E27FC236}">
                <a16:creationId xmlns:a16="http://schemas.microsoft.com/office/drawing/2014/main" id="{2D63BD49-EE4A-4489-9D9E-F008759D6E6F}"/>
              </a:ext>
            </a:extLst>
          </p:cNvPr>
          <p:cNvPicPr>
            <a:picLocks noChangeAspect="1"/>
          </p:cNvPicPr>
          <p:nvPr/>
        </p:nvPicPr>
        <p:blipFill>
          <a:blip r:embed="rId10">
            <a:duotone>
              <a:schemeClr val="accent2">
                <a:shade val="45000"/>
                <a:satMod val="135000"/>
              </a:schemeClr>
              <a:prstClr val="white"/>
            </a:duotone>
          </a:blip>
          <a:stretch>
            <a:fillRect/>
          </a:stretch>
        </p:blipFill>
        <p:spPr>
          <a:xfrm>
            <a:off x="6871851" y="2060467"/>
            <a:ext cx="466724" cy="466724"/>
          </a:xfrm>
          <a:prstGeom prst="rect">
            <a:avLst/>
          </a:prstGeom>
        </p:spPr>
      </p:pic>
      <p:pic>
        <p:nvPicPr>
          <p:cNvPr id="42" name="图片 41" descr="check-mark-3-64.png">
            <a:extLst>
              <a:ext uri="{FF2B5EF4-FFF2-40B4-BE49-F238E27FC236}">
                <a16:creationId xmlns:a16="http://schemas.microsoft.com/office/drawing/2014/main" id="{AA90BF59-8F0B-434A-B5E9-84C94A74F839}"/>
              </a:ext>
            </a:extLst>
          </p:cNvPr>
          <p:cNvPicPr>
            <a:picLocks noChangeAspect="1"/>
          </p:cNvPicPr>
          <p:nvPr/>
        </p:nvPicPr>
        <p:blipFill>
          <a:blip r:embed="rId10">
            <a:duotone>
              <a:schemeClr val="accent2">
                <a:shade val="45000"/>
                <a:satMod val="135000"/>
              </a:schemeClr>
              <a:prstClr val="white"/>
            </a:duotone>
          </a:blip>
          <a:stretch>
            <a:fillRect/>
          </a:stretch>
        </p:blipFill>
        <p:spPr>
          <a:xfrm>
            <a:off x="9281037" y="2056738"/>
            <a:ext cx="466724" cy="466724"/>
          </a:xfrm>
          <a:prstGeom prst="rect">
            <a:avLst/>
          </a:prstGeom>
        </p:spPr>
      </p:pic>
      <p:pic>
        <p:nvPicPr>
          <p:cNvPr id="43" name="图片 42" descr="check-mark-3-64.png">
            <a:extLst>
              <a:ext uri="{FF2B5EF4-FFF2-40B4-BE49-F238E27FC236}">
                <a16:creationId xmlns:a16="http://schemas.microsoft.com/office/drawing/2014/main" id="{C8DD1700-6E40-4886-BE49-FA8425EAD4EA}"/>
              </a:ext>
            </a:extLst>
          </p:cNvPr>
          <p:cNvPicPr>
            <a:picLocks noChangeAspect="1"/>
          </p:cNvPicPr>
          <p:nvPr/>
        </p:nvPicPr>
        <p:blipFill>
          <a:blip r:embed="rId10">
            <a:duotone>
              <a:schemeClr val="accent2">
                <a:shade val="45000"/>
                <a:satMod val="135000"/>
              </a:schemeClr>
              <a:prstClr val="white"/>
            </a:duotone>
          </a:blip>
          <a:stretch>
            <a:fillRect/>
          </a:stretch>
        </p:blipFill>
        <p:spPr>
          <a:xfrm>
            <a:off x="10703676" y="3089875"/>
            <a:ext cx="466724" cy="466724"/>
          </a:xfrm>
          <a:prstGeom prst="rect">
            <a:avLst/>
          </a:prstGeom>
        </p:spPr>
      </p:pic>
      <p:sp>
        <p:nvSpPr>
          <p:cNvPr id="45" name="矩形 44">
            <a:extLst>
              <a:ext uri="{FF2B5EF4-FFF2-40B4-BE49-F238E27FC236}">
                <a16:creationId xmlns:a16="http://schemas.microsoft.com/office/drawing/2014/main" id="{1B162FE5-E402-4BFC-9B72-67CCC02F7EB4}"/>
              </a:ext>
            </a:extLst>
          </p:cNvPr>
          <p:cNvSpPr/>
          <p:nvPr/>
        </p:nvSpPr>
        <p:spPr>
          <a:xfrm>
            <a:off x="6057851" y="3008680"/>
            <a:ext cx="607574" cy="707886"/>
          </a:xfrm>
          <a:prstGeom prst="rect">
            <a:avLst/>
          </a:prstGeom>
          <a:noFill/>
        </p:spPr>
        <p:txBody>
          <a:bodyPr wrap="square" lIns="91440" tIns="45720" rIns="91440" bIns="45720">
            <a:spAutoFit/>
          </a:bodyPr>
          <a:lstStyle/>
          <a:p>
            <a:pPr algn="ctr"/>
            <a:r>
              <a:rPr lang="zh-CN" altLang="en-US" sz="4000" b="0" cap="none" spc="0" dirty="0">
                <a:ln w="0"/>
                <a:solidFill>
                  <a:srgbClr val="FF0000"/>
                </a:solidFill>
                <a:effectLst>
                  <a:outerShdw blurRad="38100" dist="25400" dir="5400000" algn="ctr" rotWithShape="0">
                    <a:srgbClr val="6E747A">
                      <a:alpha val="43000"/>
                    </a:srgbClr>
                  </a:outerShdw>
                </a:effectLst>
                <a:latin typeface="Adobe 黑体 Std R" panose="020B0400000000000000" pitchFamily="34" charset="-122"/>
                <a:ea typeface="Adobe 黑体 Std R" panose="020B0400000000000000" pitchFamily="34" charset="-122"/>
              </a:rPr>
              <a:t>？</a:t>
            </a:r>
          </a:p>
        </p:txBody>
      </p:sp>
      <p:sp>
        <p:nvSpPr>
          <p:cNvPr id="46" name="矩形 45">
            <a:extLst>
              <a:ext uri="{FF2B5EF4-FFF2-40B4-BE49-F238E27FC236}">
                <a16:creationId xmlns:a16="http://schemas.microsoft.com/office/drawing/2014/main" id="{43E4748F-E0A6-4778-863F-A4E5D6BDF4BA}"/>
              </a:ext>
            </a:extLst>
          </p:cNvPr>
          <p:cNvSpPr/>
          <p:nvPr/>
        </p:nvSpPr>
        <p:spPr>
          <a:xfrm>
            <a:off x="8454978" y="3036979"/>
            <a:ext cx="607574" cy="707886"/>
          </a:xfrm>
          <a:prstGeom prst="rect">
            <a:avLst/>
          </a:prstGeom>
          <a:noFill/>
        </p:spPr>
        <p:txBody>
          <a:bodyPr wrap="square" lIns="91440" tIns="45720" rIns="91440" bIns="45720">
            <a:spAutoFit/>
          </a:bodyPr>
          <a:lstStyle/>
          <a:p>
            <a:pPr algn="ctr"/>
            <a:r>
              <a:rPr lang="zh-CN" altLang="en-US" sz="4000" b="0" cap="none" spc="0" dirty="0">
                <a:ln w="0"/>
                <a:solidFill>
                  <a:srgbClr val="FF0000"/>
                </a:solidFill>
                <a:effectLst>
                  <a:outerShdw blurRad="38100" dist="25400" dir="5400000" algn="ctr" rotWithShape="0">
                    <a:srgbClr val="6E747A">
                      <a:alpha val="43000"/>
                    </a:srgbClr>
                  </a:outerShdw>
                </a:effectLst>
                <a:latin typeface="Adobe 黑体 Std R" panose="020B0400000000000000" pitchFamily="34" charset="-122"/>
                <a:ea typeface="Adobe 黑体 Std R" panose="020B0400000000000000" pitchFamily="34" charset="-122"/>
              </a:rPr>
              <a:t>？</a:t>
            </a:r>
          </a:p>
        </p:txBody>
      </p:sp>
      <p:sp>
        <p:nvSpPr>
          <p:cNvPr id="47" name="文本框 46">
            <a:extLst>
              <a:ext uri="{FF2B5EF4-FFF2-40B4-BE49-F238E27FC236}">
                <a16:creationId xmlns:a16="http://schemas.microsoft.com/office/drawing/2014/main" id="{7F9E90F6-0397-46FE-816A-1D8D9226FB24}"/>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1F683AAB-EDBC-4757-BF28-E061FE1A3EC1}"/>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14692BBA-A691-493C-946A-6493F77F6AD8}"/>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D63B6945-3356-430A-A0D1-85340BD994E0}"/>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D74B4600-9F00-4C42-B2F5-107D6BAC1748}"/>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2" name="文本框 51">
            <a:extLst>
              <a:ext uri="{FF2B5EF4-FFF2-40B4-BE49-F238E27FC236}">
                <a16:creationId xmlns:a16="http://schemas.microsoft.com/office/drawing/2014/main" id="{78F254D5-6825-4C0F-AD85-D101AFB3CF4B}"/>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spTree>
    <p:extLst>
      <p:ext uri="{BB962C8B-B14F-4D97-AF65-F5344CB8AC3E}">
        <p14:creationId xmlns:p14="http://schemas.microsoft.com/office/powerpoint/2010/main" val="25069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par>
                                <p:cTn id="65" presetID="2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par>
                                <p:cTn id="68" presetID="22" presetClass="entr" presetSubtype="4"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500"/>
                                        <p:tgtEl>
                                          <p:spTgt spid="3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500"/>
                                        <p:tgtEl>
                                          <p:spTgt spid="3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down)">
                                      <p:cBhvr>
                                        <p:cTn id="76" dur="500"/>
                                        <p:tgtEl>
                                          <p:spTgt spid="3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down)">
                                      <p:cBhvr>
                                        <p:cTn id="85" dur="500"/>
                                        <p:tgtEl>
                                          <p:spTgt spid="47"/>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down)">
                                      <p:cBhvr>
                                        <p:cTn id="88" dur="500"/>
                                        <p:tgtEl>
                                          <p:spTgt spid="48"/>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wipe(down)">
                                      <p:cBhvr>
                                        <p:cTn id="91" dur="500"/>
                                        <p:tgtEl>
                                          <p:spTgt spid="49"/>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00"/>
                                        <p:tgtEl>
                                          <p:spTgt spid="50"/>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wipe(down)">
                                      <p:cBhvr>
                                        <p:cTn id="97" dur="500"/>
                                        <p:tgtEl>
                                          <p:spTgt spid="5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down)">
                                      <p:cBhvr>
                                        <p:cTn id="100" dur="500"/>
                                        <p:tgtEl>
                                          <p:spTgt spid="52"/>
                                        </p:tgtEl>
                                      </p:cBhvr>
                                    </p:animEffect>
                                  </p:childTnLst>
                                </p:cTn>
                              </p:par>
                              <p:par>
                                <p:cTn id="101" presetID="22" presetClass="entr" presetSubtype="4"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down)">
                                      <p:cBhvr>
                                        <p:cTn id="103" dur="500"/>
                                        <p:tgtEl>
                                          <p:spTgt spid="3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down)">
                                      <p:cBhvr>
                                        <p:cTn id="106" dur="500"/>
                                        <p:tgtEl>
                                          <p:spTgt spid="36"/>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down)">
                                      <p:cBhvr>
                                        <p:cTn id="112" dur="500"/>
                                        <p:tgtEl>
                                          <p:spTgt spid="3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wipe(down)">
                                      <p:cBhvr>
                                        <p:cTn id="117" dur="500"/>
                                        <p:tgtEl>
                                          <p:spTgt spid="3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wipe(down)">
                                      <p:cBhvr>
                                        <p:cTn id="122" dur="500"/>
                                        <p:tgtEl>
                                          <p:spTgt spid="40"/>
                                        </p:tgtEl>
                                      </p:cBhvr>
                                    </p:animEffect>
                                  </p:childTnLst>
                                </p:cTn>
                              </p:par>
                              <p:par>
                                <p:cTn id="123" presetID="22" presetClass="entr" presetSubtype="4" fill="hold"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wipe(down)">
                                      <p:cBhvr>
                                        <p:cTn id="125" dur="500"/>
                                        <p:tgtEl>
                                          <p:spTgt spid="41"/>
                                        </p:tgtEl>
                                      </p:cBhvr>
                                    </p:animEffect>
                                  </p:childTnLst>
                                </p:cTn>
                              </p:par>
                              <p:par>
                                <p:cTn id="126" presetID="22" presetClass="entr" presetSubtype="4"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wipe(down)">
                                      <p:cBhvr>
                                        <p:cTn id="128" dur="500"/>
                                        <p:tgtEl>
                                          <p:spTgt spid="42"/>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wipe(down)">
                                      <p:cBhvr>
                                        <p:cTn id="133" dur="500"/>
                                        <p:tgtEl>
                                          <p:spTgt spid="43"/>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46"/>
                                        </p:tgtEl>
                                        <p:attrNameLst>
                                          <p:attrName>style.visibility</p:attrName>
                                        </p:attrNameLst>
                                      </p:cBhvr>
                                      <p:to>
                                        <p:strVal val="visible"/>
                                      </p:to>
                                    </p:set>
                                    <p:animEffect transition="in" filter="wipe(down)">
                                      <p:cBhvr>
                                        <p:cTn id="138" dur="500"/>
                                        <p:tgtEl>
                                          <p:spTgt spid="46"/>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wipe(down)">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39"/>
                                        </p:tgtEl>
                                      </p:cBhvr>
                                    </p:animEffect>
                                    <p:set>
                                      <p:cBhvr>
                                        <p:cTn id="146" dur="1" fill="hold">
                                          <p:stCondLst>
                                            <p:cond delay="499"/>
                                          </p:stCondLst>
                                        </p:cTn>
                                        <p:tgtEl>
                                          <p:spTgt spid="39"/>
                                        </p:tgtEl>
                                        <p:attrNameLst>
                                          <p:attrName>style.visibility</p:attrName>
                                        </p:attrNameLst>
                                      </p:cBhvr>
                                      <p:to>
                                        <p:strVal val="hidden"/>
                                      </p:to>
                                    </p:set>
                                  </p:childTnLst>
                                </p:cTn>
                              </p:par>
                              <p:par>
                                <p:cTn id="147" presetID="22" presetClass="exit" presetSubtype="4" fill="hold" nodeType="withEffect">
                                  <p:stCondLst>
                                    <p:cond delay="0"/>
                                  </p:stCondLst>
                                  <p:childTnLst>
                                    <p:animEffect transition="out" filter="wipe(down)">
                                      <p:cBhvr>
                                        <p:cTn id="148" dur="500"/>
                                        <p:tgtEl>
                                          <p:spTgt spid="40"/>
                                        </p:tgtEl>
                                      </p:cBhvr>
                                    </p:animEffect>
                                    <p:set>
                                      <p:cBhvr>
                                        <p:cTn id="149" dur="1" fill="hold">
                                          <p:stCondLst>
                                            <p:cond delay="499"/>
                                          </p:stCondLst>
                                        </p:cTn>
                                        <p:tgtEl>
                                          <p:spTgt spid="40"/>
                                        </p:tgtEl>
                                        <p:attrNameLst>
                                          <p:attrName>style.visibility</p:attrName>
                                        </p:attrNameLst>
                                      </p:cBhvr>
                                      <p:to>
                                        <p:strVal val="hidden"/>
                                      </p:to>
                                    </p:set>
                                  </p:childTnLst>
                                </p:cTn>
                              </p:par>
                              <p:par>
                                <p:cTn id="150" presetID="22" presetClass="exit" presetSubtype="4" fill="hold" nodeType="withEffect">
                                  <p:stCondLst>
                                    <p:cond delay="0"/>
                                  </p:stCondLst>
                                  <p:childTnLst>
                                    <p:animEffect transition="out" filter="wipe(down)">
                                      <p:cBhvr>
                                        <p:cTn id="151" dur="500"/>
                                        <p:tgtEl>
                                          <p:spTgt spid="41"/>
                                        </p:tgtEl>
                                      </p:cBhvr>
                                    </p:animEffect>
                                    <p:set>
                                      <p:cBhvr>
                                        <p:cTn id="152" dur="1" fill="hold">
                                          <p:stCondLst>
                                            <p:cond delay="499"/>
                                          </p:stCondLst>
                                        </p:cTn>
                                        <p:tgtEl>
                                          <p:spTgt spid="41"/>
                                        </p:tgtEl>
                                        <p:attrNameLst>
                                          <p:attrName>style.visibility</p:attrName>
                                        </p:attrNameLst>
                                      </p:cBhvr>
                                      <p:to>
                                        <p:strVal val="hidden"/>
                                      </p:to>
                                    </p:set>
                                  </p:childTnLst>
                                </p:cTn>
                              </p:par>
                              <p:par>
                                <p:cTn id="153" presetID="22" presetClass="exit" presetSubtype="4" fill="hold" nodeType="withEffect">
                                  <p:stCondLst>
                                    <p:cond delay="0"/>
                                  </p:stCondLst>
                                  <p:childTnLst>
                                    <p:animEffect transition="out" filter="wipe(down)">
                                      <p:cBhvr>
                                        <p:cTn id="154" dur="500"/>
                                        <p:tgtEl>
                                          <p:spTgt spid="42"/>
                                        </p:tgtEl>
                                      </p:cBhvr>
                                    </p:animEffect>
                                    <p:set>
                                      <p:cBhvr>
                                        <p:cTn id="155" dur="1" fill="hold">
                                          <p:stCondLst>
                                            <p:cond delay="499"/>
                                          </p:stCondLst>
                                        </p:cTn>
                                        <p:tgtEl>
                                          <p:spTgt spid="42"/>
                                        </p:tgtEl>
                                        <p:attrNameLst>
                                          <p:attrName>style.visibility</p:attrName>
                                        </p:attrNameLst>
                                      </p:cBhvr>
                                      <p:to>
                                        <p:strVal val="hidden"/>
                                      </p:to>
                                    </p:set>
                                  </p:childTnLst>
                                </p:cTn>
                              </p:par>
                              <p:par>
                                <p:cTn id="156" presetID="22" presetClass="exit" presetSubtype="4" fill="hold" nodeType="withEffect">
                                  <p:stCondLst>
                                    <p:cond delay="0"/>
                                  </p:stCondLst>
                                  <p:childTnLst>
                                    <p:animEffect transition="out" filter="wipe(down)">
                                      <p:cBhvr>
                                        <p:cTn id="157" dur="500"/>
                                        <p:tgtEl>
                                          <p:spTgt spid="3"/>
                                        </p:tgtEl>
                                      </p:cBhvr>
                                    </p:animEffect>
                                    <p:set>
                                      <p:cBhvr>
                                        <p:cTn id="158" dur="1" fill="hold">
                                          <p:stCondLst>
                                            <p:cond delay="499"/>
                                          </p:stCondLst>
                                        </p:cTn>
                                        <p:tgtEl>
                                          <p:spTgt spid="3"/>
                                        </p:tgtEl>
                                        <p:attrNameLst>
                                          <p:attrName>style.visibility</p:attrName>
                                        </p:attrNameLst>
                                      </p:cBhvr>
                                      <p:to>
                                        <p:strVal val="hidden"/>
                                      </p:to>
                                    </p:set>
                                  </p:childTnLst>
                                </p:cTn>
                              </p:par>
                              <p:par>
                                <p:cTn id="159" presetID="22" presetClass="exit" presetSubtype="4" fill="hold" grpId="1" nodeType="withEffect">
                                  <p:stCondLst>
                                    <p:cond delay="0"/>
                                  </p:stCondLst>
                                  <p:childTnLst>
                                    <p:animEffect transition="out" filter="wipe(down)">
                                      <p:cBhvr>
                                        <p:cTn id="160" dur="500"/>
                                        <p:tgtEl>
                                          <p:spTgt spid="22"/>
                                        </p:tgtEl>
                                      </p:cBhvr>
                                    </p:animEffect>
                                    <p:set>
                                      <p:cBhvr>
                                        <p:cTn id="161" dur="1" fill="hold">
                                          <p:stCondLst>
                                            <p:cond delay="499"/>
                                          </p:stCondLst>
                                        </p:cTn>
                                        <p:tgtEl>
                                          <p:spTgt spid="22"/>
                                        </p:tgtEl>
                                        <p:attrNameLst>
                                          <p:attrName>style.visibility</p:attrName>
                                        </p:attrNameLst>
                                      </p:cBhvr>
                                      <p:to>
                                        <p:strVal val="hidden"/>
                                      </p:to>
                                    </p:set>
                                  </p:childTnLst>
                                </p:cTn>
                              </p:par>
                              <p:par>
                                <p:cTn id="162" presetID="22" presetClass="exit" presetSubtype="4" fill="hold" grpId="1" nodeType="withEffect">
                                  <p:stCondLst>
                                    <p:cond delay="0"/>
                                  </p:stCondLst>
                                  <p:childTnLst>
                                    <p:animEffect transition="out" filter="wipe(down)">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par>
                                <p:cTn id="165" presetID="22" presetClass="exit" presetSubtype="4" fill="hold" grpId="1" nodeType="withEffect">
                                  <p:stCondLst>
                                    <p:cond delay="0"/>
                                  </p:stCondLst>
                                  <p:childTnLst>
                                    <p:animEffect transition="out" filter="wipe(down)">
                                      <p:cBhvr>
                                        <p:cTn id="166" dur="500"/>
                                        <p:tgtEl>
                                          <p:spTgt spid="24"/>
                                        </p:tgtEl>
                                      </p:cBhvr>
                                    </p:animEffect>
                                    <p:set>
                                      <p:cBhvr>
                                        <p:cTn id="167" dur="1" fill="hold">
                                          <p:stCondLst>
                                            <p:cond delay="499"/>
                                          </p:stCondLst>
                                        </p:cTn>
                                        <p:tgtEl>
                                          <p:spTgt spid="24"/>
                                        </p:tgtEl>
                                        <p:attrNameLst>
                                          <p:attrName>style.visibility</p:attrName>
                                        </p:attrNameLst>
                                      </p:cBhvr>
                                      <p:to>
                                        <p:strVal val="hidden"/>
                                      </p:to>
                                    </p:set>
                                  </p:childTnLst>
                                </p:cTn>
                              </p:par>
                              <p:par>
                                <p:cTn id="168" presetID="22" presetClass="exit" presetSubtype="4" fill="hold" grpId="1" nodeType="withEffect">
                                  <p:stCondLst>
                                    <p:cond delay="0"/>
                                  </p:stCondLst>
                                  <p:childTnLst>
                                    <p:animEffect transition="out" filter="wipe(down)">
                                      <p:cBhvr>
                                        <p:cTn id="169" dur="500"/>
                                        <p:tgtEl>
                                          <p:spTgt spid="25"/>
                                        </p:tgtEl>
                                      </p:cBhvr>
                                    </p:animEffect>
                                    <p:set>
                                      <p:cBhvr>
                                        <p:cTn id="170" dur="1" fill="hold">
                                          <p:stCondLst>
                                            <p:cond delay="499"/>
                                          </p:stCondLst>
                                        </p:cTn>
                                        <p:tgtEl>
                                          <p:spTgt spid="25"/>
                                        </p:tgtEl>
                                        <p:attrNameLst>
                                          <p:attrName>style.visibility</p:attrName>
                                        </p:attrNameLst>
                                      </p:cBhvr>
                                      <p:to>
                                        <p:strVal val="hidden"/>
                                      </p:to>
                                    </p:set>
                                  </p:childTnLst>
                                </p:cTn>
                              </p:par>
                              <p:par>
                                <p:cTn id="171" presetID="22" presetClass="exit" presetSubtype="4" fill="hold" grpId="1" nodeType="withEffect">
                                  <p:stCondLst>
                                    <p:cond delay="0"/>
                                  </p:stCondLst>
                                  <p:childTnLst>
                                    <p:animEffect transition="out" filter="wipe(down)">
                                      <p:cBhvr>
                                        <p:cTn id="172" dur="500"/>
                                        <p:tgtEl>
                                          <p:spTgt spid="26"/>
                                        </p:tgtEl>
                                      </p:cBhvr>
                                    </p:animEffect>
                                    <p:set>
                                      <p:cBhvr>
                                        <p:cTn id="173" dur="1" fill="hold">
                                          <p:stCondLst>
                                            <p:cond delay="499"/>
                                          </p:stCondLst>
                                        </p:cTn>
                                        <p:tgtEl>
                                          <p:spTgt spid="26"/>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27"/>
                                        </p:tgtEl>
                                      </p:cBhvr>
                                    </p:animEffect>
                                    <p:set>
                                      <p:cBhvr>
                                        <p:cTn id="176" dur="1" fill="hold">
                                          <p:stCondLst>
                                            <p:cond delay="499"/>
                                          </p:stCondLst>
                                        </p:cTn>
                                        <p:tgtEl>
                                          <p:spTgt spid="27"/>
                                        </p:tgtEl>
                                        <p:attrNameLst>
                                          <p:attrName>style.visibility</p:attrName>
                                        </p:attrNameLst>
                                      </p:cBhvr>
                                      <p:to>
                                        <p:strVal val="hidden"/>
                                      </p:to>
                                    </p:set>
                                  </p:childTnLst>
                                </p:cTn>
                              </p:par>
                              <p:par>
                                <p:cTn id="177" presetID="22" presetClass="exit" presetSubtype="4" fill="hold" grpId="1" nodeType="withEffect">
                                  <p:stCondLst>
                                    <p:cond delay="0"/>
                                  </p:stCondLst>
                                  <p:childTnLst>
                                    <p:animEffect transition="out" filter="wipe(down)">
                                      <p:cBhvr>
                                        <p:cTn id="178" dur="500"/>
                                        <p:tgtEl>
                                          <p:spTgt spid="28"/>
                                        </p:tgtEl>
                                      </p:cBhvr>
                                    </p:animEffect>
                                    <p:set>
                                      <p:cBhvr>
                                        <p:cTn id="179" dur="1" fill="hold">
                                          <p:stCondLst>
                                            <p:cond delay="499"/>
                                          </p:stCondLst>
                                        </p:cTn>
                                        <p:tgtEl>
                                          <p:spTgt spid="28"/>
                                        </p:tgtEl>
                                        <p:attrNameLst>
                                          <p:attrName>style.visibility</p:attrName>
                                        </p:attrNameLst>
                                      </p:cBhvr>
                                      <p:to>
                                        <p:strVal val="hidden"/>
                                      </p:to>
                                    </p:set>
                                  </p:childTnLst>
                                </p:cTn>
                              </p:par>
                              <p:par>
                                <p:cTn id="180" presetID="22" presetClass="exit" presetSubtype="4" fill="hold" nodeType="withEffect">
                                  <p:stCondLst>
                                    <p:cond delay="0"/>
                                  </p:stCondLst>
                                  <p:childTnLst>
                                    <p:animEffect transition="out" filter="wipe(down)">
                                      <p:cBhvr>
                                        <p:cTn id="181" dur="500"/>
                                        <p:tgtEl>
                                          <p:spTgt spid="43"/>
                                        </p:tgtEl>
                                      </p:cBhvr>
                                    </p:animEffect>
                                    <p:set>
                                      <p:cBhvr>
                                        <p:cTn id="182" dur="1" fill="hold">
                                          <p:stCondLst>
                                            <p:cond delay="499"/>
                                          </p:stCondLst>
                                        </p:cTn>
                                        <p:tgtEl>
                                          <p:spTgt spid="43"/>
                                        </p:tgtEl>
                                        <p:attrNameLst>
                                          <p:attrName>style.visibility</p:attrName>
                                        </p:attrNameLst>
                                      </p:cBhvr>
                                      <p:to>
                                        <p:strVal val="hidden"/>
                                      </p:to>
                                    </p:set>
                                  </p:childTnLst>
                                </p:cTn>
                              </p:par>
                              <p:par>
                                <p:cTn id="183" presetID="22" presetClass="exit" presetSubtype="4" fill="hold" grpId="1" nodeType="withEffect">
                                  <p:stCondLst>
                                    <p:cond delay="0"/>
                                  </p:stCondLst>
                                  <p:childTnLst>
                                    <p:animEffect transition="out" filter="wipe(down)">
                                      <p:cBhvr>
                                        <p:cTn id="184" dur="500"/>
                                        <p:tgtEl>
                                          <p:spTgt spid="46"/>
                                        </p:tgtEl>
                                      </p:cBhvr>
                                    </p:animEffect>
                                    <p:set>
                                      <p:cBhvr>
                                        <p:cTn id="185" dur="1" fill="hold">
                                          <p:stCondLst>
                                            <p:cond delay="499"/>
                                          </p:stCondLst>
                                        </p:cTn>
                                        <p:tgtEl>
                                          <p:spTgt spid="46"/>
                                        </p:tgtEl>
                                        <p:attrNameLst>
                                          <p:attrName>style.visibility</p:attrName>
                                        </p:attrNameLst>
                                      </p:cBhvr>
                                      <p:to>
                                        <p:strVal val="hidden"/>
                                      </p:to>
                                    </p:set>
                                  </p:childTnLst>
                                </p:cTn>
                              </p:par>
                              <p:par>
                                <p:cTn id="186" presetID="22" presetClass="exit" presetSubtype="4" fill="hold" grpId="1" nodeType="withEffect">
                                  <p:stCondLst>
                                    <p:cond delay="0"/>
                                  </p:stCondLst>
                                  <p:childTnLst>
                                    <p:animEffect transition="out" filter="wipe(down)">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2" grpId="0" animBg="1"/>
      <p:bldP spid="22" grpId="1" animBg="1"/>
      <p:bldP spid="23" grpId="0" animBg="1"/>
      <p:bldP spid="23" grpId="1" animBg="1"/>
      <p:bldP spid="24" grpId="0" animBg="1"/>
      <p:bldP spid="24" grpId="1" animBg="1"/>
      <p:bldP spid="25" grpId="0"/>
      <p:bldP spid="25" grpId="1"/>
      <p:bldP spid="26" grpId="0"/>
      <p:bldP spid="26" grpId="1"/>
      <p:bldP spid="27" grpId="0"/>
      <p:bldP spid="27" grpId="1"/>
      <p:bldP spid="28" grpId="0"/>
      <p:bldP spid="28" grpId="1"/>
      <p:bldP spid="31" grpId="0" animBg="1"/>
      <p:bldP spid="32" grpId="0" animBg="1"/>
      <p:bldP spid="33" grpId="0" animBg="1"/>
      <p:bldP spid="34" grpId="0" animBg="1"/>
      <p:bldP spid="36" grpId="0"/>
      <p:bldP spid="37" grpId="0"/>
      <p:bldP spid="38" grpId="0"/>
      <p:bldP spid="45" grpId="0"/>
      <p:bldP spid="45" grpId="1"/>
      <p:bldP spid="46" grpId="0"/>
      <p:bldP spid="46" grpId="1"/>
      <p:bldP spid="47" grpId="0"/>
      <p:bldP spid="48" grpId="0"/>
      <p:bldP spid="49" grpId="0"/>
      <p:bldP spid="50" grpId="0"/>
      <p:bldP spid="51" grpId="0"/>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Architecture</a:t>
            </a:r>
          </a:p>
        </p:txBody>
      </p:sp>
      <p:pic>
        <p:nvPicPr>
          <p:cNvPr id="4" name="Picture 35">
            <a:extLst>
              <a:ext uri="{FF2B5EF4-FFF2-40B4-BE49-F238E27FC236}">
                <a16:creationId xmlns:a16="http://schemas.microsoft.com/office/drawing/2014/main" id="{337B6195-C79A-4909-8E42-BA332E35700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a:extLst>
              <a:ext uri="{FF2B5EF4-FFF2-40B4-BE49-F238E27FC236}">
                <a16:creationId xmlns:a16="http://schemas.microsoft.com/office/drawing/2014/main" id="{D086FE5D-91EA-4EC6-8544-F23DDEF7DE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a:extLst>
              <a:ext uri="{FF2B5EF4-FFF2-40B4-BE49-F238E27FC236}">
                <a16:creationId xmlns:a16="http://schemas.microsoft.com/office/drawing/2014/main" id="{196F6331-77ED-4738-BB97-AFA35B044054}"/>
              </a:ext>
            </a:extLst>
          </p:cNvPr>
          <p:cNvGrpSpPr/>
          <p:nvPr/>
        </p:nvGrpSpPr>
        <p:grpSpPr>
          <a:xfrm>
            <a:off x="3531108" y="2879003"/>
            <a:ext cx="350869" cy="1794667"/>
            <a:chOff x="2016793" y="3377764"/>
            <a:chExt cx="350869" cy="1794667"/>
          </a:xfrm>
          <a:solidFill>
            <a:srgbClr val="969FA7"/>
          </a:solidFill>
        </p:grpSpPr>
        <p:sp>
          <p:nvSpPr>
            <p:cNvPr id="7" name="矩形 6">
              <a:extLst>
                <a:ext uri="{FF2B5EF4-FFF2-40B4-BE49-F238E27FC236}">
                  <a16:creationId xmlns:a16="http://schemas.microsoft.com/office/drawing/2014/main" id="{E708E9B9-3042-4C0B-BAF7-29CA7381DCB9}"/>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37105C3-EDA9-420B-9AC1-67C43B0436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3081587-9BD9-4973-A945-CC29516DA2AE}"/>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
            <a:extLst>
              <a:ext uri="{FF2B5EF4-FFF2-40B4-BE49-F238E27FC236}">
                <a16:creationId xmlns:a16="http://schemas.microsoft.com/office/drawing/2014/main" id="{740B3496-4B6A-4983-96B8-F40C79A7764C}"/>
              </a:ext>
            </a:extLst>
          </p:cNvPr>
          <p:cNvPicPr>
            <a:picLocks noChangeAspect="1" noChangeArrowheads="1"/>
          </p:cNvPicPr>
          <p:nvPr/>
        </p:nvPicPr>
        <p:blipFill>
          <a:blip r:embed="rId4"/>
          <a:srcRect/>
          <a:stretch>
            <a:fillRect/>
          </a:stretch>
        </p:blipFill>
        <p:spPr bwMode="auto">
          <a:xfrm>
            <a:off x="4770656" y="3495377"/>
            <a:ext cx="1382306" cy="594049"/>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EDCF99A0-571F-4B6F-AD71-C296E772818A}"/>
              </a:ext>
            </a:extLst>
          </p:cNvPr>
          <p:cNvPicPr>
            <a:picLocks noChangeAspect="1" noChangeArrowheads="1"/>
          </p:cNvPicPr>
          <p:nvPr/>
        </p:nvPicPr>
        <p:blipFill>
          <a:blip r:embed="rId4"/>
          <a:srcRect/>
          <a:stretch>
            <a:fillRect/>
          </a:stretch>
        </p:blipFill>
        <p:spPr bwMode="auto">
          <a:xfrm>
            <a:off x="7064551" y="3501246"/>
            <a:ext cx="1382306" cy="594049"/>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20BB69F5-C49A-43C5-B91A-9FE068F6CA1A}"/>
              </a:ext>
            </a:extLst>
          </p:cNvPr>
          <p:cNvPicPr>
            <a:picLocks noChangeAspect="1" noChangeArrowheads="1"/>
          </p:cNvPicPr>
          <p:nvPr/>
        </p:nvPicPr>
        <p:blipFill>
          <a:blip r:embed="rId4"/>
          <a:srcRect/>
          <a:stretch>
            <a:fillRect/>
          </a:stretch>
        </p:blipFill>
        <p:spPr bwMode="auto">
          <a:xfrm>
            <a:off x="9388968" y="3495376"/>
            <a:ext cx="1382306" cy="594049"/>
          </a:xfrm>
          <a:prstGeom prst="rect">
            <a:avLst/>
          </a:prstGeom>
          <a:noFill/>
          <a:ln w="9525">
            <a:noFill/>
            <a:miter lim="800000"/>
            <a:headEnd/>
            <a:tailEnd/>
          </a:ln>
          <a:effectLst/>
        </p:spPr>
      </p:pic>
      <p:sp>
        <p:nvSpPr>
          <p:cNvPr id="14" name="箭头: 右 13">
            <a:extLst>
              <a:ext uri="{FF2B5EF4-FFF2-40B4-BE49-F238E27FC236}">
                <a16:creationId xmlns:a16="http://schemas.microsoft.com/office/drawing/2014/main" id="{559017F7-C50F-4398-9F48-A1AD1099816C}"/>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A39DE29F-A3BE-467F-AD2C-F1C575C260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D4CDAEF8-B581-42FF-8AED-041211266607}"/>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8044D32F-B740-4B1B-8422-6BF3B6807D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666E5CA-9805-4F56-9A9B-03EBC0E7D8E5}"/>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F12572E9-5CC8-4F3C-AF98-339582721DFE}"/>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1" descr="15800">
            <a:extLst>
              <a:ext uri="{FF2B5EF4-FFF2-40B4-BE49-F238E27FC236}">
                <a16:creationId xmlns:a16="http://schemas.microsoft.com/office/drawing/2014/main" id="{6BEAAED9-80E9-4787-8A41-1B347369E3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icon_color">
            <a:extLst>
              <a:ext uri="{FF2B5EF4-FFF2-40B4-BE49-F238E27FC236}">
                <a16:creationId xmlns:a16="http://schemas.microsoft.com/office/drawing/2014/main" id="{404EFE57-A494-496F-AA31-240E1A312A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箭头: 右 30">
            <a:extLst>
              <a:ext uri="{FF2B5EF4-FFF2-40B4-BE49-F238E27FC236}">
                <a16:creationId xmlns:a16="http://schemas.microsoft.com/office/drawing/2014/main" id="{6311A2FF-F6BD-48E2-B0F2-F8C2BC839194}"/>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98662982-2348-4154-9DD7-01ADA333CB35}"/>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96276433-7871-47E1-8989-4E539B290718}"/>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 33">
            <a:extLst>
              <a:ext uri="{FF2B5EF4-FFF2-40B4-BE49-F238E27FC236}">
                <a16:creationId xmlns:a16="http://schemas.microsoft.com/office/drawing/2014/main" id="{C6D65C61-F423-464C-ADCA-F5B6B139E708}"/>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Picture 11" descr="IOSfirewall">
            <a:extLst>
              <a:ext uri="{FF2B5EF4-FFF2-40B4-BE49-F238E27FC236}">
                <a16:creationId xmlns:a16="http://schemas.microsoft.com/office/drawing/2014/main" id="{8D70FE5A-AD8D-4EA6-A4ED-37BF061F2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7AC37020-3F67-4409-A146-4BB5F32D42AE}"/>
              </a:ext>
            </a:extLst>
          </p:cNvPr>
          <p:cNvSpPr txBox="1"/>
          <p:nvPr/>
        </p:nvSpPr>
        <p:spPr>
          <a:xfrm>
            <a:off x="4332981" y="1566013"/>
            <a:ext cx="2417383" cy="461665"/>
          </a:xfrm>
          <a:prstGeom prst="rect">
            <a:avLst/>
          </a:prstGeom>
          <a:noFill/>
        </p:spPr>
        <p:txBody>
          <a:bodyPr wrap="square" rtlCol="0">
            <a:spAutoFit/>
          </a:bodyPr>
          <a:lstStyle/>
          <a:p>
            <a:r>
              <a:rPr lang="en-US" altLang="zh-CN" sz="2400" dirty="0" err="1">
                <a:solidFill>
                  <a:srgbClr val="008CCF"/>
                </a:solidFill>
              </a:rPr>
              <a:t>NAT</a:t>
            </a:r>
            <a:r>
              <a:rPr lang="en-US" altLang="zh-CN" sz="2400" baseline="-25000" dirty="0" err="1">
                <a:solidFill>
                  <a:srgbClr val="008CCF"/>
                </a:solidFill>
              </a:rPr>
              <a:t>FlowCloak</a:t>
            </a:r>
            <a:endParaRPr lang="zh-CN" altLang="en-US" sz="2400" baseline="-25000" dirty="0">
              <a:solidFill>
                <a:srgbClr val="008CCF"/>
              </a:solidFill>
            </a:endParaRPr>
          </a:p>
        </p:txBody>
      </p:sp>
      <p:sp>
        <p:nvSpPr>
          <p:cNvPr id="37" name="文本框 36">
            <a:extLst>
              <a:ext uri="{FF2B5EF4-FFF2-40B4-BE49-F238E27FC236}">
                <a16:creationId xmlns:a16="http://schemas.microsoft.com/office/drawing/2014/main" id="{3FD57C67-F11E-4DA2-97C1-62055F552316}"/>
              </a:ext>
            </a:extLst>
          </p:cNvPr>
          <p:cNvSpPr txBox="1"/>
          <p:nvPr/>
        </p:nvSpPr>
        <p:spPr>
          <a:xfrm>
            <a:off x="6926838" y="1530322"/>
            <a:ext cx="2118873" cy="461665"/>
          </a:xfrm>
          <a:prstGeom prst="rect">
            <a:avLst/>
          </a:prstGeom>
          <a:noFill/>
        </p:spPr>
        <p:txBody>
          <a:bodyPr wrap="square" rtlCol="0">
            <a:spAutoFit/>
          </a:bodyPr>
          <a:lstStyle/>
          <a:p>
            <a:r>
              <a:rPr lang="en-US" altLang="zh-CN" sz="2400" dirty="0" err="1">
                <a:solidFill>
                  <a:srgbClr val="008CCF"/>
                </a:solidFill>
              </a:rPr>
              <a:t>LF</a:t>
            </a:r>
            <a:r>
              <a:rPr lang="en-US" altLang="zh-CN" sz="2400" baseline="-25000" dirty="0" err="1">
                <a:solidFill>
                  <a:srgbClr val="008CCF"/>
                </a:solidFill>
              </a:rPr>
              <a:t>FlowCloak</a:t>
            </a:r>
            <a:endParaRPr lang="zh-CN" altLang="en-US" sz="2400" baseline="-25000" dirty="0">
              <a:solidFill>
                <a:srgbClr val="008CCF"/>
              </a:solidFill>
            </a:endParaRPr>
          </a:p>
        </p:txBody>
      </p:sp>
      <p:sp>
        <p:nvSpPr>
          <p:cNvPr id="44" name="文本框 43">
            <a:extLst>
              <a:ext uri="{FF2B5EF4-FFF2-40B4-BE49-F238E27FC236}">
                <a16:creationId xmlns:a16="http://schemas.microsoft.com/office/drawing/2014/main" id="{B82A79F9-46D8-4A56-9226-361F203A4659}"/>
              </a:ext>
            </a:extLst>
          </p:cNvPr>
          <p:cNvSpPr txBox="1"/>
          <p:nvPr/>
        </p:nvSpPr>
        <p:spPr>
          <a:xfrm>
            <a:off x="2682460" y="3157206"/>
            <a:ext cx="602798" cy="461665"/>
          </a:xfrm>
          <a:prstGeom prst="rect">
            <a:avLst/>
          </a:prstGeom>
          <a:noFill/>
        </p:spPr>
        <p:txBody>
          <a:bodyPr wrap="square" rtlCol="0">
            <a:spAutoFit/>
          </a:bodyPr>
          <a:lstStyle/>
          <a:p>
            <a:r>
              <a:rPr lang="en-US" altLang="zh-CN" sz="2400" dirty="0">
                <a:solidFill>
                  <a:srgbClr val="008CCF"/>
                </a:solidFill>
              </a:rPr>
              <a:t>H1</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6A1B5BEA-FCFE-4EC3-8148-448B7DFD1D92}"/>
              </a:ext>
            </a:extLst>
          </p:cNvPr>
          <p:cNvSpPr txBox="1"/>
          <p:nvPr/>
        </p:nvSpPr>
        <p:spPr>
          <a:xfrm>
            <a:off x="2682460" y="4982719"/>
            <a:ext cx="602798" cy="461665"/>
          </a:xfrm>
          <a:prstGeom prst="rect">
            <a:avLst/>
          </a:prstGeom>
          <a:noFill/>
        </p:spPr>
        <p:txBody>
          <a:bodyPr wrap="square" rtlCol="0">
            <a:spAutoFit/>
          </a:bodyPr>
          <a:lstStyle/>
          <a:p>
            <a:r>
              <a:rPr lang="en-US" altLang="zh-CN" sz="2400" dirty="0">
                <a:solidFill>
                  <a:srgbClr val="008CCF"/>
                </a:solidFill>
              </a:rPr>
              <a:t>H2</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CA33E72E-3C56-4BA2-826F-0D9E1A53428D}"/>
              </a:ext>
            </a:extLst>
          </p:cNvPr>
          <p:cNvSpPr txBox="1"/>
          <p:nvPr/>
        </p:nvSpPr>
        <p:spPr>
          <a:xfrm>
            <a:off x="4530282" y="3218374"/>
            <a:ext cx="602798" cy="461665"/>
          </a:xfrm>
          <a:prstGeom prst="rect">
            <a:avLst/>
          </a:prstGeom>
          <a:noFill/>
        </p:spPr>
        <p:txBody>
          <a:bodyPr wrap="square" rtlCol="0">
            <a:spAutoFit/>
          </a:bodyPr>
          <a:lstStyle/>
          <a:p>
            <a:r>
              <a:rPr lang="en-US" altLang="zh-CN" sz="2400" dirty="0">
                <a:solidFill>
                  <a:srgbClr val="008CCF"/>
                </a:solidFill>
              </a:rPr>
              <a:t>S1</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A976D6EB-FD0F-4646-BBD9-CD4624F6F360}"/>
              </a:ext>
            </a:extLst>
          </p:cNvPr>
          <p:cNvSpPr txBox="1"/>
          <p:nvPr/>
        </p:nvSpPr>
        <p:spPr>
          <a:xfrm>
            <a:off x="6902190" y="3221324"/>
            <a:ext cx="602798" cy="461665"/>
          </a:xfrm>
          <a:prstGeom prst="rect">
            <a:avLst/>
          </a:prstGeom>
          <a:noFill/>
        </p:spPr>
        <p:txBody>
          <a:bodyPr wrap="square" rtlCol="0">
            <a:spAutoFit/>
          </a:bodyPr>
          <a:lstStyle/>
          <a:p>
            <a:r>
              <a:rPr lang="en-US" altLang="zh-CN" sz="2400" dirty="0">
                <a:solidFill>
                  <a:srgbClr val="008CCF"/>
                </a:solidFill>
              </a:rPr>
              <a:t>S2</a:t>
            </a:r>
            <a:endParaRPr lang="zh-CN" altLang="en-US" sz="2400" dirty="0">
              <a:solidFill>
                <a:srgbClr val="008CCF"/>
              </a:solidFill>
            </a:endParaRPr>
          </a:p>
        </p:txBody>
      </p:sp>
      <p:sp>
        <p:nvSpPr>
          <p:cNvPr id="50" name="文本框 49">
            <a:extLst>
              <a:ext uri="{FF2B5EF4-FFF2-40B4-BE49-F238E27FC236}">
                <a16:creationId xmlns:a16="http://schemas.microsoft.com/office/drawing/2014/main" id="{ED7631C5-C1DF-4507-B9E7-61E3CD434358}"/>
              </a:ext>
            </a:extLst>
          </p:cNvPr>
          <p:cNvSpPr txBox="1"/>
          <p:nvPr/>
        </p:nvSpPr>
        <p:spPr>
          <a:xfrm>
            <a:off x="9200277" y="3224731"/>
            <a:ext cx="602798" cy="461665"/>
          </a:xfrm>
          <a:prstGeom prst="rect">
            <a:avLst/>
          </a:prstGeom>
          <a:noFill/>
        </p:spPr>
        <p:txBody>
          <a:bodyPr wrap="square" rtlCol="0">
            <a:spAutoFit/>
          </a:bodyPr>
          <a:lstStyle/>
          <a:p>
            <a:r>
              <a:rPr lang="en-US" altLang="zh-CN" sz="2400" dirty="0">
                <a:solidFill>
                  <a:srgbClr val="008CCF"/>
                </a:solidFill>
              </a:rPr>
              <a:t>S3</a:t>
            </a:r>
            <a:endParaRPr lang="zh-CN" altLang="en-US" sz="2400" dirty="0">
              <a:solidFill>
                <a:srgbClr val="008CCF"/>
              </a:solidFill>
            </a:endParaRPr>
          </a:p>
        </p:txBody>
      </p:sp>
      <p:sp>
        <p:nvSpPr>
          <p:cNvPr id="51" name="文本框 50">
            <a:extLst>
              <a:ext uri="{FF2B5EF4-FFF2-40B4-BE49-F238E27FC236}">
                <a16:creationId xmlns:a16="http://schemas.microsoft.com/office/drawing/2014/main" id="{6287C467-0ADC-452E-906E-213093932DA6}"/>
              </a:ext>
            </a:extLst>
          </p:cNvPr>
          <p:cNvSpPr txBox="1"/>
          <p:nvPr/>
        </p:nvSpPr>
        <p:spPr>
          <a:xfrm>
            <a:off x="11015969" y="3219602"/>
            <a:ext cx="602798" cy="461665"/>
          </a:xfrm>
          <a:prstGeom prst="rect">
            <a:avLst/>
          </a:prstGeom>
          <a:noFill/>
        </p:spPr>
        <p:txBody>
          <a:bodyPr wrap="square" rtlCol="0">
            <a:spAutoFit/>
          </a:bodyPr>
          <a:lstStyle/>
          <a:p>
            <a:r>
              <a:rPr lang="en-US" altLang="zh-CN" sz="2400" dirty="0">
                <a:solidFill>
                  <a:srgbClr val="008CCF"/>
                </a:solidFill>
              </a:rPr>
              <a:t>L</a:t>
            </a:r>
            <a:r>
              <a:rPr lang="en-US" altLang="zh-CN" sz="2400" baseline="-25000" dirty="0">
                <a:solidFill>
                  <a:srgbClr val="008CCF"/>
                </a:solidFill>
              </a:rPr>
              <a:t>E</a:t>
            </a:r>
            <a:endParaRPr lang="zh-CN" altLang="en-US" sz="2400" baseline="-25000" dirty="0">
              <a:solidFill>
                <a:srgbClr val="008CCF"/>
              </a:solidFill>
            </a:endParaRPr>
          </a:p>
        </p:txBody>
      </p:sp>
      <p:graphicFrame>
        <p:nvGraphicFramePr>
          <p:cNvPr id="10" name="表格 9">
            <a:extLst>
              <a:ext uri="{FF2B5EF4-FFF2-40B4-BE49-F238E27FC236}">
                <a16:creationId xmlns:a16="http://schemas.microsoft.com/office/drawing/2014/main" id="{049AD66F-1099-45FC-A2D7-C63E495CEEB9}"/>
              </a:ext>
            </a:extLst>
          </p:cNvPr>
          <p:cNvGraphicFramePr>
            <a:graphicFrameLocks noGrp="1"/>
          </p:cNvGraphicFramePr>
          <p:nvPr>
            <p:extLst>
              <p:ext uri="{D42A27DB-BD31-4B8C-83A1-F6EECF244321}">
                <p14:modId xmlns:p14="http://schemas.microsoft.com/office/powerpoint/2010/main" val="183241484"/>
              </p:ext>
            </p:extLst>
          </p:nvPr>
        </p:nvGraphicFramePr>
        <p:xfrm>
          <a:off x="565150" y="5453261"/>
          <a:ext cx="2965958" cy="470543"/>
        </p:xfrm>
        <a:graphic>
          <a:graphicData uri="http://schemas.openxmlformats.org/drawingml/2006/table">
            <a:tbl>
              <a:tblPr firstRow="1" bandRow="1">
                <a:tableStyleId>{69CF1AB2-1976-4502-BF36-3FF5EA218861}</a:tableStyleId>
              </a:tblPr>
              <a:tblGrid>
                <a:gridCol w="1906252">
                  <a:extLst>
                    <a:ext uri="{9D8B030D-6E8A-4147-A177-3AD203B41FA5}">
                      <a16:colId xmlns:a16="http://schemas.microsoft.com/office/drawing/2014/main" val="4187673190"/>
                    </a:ext>
                  </a:extLst>
                </a:gridCol>
                <a:gridCol w="1059706">
                  <a:extLst>
                    <a:ext uri="{9D8B030D-6E8A-4147-A177-3AD203B41FA5}">
                      <a16:colId xmlns:a16="http://schemas.microsoft.com/office/drawing/2014/main" val="1002056553"/>
                    </a:ext>
                  </a:extLst>
                </a:gridCol>
              </a:tblGrid>
              <a:tr h="470543">
                <a:tc>
                  <a:txBody>
                    <a:bodyPr/>
                    <a:lstStyle/>
                    <a:p>
                      <a:r>
                        <a:rPr lang="en-US" altLang="zh-CN" sz="2000" b="0" dirty="0" err="1"/>
                        <a:t>dtag</a:t>
                      </a:r>
                      <a:endParaRPr lang="zh-CN" altLang="en-US" sz="2000" b="0" dirty="0"/>
                    </a:p>
                  </a:txBody>
                  <a:tcPr/>
                </a:tc>
                <a:tc>
                  <a:txBody>
                    <a:bodyPr/>
                    <a:lstStyle/>
                    <a:p>
                      <a:r>
                        <a:rPr lang="en-US" altLang="zh-CN" sz="2000" b="0" dirty="0" err="1"/>
                        <a:t>ptag</a:t>
                      </a:r>
                      <a:endParaRPr lang="zh-CN" altLang="en-US" sz="2000" b="0" dirty="0"/>
                    </a:p>
                  </a:txBody>
                  <a:tcPr/>
                </a:tc>
                <a:extLst>
                  <a:ext uri="{0D108BD9-81ED-4DB2-BD59-A6C34878D82A}">
                    <a16:rowId xmlns:a16="http://schemas.microsoft.com/office/drawing/2014/main" val="1017498815"/>
                  </a:ext>
                </a:extLst>
              </a:tr>
            </a:tbl>
          </a:graphicData>
        </a:graphic>
      </p:graphicFrame>
      <p:sp>
        <p:nvSpPr>
          <p:cNvPr id="20" name="文本框 19">
            <a:extLst>
              <a:ext uri="{FF2B5EF4-FFF2-40B4-BE49-F238E27FC236}">
                <a16:creationId xmlns:a16="http://schemas.microsoft.com/office/drawing/2014/main" id="{31DB96E0-F4A8-4965-9B07-F04A3D6E8F07}"/>
              </a:ext>
            </a:extLst>
          </p:cNvPr>
          <p:cNvSpPr txBox="1"/>
          <p:nvPr/>
        </p:nvSpPr>
        <p:spPr>
          <a:xfrm>
            <a:off x="971550" y="5923805"/>
            <a:ext cx="2190750" cy="461665"/>
          </a:xfrm>
          <a:prstGeom prst="rect">
            <a:avLst/>
          </a:prstGeom>
          <a:noFill/>
        </p:spPr>
        <p:txBody>
          <a:bodyPr wrap="square" rtlCol="0">
            <a:spAutoFit/>
          </a:bodyPr>
          <a:lstStyle/>
          <a:p>
            <a:r>
              <a:rPr lang="en-US" altLang="zh-CN" sz="2400" dirty="0" err="1">
                <a:solidFill>
                  <a:srgbClr val="366658"/>
                </a:solidFill>
              </a:rPr>
              <a:t>FlowCloak</a:t>
            </a:r>
            <a:r>
              <a:rPr lang="en-US" altLang="zh-CN" sz="2400" dirty="0">
                <a:solidFill>
                  <a:srgbClr val="366658"/>
                </a:solidFill>
              </a:rPr>
              <a:t> Tag</a:t>
            </a:r>
            <a:endParaRPr lang="zh-CN" altLang="en-US" sz="2400" dirty="0">
              <a:solidFill>
                <a:srgbClr val="366658"/>
              </a:solidFill>
            </a:endParaRPr>
          </a:p>
        </p:txBody>
      </p:sp>
      <p:cxnSp>
        <p:nvCxnSpPr>
          <p:cNvPr id="59" name="直接箭头连接符 58">
            <a:extLst>
              <a:ext uri="{FF2B5EF4-FFF2-40B4-BE49-F238E27FC236}">
                <a16:creationId xmlns:a16="http://schemas.microsoft.com/office/drawing/2014/main" id="{7E09AA3B-CAEA-4633-AC20-9D97545F9D21}"/>
              </a:ext>
            </a:extLst>
          </p:cNvPr>
          <p:cNvCxnSpPr>
            <a:cxnSpLocks/>
          </p:cNvCxnSpPr>
          <p:nvPr/>
        </p:nvCxnSpPr>
        <p:spPr>
          <a:xfrm flipH="1" flipV="1">
            <a:off x="6017421" y="2510999"/>
            <a:ext cx="1178265" cy="5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F17BF456-F7D5-4CB5-BE76-BD355F0C3DB3}"/>
              </a:ext>
            </a:extLst>
          </p:cNvPr>
          <p:cNvSpPr txBox="1"/>
          <p:nvPr/>
        </p:nvSpPr>
        <p:spPr>
          <a:xfrm>
            <a:off x="5802495" y="4712360"/>
            <a:ext cx="4799034" cy="1384995"/>
          </a:xfrm>
          <a:prstGeom prst="rect">
            <a:avLst/>
          </a:prstGeom>
          <a:noFill/>
        </p:spPr>
        <p:txBody>
          <a:bodyPr wrap="square" rtlCol="0">
            <a:spAutoFit/>
          </a:bodyPr>
          <a:lstStyle/>
          <a:p>
            <a:r>
              <a:rPr lang="en-US" altLang="zh-CN" sz="2800" dirty="0">
                <a:solidFill>
                  <a:srgbClr val="C88419"/>
                </a:solidFill>
              </a:rPr>
              <a:t>Policies: </a:t>
            </a:r>
          </a:p>
          <a:p>
            <a:r>
              <a:rPr lang="en-US" altLang="zh-CN" sz="2800" dirty="0">
                <a:solidFill>
                  <a:srgbClr val="C88419"/>
                </a:solidFill>
              </a:rPr>
              <a:t>(1)H1—NAT — L</a:t>
            </a:r>
            <a:r>
              <a:rPr lang="en-US" altLang="zh-CN" sz="2800" baseline="-25000" dirty="0">
                <a:solidFill>
                  <a:srgbClr val="C88419"/>
                </a:solidFill>
              </a:rPr>
              <a:t>E</a:t>
            </a:r>
          </a:p>
          <a:p>
            <a:r>
              <a:rPr lang="en-US" altLang="zh-CN" sz="2800" dirty="0">
                <a:solidFill>
                  <a:srgbClr val="C88419"/>
                </a:solidFill>
              </a:rPr>
              <a:t>(2)H2 — NAT — LF —HF —L</a:t>
            </a:r>
            <a:r>
              <a:rPr lang="en-US" altLang="zh-CN" sz="2800" baseline="-25000" dirty="0">
                <a:solidFill>
                  <a:srgbClr val="C88419"/>
                </a:solidFill>
              </a:rPr>
              <a:t>E</a:t>
            </a:r>
          </a:p>
        </p:txBody>
      </p:sp>
      <p:cxnSp>
        <p:nvCxnSpPr>
          <p:cNvPr id="61" name="直接箭头连接符 60">
            <a:extLst>
              <a:ext uri="{FF2B5EF4-FFF2-40B4-BE49-F238E27FC236}">
                <a16:creationId xmlns:a16="http://schemas.microsoft.com/office/drawing/2014/main" id="{9224FCCC-5111-422B-AE5B-904CC32B378D}"/>
              </a:ext>
            </a:extLst>
          </p:cNvPr>
          <p:cNvCxnSpPr>
            <a:cxnSpLocks/>
          </p:cNvCxnSpPr>
          <p:nvPr/>
        </p:nvCxnSpPr>
        <p:spPr>
          <a:xfrm flipH="1">
            <a:off x="8296275" y="2554659"/>
            <a:ext cx="130468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连接符: 曲线 65">
            <a:extLst>
              <a:ext uri="{FF2B5EF4-FFF2-40B4-BE49-F238E27FC236}">
                <a16:creationId xmlns:a16="http://schemas.microsoft.com/office/drawing/2014/main" id="{D32FEAE1-3A62-4064-BD06-8A3CF599ADF1}"/>
              </a:ext>
            </a:extLst>
          </p:cNvPr>
          <p:cNvCxnSpPr>
            <a:stCxn id="13" idx="3"/>
            <a:endCxn id="30" idx="3"/>
          </p:cNvCxnSpPr>
          <p:nvPr/>
        </p:nvCxnSpPr>
        <p:spPr>
          <a:xfrm flipH="1" flipV="1">
            <a:off x="10628727" y="2511000"/>
            <a:ext cx="142547" cy="1281401"/>
          </a:xfrm>
          <a:prstGeom prst="curvedConnector3">
            <a:avLst>
              <a:gd name="adj1" fmla="val -160368"/>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BF2D27D1-3472-4EE6-898B-25EEDD8DDEDE}"/>
              </a:ext>
            </a:extLst>
          </p:cNvPr>
          <p:cNvCxnSpPr>
            <a:cxnSpLocks/>
          </p:cNvCxnSpPr>
          <p:nvPr/>
        </p:nvCxnSpPr>
        <p:spPr>
          <a:xfrm flipV="1">
            <a:off x="5133080" y="1006038"/>
            <a:ext cx="1178265" cy="5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文本框 83">
            <a:extLst>
              <a:ext uri="{FF2B5EF4-FFF2-40B4-BE49-F238E27FC236}">
                <a16:creationId xmlns:a16="http://schemas.microsoft.com/office/drawing/2014/main" id="{1E2C61E2-CED7-4F83-9EEF-71F641B10D40}"/>
              </a:ext>
            </a:extLst>
          </p:cNvPr>
          <p:cNvSpPr txBox="1"/>
          <p:nvPr/>
        </p:nvSpPr>
        <p:spPr>
          <a:xfrm>
            <a:off x="6384979" y="709601"/>
            <a:ext cx="2505593" cy="523220"/>
          </a:xfrm>
          <a:prstGeom prst="rect">
            <a:avLst/>
          </a:prstGeom>
          <a:noFill/>
        </p:spPr>
        <p:txBody>
          <a:bodyPr wrap="square" rtlCol="0">
            <a:spAutoFit/>
          </a:bodyPr>
          <a:lstStyle/>
          <a:p>
            <a:r>
              <a:rPr lang="en-US" altLang="zh-CN" sz="2800" dirty="0" err="1">
                <a:solidFill>
                  <a:srgbClr val="FF0000"/>
                </a:solidFill>
              </a:rPr>
              <a:t>ptag</a:t>
            </a:r>
            <a:r>
              <a:rPr lang="en-US" altLang="zh-CN" sz="2800" dirty="0">
                <a:solidFill>
                  <a:srgbClr val="FF0000"/>
                </a:solidFill>
              </a:rPr>
              <a:t> verification</a:t>
            </a:r>
            <a:endParaRPr lang="zh-CN" altLang="en-US" sz="2800" dirty="0">
              <a:solidFill>
                <a:srgbClr val="FF0000"/>
              </a:solidFill>
            </a:endParaRPr>
          </a:p>
        </p:txBody>
      </p:sp>
      <p:cxnSp>
        <p:nvCxnSpPr>
          <p:cNvPr id="85" name="连接符: 曲线 84">
            <a:extLst>
              <a:ext uri="{FF2B5EF4-FFF2-40B4-BE49-F238E27FC236}">
                <a16:creationId xmlns:a16="http://schemas.microsoft.com/office/drawing/2014/main" id="{44FCA2F7-254E-4FFB-9B6E-65E0E710AB74}"/>
              </a:ext>
            </a:extLst>
          </p:cNvPr>
          <p:cNvCxnSpPr>
            <a:cxnSpLocks/>
            <a:stCxn id="13" idx="3"/>
          </p:cNvCxnSpPr>
          <p:nvPr/>
        </p:nvCxnSpPr>
        <p:spPr>
          <a:xfrm flipH="1" flipV="1">
            <a:off x="8390174" y="2554663"/>
            <a:ext cx="2381100" cy="1237738"/>
          </a:xfrm>
          <a:prstGeom prst="curvedConnector3">
            <a:avLst>
              <a:gd name="adj1" fmla="val 4280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连接符: 曲线 107">
            <a:extLst>
              <a:ext uri="{FF2B5EF4-FFF2-40B4-BE49-F238E27FC236}">
                <a16:creationId xmlns:a16="http://schemas.microsoft.com/office/drawing/2014/main" id="{7A407667-E291-4B71-9D6B-F9768A554163}"/>
              </a:ext>
            </a:extLst>
          </p:cNvPr>
          <p:cNvCxnSpPr>
            <a:cxnSpLocks/>
            <a:stCxn id="13" idx="3"/>
            <a:endCxn id="29" idx="3"/>
          </p:cNvCxnSpPr>
          <p:nvPr/>
        </p:nvCxnSpPr>
        <p:spPr>
          <a:xfrm flipH="1" flipV="1">
            <a:off x="5898520" y="2482881"/>
            <a:ext cx="4872754" cy="1309520"/>
          </a:xfrm>
          <a:prstGeom prst="curvedConnector3">
            <a:avLst>
              <a:gd name="adj1" fmla="val 4359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3427DF9B-5DD9-4040-AF9D-64545D311C28}"/>
              </a:ext>
            </a:extLst>
          </p:cNvPr>
          <p:cNvSpPr txBox="1"/>
          <p:nvPr/>
        </p:nvSpPr>
        <p:spPr>
          <a:xfrm>
            <a:off x="8890572" y="5616707"/>
            <a:ext cx="573174" cy="276999"/>
          </a:xfrm>
          <a:prstGeom prst="rect">
            <a:avLst/>
          </a:prstGeom>
          <a:noFill/>
        </p:spPr>
        <p:txBody>
          <a:bodyPr wrap="square" rtlCol="0">
            <a:spAutoFit/>
          </a:bodyPr>
          <a:lstStyle/>
          <a:p>
            <a:r>
              <a:rPr lang="en-US" altLang="zh-CN" sz="1200" dirty="0">
                <a:solidFill>
                  <a:srgbClr val="FF0000"/>
                </a:solidFill>
              </a:rPr>
              <a:t>Alert</a:t>
            </a:r>
            <a:endParaRPr lang="zh-CN" altLang="en-US" sz="1200" dirty="0">
              <a:solidFill>
                <a:srgbClr val="FF0000"/>
              </a:solidFill>
            </a:endParaRPr>
          </a:p>
        </p:txBody>
      </p:sp>
      <p:sp>
        <p:nvSpPr>
          <p:cNvPr id="115" name="文本框 114">
            <a:extLst>
              <a:ext uri="{FF2B5EF4-FFF2-40B4-BE49-F238E27FC236}">
                <a16:creationId xmlns:a16="http://schemas.microsoft.com/office/drawing/2014/main" id="{649A2A18-CD00-483A-BF05-5EA5B4294F05}"/>
              </a:ext>
            </a:extLst>
          </p:cNvPr>
          <p:cNvSpPr txBox="1"/>
          <p:nvPr/>
        </p:nvSpPr>
        <p:spPr>
          <a:xfrm>
            <a:off x="8390175" y="4240920"/>
            <a:ext cx="3521792" cy="830997"/>
          </a:xfrm>
          <a:prstGeom prst="rect">
            <a:avLst/>
          </a:prstGeom>
          <a:noFill/>
        </p:spPr>
        <p:txBody>
          <a:bodyPr wrap="square" rtlCol="0">
            <a:spAutoFit/>
          </a:bodyPr>
          <a:lstStyle/>
          <a:p>
            <a:r>
              <a:rPr lang="en-US" altLang="zh-CN" sz="2400" dirty="0">
                <a:solidFill>
                  <a:srgbClr val="FF0000"/>
                </a:solidFill>
              </a:rPr>
              <a:t>No Cryptography Computation on Switches</a:t>
            </a:r>
            <a:endParaRPr lang="zh-CN" altLang="en-US" sz="2400" dirty="0">
              <a:solidFill>
                <a:srgbClr val="FF0000"/>
              </a:solidFill>
            </a:endParaRPr>
          </a:p>
        </p:txBody>
      </p:sp>
      <p:sp>
        <p:nvSpPr>
          <p:cNvPr id="46" name="文本框 36">
            <a:extLst>
              <a:ext uri="{FF2B5EF4-FFF2-40B4-BE49-F238E27FC236}">
                <a16:creationId xmlns:a16="http://schemas.microsoft.com/office/drawing/2014/main" id="{3FD57C67-F11E-4DA2-97C1-62055F552316}"/>
              </a:ext>
            </a:extLst>
          </p:cNvPr>
          <p:cNvSpPr txBox="1"/>
          <p:nvPr/>
        </p:nvSpPr>
        <p:spPr>
          <a:xfrm>
            <a:off x="9232483" y="1541109"/>
            <a:ext cx="2118873" cy="461665"/>
          </a:xfrm>
          <a:prstGeom prst="rect">
            <a:avLst/>
          </a:prstGeom>
          <a:noFill/>
        </p:spPr>
        <p:txBody>
          <a:bodyPr wrap="square" rtlCol="0">
            <a:spAutoFit/>
          </a:bodyPr>
          <a:lstStyle/>
          <a:p>
            <a:r>
              <a:rPr lang="en-US" altLang="zh-CN" sz="2400" dirty="0" err="1">
                <a:solidFill>
                  <a:srgbClr val="008CCF"/>
                </a:solidFill>
              </a:rPr>
              <a:t>HF</a:t>
            </a:r>
            <a:r>
              <a:rPr lang="en-US" altLang="zh-CN" sz="2400" baseline="-25000" dirty="0" err="1">
                <a:solidFill>
                  <a:srgbClr val="008CCF"/>
                </a:solidFill>
              </a:rPr>
              <a:t>FlowCloak</a:t>
            </a:r>
            <a:endParaRPr lang="zh-CN" altLang="en-US" sz="2400" baseline="-25000" dirty="0">
              <a:solidFill>
                <a:srgbClr val="008CCF"/>
              </a:solidFill>
            </a:endParaRPr>
          </a:p>
        </p:txBody>
      </p:sp>
    </p:spTree>
    <p:extLst>
      <p:ext uri="{BB962C8B-B14F-4D97-AF65-F5344CB8AC3E}">
        <p14:creationId xmlns:p14="http://schemas.microsoft.com/office/powerpoint/2010/main" val="32178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par>
                                <p:cTn id="16" presetID="22" presetClass="entr" presetSubtype="4" fill="hold" grpId="1"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wipe(down)">
                                      <p:cBhvr>
                                        <p:cTn id="18" dur="500"/>
                                        <p:tgtEl>
                                          <p:spTgt spid="114"/>
                                        </p:tgtEl>
                                      </p:cBhvr>
                                    </p:animEffect>
                                  </p:childTnLst>
                                </p:cTn>
                              </p:par>
                              <p:par>
                                <p:cTn id="19" presetID="22" presetClass="entr" presetSubtype="4"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down)">
                                      <p:cBhvr>
                                        <p:cTn id="21" dur="500"/>
                                        <p:tgtEl>
                                          <p:spTgt spid="83"/>
                                        </p:tgtEl>
                                      </p:cBhvr>
                                    </p:animEffect>
                                  </p:childTnLst>
                                </p:cTn>
                              </p:par>
                              <p:par>
                                <p:cTn id="22" presetID="22" presetClass="entr" presetSubtype="4" fill="hold" grpId="1"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wipe(down)">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right)">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right)">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down)">
                                      <p:cBhvr>
                                        <p:cTn id="39" dur="500"/>
                                        <p:tgtEl>
                                          <p:spTgt spid="66"/>
                                        </p:tgtEl>
                                      </p:cBhvr>
                                    </p:animEffect>
                                  </p:childTnLst>
                                </p:cTn>
                              </p:par>
                              <p:par>
                                <p:cTn id="40" presetID="22" presetClass="entr" presetSubtype="4"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wipe(down)">
                                      <p:cBhvr>
                                        <p:cTn id="42" dur="500"/>
                                        <p:tgtEl>
                                          <p:spTgt spid="85"/>
                                        </p:tgtEl>
                                      </p:cBhvr>
                                    </p:animEffect>
                                  </p:childTnLst>
                                </p:cTn>
                              </p:par>
                              <p:par>
                                <p:cTn id="43" presetID="22" presetClass="entr" presetSubtype="4" fill="hold"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wipe(down)">
                                      <p:cBhvr>
                                        <p:cTn id="45" dur="500"/>
                                        <p:tgtEl>
                                          <p:spTgt spid="10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wipe(down)">
                                      <p:cBhvr>
                                        <p:cTn id="50" dur="500"/>
                                        <p:tgtEl>
                                          <p:spTgt spid="1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60"/>
                                        </p:tgtEl>
                                      </p:cBhvr>
                                    </p:animEffect>
                                    <p:set>
                                      <p:cBhvr>
                                        <p:cTn id="61" dur="1" fill="hold">
                                          <p:stCondLst>
                                            <p:cond delay="499"/>
                                          </p:stCondLst>
                                        </p:cTn>
                                        <p:tgtEl>
                                          <p:spTgt spid="60"/>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83"/>
                                        </p:tgtEl>
                                      </p:cBhvr>
                                    </p:animEffect>
                                    <p:set>
                                      <p:cBhvr>
                                        <p:cTn id="64" dur="1" fill="hold">
                                          <p:stCondLst>
                                            <p:cond delay="499"/>
                                          </p:stCondLst>
                                        </p:cTn>
                                        <p:tgtEl>
                                          <p:spTgt spid="83"/>
                                        </p:tgtEl>
                                        <p:attrNameLst>
                                          <p:attrName>style.visibility</p:attrName>
                                        </p:attrNameLst>
                                      </p:cBhvr>
                                      <p:to>
                                        <p:strVal val="hidden"/>
                                      </p:to>
                                    </p:set>
                                  </p:childTnLst>
                                </p:cTn>
                              </p:par>
                              <p:par>
                                <p:cTn id="65" presetID="22" presetClass="exit" presetSubtype="4" fill="hold" nodeType="withEffect">
                                  <p:stCondLst>
                                    <p:cond delay="0"/>
                                  </p:stCondLst>
                                  <p:childTnLst>
                                    <p:animEffect transition="out" filter="wipe(down)">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500"/>
                                        <p:tgtEl>
                                          <p:spTgt spid="66"/>
                                        </p:tgtEl>
                                      </p:cBhvr>
                                    </p:animEffect>
                                    <p:set>
                                      <p:cBhvr>
                                        <p:cTn id="70" dur="1" fill="hold">
                                          <p:stCondLst>
                                            <p:cond delay="499"/>
                                          </p:stCondLst>
                                        </p:cTn>
                                        <p:tgtEl>
                                          <p:spTgt spid="66"/>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85"/>
                                        </p:tgtEl>
                                      </p:cBhvr>
                                    </p:animEffect>
                                    <p:set>
                                      <p:cBhvr>
                                        <p:cTn id="73" dur="1" fill="hold">
                                          <p:stCondLst>
                                            <p:cond delay="499"/>
                                          </p:stCondLst>
                                        </p:cTn>
                                        <p:tgtEl>
                                          <p:spTgt spid="85"/>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108"/>
                                        </p:tgtEl>
                                      </p:cBhvr>
                                    </p:animEffect>
                                    <p:set>
                                      <p:cBhvr>
                                        <p:cTn id="76" dur="1" fill="hold">
                                          <p:stCondLst>
                                            <p:cond delay="499"/>
                                          </p:stCondLst>
                                        </p:cTn>
                                        <p:tgtEl>
                                          <p:spTgt spid="108"/>
                                        </p:tgtEl>
                                        <p:attrNameLst>
                                          <p:attrName>style.visibility</p:attrName>
                                        </p:attrNameLst>
                                      </p:cBhvr>
                                      <p:to>
                                        <p:strVal val="hidden"/>
                                      </p:to>
                                    </p:set>
                                  </p:childTnLst>
                                </p:cTn>
                              </p:par>
                              <p:par>
                                <p:cTn id="77" presetID="22" presetClass="exit" presetSubtype="4" fill="hold" grpId="0" nodeType="withEffect">
                                  <p:stCondLst>
                                    <p:cond delay="0"/>
                                  </p:stCondLst>
                                  <p:childTnLst>
                                    <p:animEffect transition="out" filter="wipe(down)">
                                      <p:cBhvr>
                                        <p:cTn id="78" dur="500"/>
                                        <p:tgtEl>
                                          <p:spTgt spid="84"/>
                                        </p:tgtEl>
                                      </p:cBhvr>
                                    </p:animEffect>
                                    <p:set>
                                      <p:cBhvr>
                                        <p:cTn id="79" dur="1" fill="hold">
                                          <p:stCondLst>
                                            <p:cond delay="499"/>
                                          </p:stCondLst>
                                        </p:cTn>
                                        <p:tgtEl>
                                          <p:spTgt spid="84"/>
                                        </p:tgtEl>
                                        <p:attrNameLst>
                                          <p:attrName>style.visibility</p:attrName>
                                        </p:attrNameLst>
                                      </p:cBhvr>
                                      <p:to>
                                        <p:strVal val="hidden"/>
                                      </p:to>
                                    </p:set>
                                  </p:childTnLst>
                                </p:cTn>
                              </p:par>
                              <p:par>
                                <p:cTn id="80" presetID="22" presetClass="exit" presetSubtype="4" fill="hold" grpId="0" nodeType="withEffect">
                                  <p:stCondLst>
                                    <p:cond delay="0"/>
                                  </p:stCondLst>
                                  <p:childTnLst>
                                    <p:animEffect transition="out" filter="wipe(down)">
                                      <p:cBhvr>
                                        <p:cTn id="81" dur="500"/>
                                        <p:tgtEl>
                                          <p:spTgt spid="114"/>
                                        </p:tgtEl>
                                      </p:cBhvr>
                                    </p:animEffect>
                                    <p:set>
                                      <p:cBhvr>
                                        <p:cTn id="82" dur="1" fill="hold">
                                          <p:stCondLst>
                                            <p:cond delay="499"/>
                                          </p:stCondLst>
                                        </p:cTn>
                                        <p:tgtEl>
                                          <p:spTgt spid="114"/>
                                        </p:tgtEl>
                                        <p:attrNameLst>
                                          <p:attrName>style.visibility</p:attrName>
                                        </p:attrNameLst>
                                      </p:cBhvr>
                                      <p:to>
                                        <p:strVal val="hidden"/>
                                      </p:to>
                                    </p:set>
                                  </p:childTnLst>
                                </p:cTn>
                              </p:par>
                              <p:par>
                                <p:cTn id="83" presetID="22" presetClass="exit" presetSubtype="4" fill="hold" grpId="1" nodeType="withEffect">
                                  <p:stCondLst>
                                    <p:cond delay="0"/>
                                  </p:stCondLst>
                                  <p:childTnLst>
                                    <p:animEffect transition="out" filter="wipe(down)">
                                      <p:cBhvr>
                                        <p:cTn id="84" dur="500"/>
                                        <p:tgtEl>
                                          <p:spTgt spid="115"/>
                                        </p:tgtEl>
                                      </p:cBhvr>
                                    </p:animEffect>
                                    <p:set>
                                      <p:cBhvr>
                                        <p:cTn id="85" dur="1" fill="hold">
                                          <p:stCondLst>
                                            <p:cond delay="499"/>
                                          </p:stCondLst>
                                        </p:cTn>
                                        <p:tgtEl>
                                          <p:spTgt spid="115"/>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22" presetClass="exit" presetSubtype="4" fill="hold" nodeType="withEffect">
                                  <p:stCondLst>
                                    <p:cond delay="0"/>
                                  </p:stCondLst>
                                  <p:childTnLst>
                                    <p:animEffect transition="out" filter="wipe(down)">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22" presetClass="exit" presetSubtype="4" fill="hold" grpId="0" nodeType="withEffect">
                                  <p:stCondLst>
                                    <p:cond delay="0"/>
                                  </p:stCondLst>
                                  <p:childTnLst>
                                    <p:animEffect transition="out" filter="wipe(down)">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par>
                                <p:cTn id="98" presetID="22" presetClass="exit" presetSubtype="4" fill="hold" grpId="0" nodeType="withEffect">
                                  <p:stCondLst>
                                    <p:cond delay="0"/>
                                  </p:stCondLst>
                                  <p:childTnLst>
                                    <p:animEffect transition="out" filter="wipe(down)">
                                      <p:cBhvr>
                                        <p:cTn id="99" dur="500"/>
                                        <p:tgtEl>
                                          <p:spTgt spid="47"/>
                                        </p:tgtEl>
                                      </p:cBhvr>
                                    </p:animEffect>
                                    <p:set>
                                      <p:cBhvr>
                                        <p:cTn id="100" dur="1" fill="hold">
                                          <p:stCondLst>
                                            <p:cond delay="499"/>
                                          </p:stCondLst>
                                        </p:cTn>
                                        <p:tgtEl>
                                          <p:spTgt spid="47"/>
                                        </p:tgtEl>
                                        <p:attrNameLst>
                                          <p:attrName>style.visibility</p:attrName>
                                        </p:attrNameLst>
                                      </p:cBhvr>
                                      <p:to>
                                        <p:strVal val="hidden"/>
                                      </p:to>
                                    </p:set>
                                  </p:childTnLst>
                                </p:cTn>
                              </p:par>
                              <p:par>
                                <p:cTn id="101" presetID="22" presetClass="exit" presetSubtype="4" fill="hold" grpId="0" nodeType="withEffect">
                                  <p:stCondLst>
                                    <p:cond delay="0"/>
                                  </p:stCondLst>
                                  <p:childTnLst>
                                    <p:animEffect transition="out" filter="wipe(down)">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22" presetClass="exit" presetSubtype="4" fill="hold" grpId="0" nodeType="withEffect">
                                  <p:stCondLst>
                                    <p:cond delay="0"/>
                                  </p:stCondLst>
                                  <p:childTnLst>
                                    <p:animEffect transition="out" filter="wipe(down)">
                                      <p:cBhvr>
                                        <p:cTn id="105" dur="500"/>
                                        <p:tgtEl>
                                          <p:spTgt spid="48"/>
                                        </p:tgtEl>
                                      </p:cBhvr>
                                    </p:animEffect>
                                    <p:set>
                                      <p:cBhvr>
                                        <p:cTn id="106" dur="1" fill="hold">
                                          <p:stCondLst>
                                            <p:cond delay="499"/>
                                          </p:stCondLst>
                                        </p:cTn>
                                        <p:tgtEl>
                                          <p:spTgt spid="48"/>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22" presetClass="exit" presetSubtype="4" fill="hold" grpId="0" nodeType="withEffect">
                                  <p:stCondLst>
                                    <p:cond delay="0"/>
                                  </p:stCondLst>
                                  <p:childTnLst>
                                    <p:animEffect transition="out" filter="wipe(down)">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par>
                                <p:cTn id="113" presetID="22" presetClass="exit" presetSubtype="4" fill="hold" grpId="0" nodeType="withEffect">
                                  <p:stCondLst>
                                    <p:cond delay="0"/>
                                  </p:stCondLst>
                                  <p:childTnLst>
                                    <p:animEffect transition="out" filter="wipe(down)">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par>
                                <p:cTn id="116" presetID="22" presetClass="exit" presetSubtype="4" fill="hold" grpId="0" nodeType="withEffect">
                                  <p:stCondLst>
                                    <p:cond delay="0"/>
                                  </p:stCondLst>
                                  <p:childTnLst>
                                    <p:animEffect transition="out" filter="wipe(down)">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22" presetClass="exit" presetSubtype="4" fill="hold" grpId="0" nodeType="withEffect">
                                  <p:stCondLst>
                                    <p:cond delay="0"/>
                                  </p:stCondLst>
                                  <p:childTnLst>
                                    <p:animEffect transition="out" filter="wipe(down)">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22" presetClass="exit" presetSubtype="4" fill="hold" nodeType="withEffect">
                                  <p:stCondLst>
                                    <p:cond delay="0"/>
                                  </p:stCondLst>
                                  <p:childTnLst>
                                    <p:animEffect transition="out" filter="wipe(down)">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22" presetClass="exit" presetSubtype="4" fill="hold" grpId="0" nodeType="withEffect">
                                  <p:stCondLst>
                                    <p:cond delay="0"/>
                                  </p:stCondLst>
                                  <p:childTnLst>
                                    <p:animEffect transition="out" filter="wipe(down)">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par>
                                <p:cTn id="131" presetID="22" presetClass="exit" presetSubtype="4" fill="hold" grpId="0" nodeType="withEffect">
                                  <p:stCondLst>
                                    <p:cond delay="0"/>
                                  </p:stCondLst>
                                  <p:childTnLst>
                                    <p:animEffect transition="out" filter="wipe(down)">
                                      <p:cBhvr>
                                        <p:cTn id="132" dur="500"/>
                                        <p:tgtEl>
                                          <p:spTgt spid="34"/>
                                        </p:tgtEl>
                                      </p:cBhvr>
                                    </p:animEffect>
                                    <p:set>
                                      <p:cBhvr>
                                        <p:cTn id="133" dur="1" fill="hold">
                                          <p:stCondLst>
                                            <p:cond delay="499"/>
                                          </p:stCondLst>
                                        </p:cTn>
                                        <p:tgtEl>
                                          <p:spTgt spid="34"/>
                                        </p:tgtEl>
                                        <p:attrNameLst>
                                          <p:attrName>style.visibility</p:attrName>
                                        </p:attrNameLst>
                                      </p:cBhvr>
                                      <p:to>
                                        <p:strVal val="hidden"/>
                                      </p:to>
                                    </p:set>
                                  </p:childTnLst>
                                </p:cTn>
                              </p:par>
                              <p:par>
                                <p:cTn id="134" presetID="22" presetClass="exit" presetSubtype="4" fill="hold" grpId="0" nodeType="withEffect">
                                  <p:stCondLst>
                                    <p:cond delay="0"/>
                                  </p:stCondLst>
                                  <p:childTnLst>
                                    <p:animEffect transition="out" filter="wipe(down)">
                                      <p:cBhvr>
                                        <p:cTn id="135" dur="500"/>
                                        <p:tgtEl>
                                          <p:spTgt spid="33"/>
                                        </p:tgtEl>
                                      </p:cBhvr>
                                    </p:animEffect>
                                    <p:set>
                                      <p:cBhvr>
                                        <p:cTn id="136" dur="1" fill="hold">
                                          <p:stCondLst>
                                            <p:cond delay="499"/>
                                          </p:stCondLst>
                                        </p:cTn>
                                        <p:tgtEl>
                                          <p:spTgt spid="33"/>
                                        </p:tgtEl>
                                        <p:attrNameLst>
                                          <p:attrName>style.visibility</p:attrName>
                                        </p:attrNameLst>
                                      </p:cBhvr>
                                      <p:to>
                                        <p:strVal val="hidden"/>
                                      </p:to>
                                    </p:set>
                                  </p:childTnLst>
                                </p:cTn>
                              </p:par>
                              <p:par>
                                <p:cTn id="137" presetID="22" presetClass="exit" presetSubtype="4" fill="hold" grpId="0" nodeType="withEffect">
                                  <p:stCondLst>
                                    <p:cond delay="0"/>
                                  </p:stCondLst>
                                  <p:childTnLst>
                                    <p:animEffect transition="out" filter="wipe(down)">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22" presetClass="exit" presetSubtype="4" fill="hold" grpId="0" nodeType="withEffect">
                                  <p:stCondLst>
                                    <p:cond delay="0"/>
                                  </p:stCondLst>
                                  <p:childTnLst>
                                    <p:animEffect transition="out" filter="wipe(down)">
                                      <p:cBhvr>
                                        <p:cTn id="141" dur="500"/>
                                        <p:tgtEl>
                                          <p:spTgt spid="50"/>
                                        </p:tgtEl>
                                      </p:cBhvr>
                                    </p:animEffect>
                                    <p:set>
                                      <p:cBhvr>
                                        <p:cTn id="142" dur="1" fill="hold">
                                          <p:stCondLst>
                                            <p:cond delay="499"/>
                                          </p:stCondLst>
                                        </p:cTn>
                                        <p:tgtEl>
                                          <p:spTgt spid="50"/>
                                        </p:tgtEl>
                                        <p:attrNameLst>
                                          <p:attrName>style.visibility</p:attrName>
                                        </p:attrNameLst>
                                      </p:cBhvr>
                                      <p:to>
                                        <p:strVal val="hidden"/>
                                      </p:to>
                                    </p:set>
                                  </p:childTnLst>
                                </p:cTn>
                              </p:par>
                              <p:par>
                                <p:cTn id="143" presetID="22" presetClass="exit" presetSubtype="4" fill="hold" nodeType="withEffect">
                                  <p:stCondLst>
                                    <p:cond delay="0"/>
                                  </p:stCondLst>
                                  <p:childTnLst>
                                    <p:animEffect transition="out" filter="wipe(down)">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22" presetClass="exit" presetSubtype="4" fill="hold" grpId="0" nodeType="withEffect">
                                  <p:stCondLst>
                                    <p:cond delay="0"/>
                                  </p:stCondLst>
                                  <p:childTnLst>
                                    <p:animEffect transition="out" filter="wipe(down)">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22" presetClass="exit" presetSubtype="4" fill="hold" grpId="0" nodeType="withEffect">
                                  <p:stCondLst>
                                    <p:cond delay="0"/>
                                  </p:stCondLst>
                                  <p:childTnLst>
                                    <p:animEffect transition="out" filter="wipe(down)">
                                      <p:cBhvr>
                                        <p:cTn id="150" dur="500"/>
                                        <p:tgtEl>
                                          <p:spTgt spid="51"/>
                                        </p:tgtEl>
                                      </p:cBhvr>
                                    </p:animEffect>
                                    <p:set>
                                      <p:cBhvr>
                                        <p:cTn id="151" dur="1" fill="hold">
                                          <p:stCondLst>
                                            <p:cond delay="499"/>
                                          </p:stCondLst>
                                        </p:cTn>
                                        <p:tgtEl>
                                          <p:spTgt spid="51"/>
                                        </p:tgtEl>
                                        <p:attrNameLst>
                                          <p:attrName>style.visibility</p:attrName>
                                        </p:attrNameLst>
                                      </p:cBhvr>
                                      <p:to>
                                        <p:strVal val="hidden"/>
                                      </p:to>
                                    </p:set>
                                  </p:childTnLst>
                                </p:cTn>
                              </p:par>
                              <p:par>
                                <p:cTn id="152" presetID="22" presetClass="exit" presetSubtype="4" fill="hold" grpId="0" nodeType="withEffect">
                                  <p:stCondLst>
                                    <p:cond delay="0"/>
                                  </p:stCondLst>
                                  <p:childTnLst>
                                    <p:animEffect transition="out" filter="wipe(down)">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22" presetClass="exit" presetSubtype="4" fill="hold" grpId="0" nodeType="withEffect">
                                  <p:stCondLst>
                                    <p:cond delay="0"/>
                                  </p:stCondLst>
                                  <p:childTnLst>
                                    <p:animEffect transition="out" filter="wipe(down)">
                                      <p:cBhvr>
                                        <p:cTn id="156" dur="500"/>
                                        <p:tgtEl>
                                          <p:spTgt spid="46"/>
                                        </p:tgtEl>
                                      </p:cBhvr>
                                    </p:animEffect>
                                    <p:set>
                                      <p:cBhvr>
                                        <p:cTn id="15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31" grpId="0" animBg="1"/>
      <p:bldP spid="32" grpId="0" animBg="1"/>
      <p:bldP spid="33" grpId="0" animBg="1"/>
      <p:bldP spid="34" grpId="0" animBg="1"/>
      <p:bldP spid="44" grpId="0"/>
      <p:bldP spid="47" grpId="0"/>
      <p:bldP spid="48" grpId="0"/>
      <p:bldP spid="49" grpId="0"/>
      <p:bldP spid="50" grpId="0"/>
      <p:bldP spid="51" grpId="0"/>
      <p:bldP spid="20" grpId="0"/>
      <p:bldP spid="20" grpId="1"/>
      <p:bldP spid="60" grpId="0"/>
      <p:bldP spid="60" grpId="1"/>
      <p:bldP spid="84" grpId="0"/>
      <p:bldP spid="84" grpId="1"/>
      <p:bldP spid="114" grpId="0"/>
      <p:bldP spid="114" grpId="1"/>
      <p:bldP spid="115" grpId="0"/>
      <p:bldP spid="115" grpId="1"/>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Architecture</a:t>
            </a:r>
          </a:p>
        </p:txBody>
      </p:sp>
      <p:grpSp>
        <p:nvGrpSpPr>
          <p:cNvPr id="3" name="组合 2">
            <a:extLst>
              <a:ext uri="{FF2B5EF4-FFF2-40B4-BE49-F238E27FC236}">
                <a16:creationId xmlns:a16="http://schemas.microsoft.com/office/drawing/2014/main" id="{76033EFB-6A97-46E5-92E2-74E82D14E42D}"/>
              </a:ext>
            </a:extLst>
          </p:cNvPr>
          <p:cNvGrpSpPr/>
          <p:nvPr/>
        </p:nvGrpSpPr>
        <p:grpSpPr>
          <a:xfrm>
            <a:off x="4342506" y="1511272"/>
            <a:ext cx="4712730" cy="1408252"/>
            <a:chOff x="4332981" y="1530322"/>
            <a:chExt cx="4712730" cy="1408252"/>
          </a:xfrm>
        </p:grpSpPr>
        <p:pic>
          <p:nvPicPr>
            <p:cNvPr id="29" name="Picture 21" descr="15800">
              <a:extLst>
                <a:ext uri="{FF2B5EF4-FFF2-40B4-BE49-F238E27FC236}">
                  <a16:creationId xmlns:a16="http://schemas.microsoft.com/office/drawing/2014/main" id="{6BEAAED9-80E9-4787-8A41-1B347369E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descr="IOSfirewall">
              <a:extLst>
                <a:ext uri="{FF2B5EF4-FFF2-40B4-BE49-F238E27FC236}">
                  <a16:creationId xmlns:a16="http://schemas.microsoft.com/office/drawing/2014/main" id="{8D70FE5A-AD8D-4EA6-A4ED-37BF061F2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7AC37020-3F67-4409-A146-4BB5F32D42AE}"/>
                </a:ext>
              </a:extLst>
            </p:cNvPr>
            <p:cNvSpPr txBox="1"/>
            <p:nvPr/>
          </p:nvSpPr>
          <p:spPr>
            <a:xfrm>
              <a:off x="4332981" y="1566013"/>
              <a:ext cx="2417383" cy="461665"/>
            </a:xfrm>
            <a:prstGeom prst="rect">
              <a:avLst/>
            </a:prstGeom>
            <a:noFill/>
          </p:spPr>
          <p:txBody>
            <a:bodyPr wrap="square" rtlCol="0">
              <a:spAutoFit/>
            </a:bodyPr>
            <a:lstStyle/>
            <a:p>
              <a:r>
                <a:rPr lang="en-US" altLang="zh-CN" sz="2400" dirty="0" err="1">
                  <a:solidFill>
                    <a:srgbClr val="008CCF"/>
                  </a:solidFill>
                </a:rPr>
                <a:t>NAT</a:t>
              </a:r>
              <a:r>
                <a:rPr lang="en-US" altLang="zh-CN" sz="2400" baseline="-25000" dirty="0" err="1">
                  <a:solidFill>
                    <a:srgbClr val="008CCF"/>
                  </a:solidFill>
                </a:rPr>
                <a:t>FlowCloak</a:t>
              </a:r>
              <a:endParaRPr lang="zh-CN" altLang="en-US" sz="2400" baseline="-25000" dirty="0">
                <a:solidFill>
                  <a:srgbClr val="008CCF"/>
                </a:solidFill>
              </a:endParaRPr>
            </a:p>
          </p:txBody>
        </p:sp>
        <p:sp>
          <p:nvSpPr>
            <p:cNvPr id="37" name="文本框 36">
              <a:extLst>
                <a:ext uri="{FF2B5EF4-FFF2-40B4-BE49-F238E27FC236}">
                  <a16:creationId xmlns:a16="http://schemas.microsoft.com/office/drawing/2014/main" id="{3FD57C67-F11E-4DA2-97C1-62055F552316}"/>
                </a:ext>
              </a:extLst>
            </p:cNvPr>
            <p:cNvSpPr txBox="1"/>
            <p:nvPr/>
          </p:nvSpPr>
          <p:spPr>
            <a:xfrm>
              <a:off x="6926838" y="1530322"/>
              <a:ext cx="2118873" cy="461665"/>
            </a:xfrm>
            <a:prstGeom prst="rect">
              <a:avLst/>
            </a:prstGeom>
            <a:noFill/>
          </p:spPr>
          <p:txBody>
            <a:bodyPr wrap="square" rtlCol="0">
              <a:spAutoFit/>
            </a:bodyPr>
            <a:lstStyle/>
            <a:p>
              <a:r>
                <a:rPr lang="en-US" altLang="zh-CN" sz="2400" dirty="0" err="1">
                  <a:solidFill>
                    <a:srgbClr val="008CCF"/>
                  </a:solidFill>
                </a:rPr>
                <a:t>LF</a:t>
              </a:r>
              <a:r>
                <a:rPr lang="en-US" altLang="zh-CN" sz="2400" baseline="-25000" dirty="0" err="1">
                  <a:solidFill>
                    <a:srgbClr val="008CCF"/>
                  </a:solidFill>
                </a:rPr>
                <a:t>FlowCloak</a:t>
              </a:r>
              <a:endParaRPr lang="zh-CN" altLang="en-US" sz="2400" baseline="-25000" dirty="0">
                <a:solidFill>
                  <a:srgbClr val="008CCF"/>
                </a:solidFill>
              </a:endParaRPr>
            </a:p>
          </p:txBody>
        </p:sp>
        <p:cxnSp>
          <p:nvCxnSpPr>
            <p:cNvPr id="59" name="直接箭头连接符 58">
              <a:extLst>
                <a:ext uri="{FF2B5EF4-FFF2-40B4-BE49-F238E27FC236}">
                  <a16:creationId xmlns:a16="http://schemas.microsoft.com/office/drawing/2014/main" id="{7E09AA3B-CAEA-4633-AC20-9D97545F9D21}"/>
                </a:ext>
              </a:extLst>
            </p:cNvPr>
            <p:cNvCxnSpPr>
              <a:cxnSpLocks/>
            </p:cNvCxnSpPr>
            <p:nvPr/>
          </p:nvCxnSpPr>
          <p:spPr>
            <a:xfrm flipH="1" flipV="1">
              <a:off x="6017421" y="2510999"/>
              <a:ext cx="1178265" cy="5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18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3.33333E-6 L 0.29518 3.33333E-6 " pathEditMode="relative" rAng="0" ptsTypes="AA">
                                      <p:cBhvr>
                                        <p:cTn id="6" dur="1000" fill="hold"/>
                                        <p:tgtEl>
                                          <p:spTgt spid="3"/>
                                        </p:tgtEl>
                                        <p:attrNameLst>
                                          <p:attrName>ppt_x</p:attrName>
                                          <p:attrName>ppt_y</p:attrName>
                                        </p:attrNameLst>
                                      </p:cBhvr>
                                      <p:rCtr x="147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Middlebox</a:t>
            </a:r>
          </a:p>
        </p:txBody>
      </p:sp>
      <p:pic>
        <p:nvPicPr>
          <p:cNvPr id="21" name="图片 20">
            <a:extLst>
              <a:ext uri="{FF2B5EF4-FFF2-40B4-BE49-F238E27FC236}">
                <a16:creationId xmlns:a16="http://schemas.microsoft.com/office/drawing/2014/main" id="{F1CAC0D0-B575-4B4E-93EC-11A0A29C8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05" y="1841398"/>
            <a:ext cx="7588640" cy="3975304"/>
          </a:xfrm>
          <a:prstGeom prst="rect">
            <a:avLst/>
          </a:prstGeom>
        </p:spPr>
      </p:pic>
      <p:sp>
        <p:nvSpPr>
          <p:cNvPr id="22" name="文本框 21">
            <a:extLst>
              <a:ext uri="{FF2B5EF4-FFF2-40B4-BE49-F238E27FC236}">
                <a16:creationId xmlns:a16="http://schemas.microsoft.com/office/drawing/2014/main" id="{CF72A9DA-C49C-4991-9FCC-470032DD00A4}"/>
              </a:ext>
            </a:extLst>
          </p:cNvPr>
          <p:cNvSpPr txBox="1"/>
          <p:nvPr/>
        </p:nvSpPr>
        <p:spPr>
          <a:xfrm>
            <a:off x="2486026" y="6096000"/>
            <a:ext cx="4743450" cy="400110"/>
          </a:xfrm>
          <a:prstGeom prst="rect">
            <a:avLst/>
          </a:prstGeom>
          <a:noFill/>
        </p:spPr>
        <p:txBody>
          <a:bodyPr wrap="square" rtlCol="0">
            <a:spAutoFit/>
          </a:bodyPr>
          <a:lstStyle/>
          <a:p>
            <a:r>
              <a:rPr lang="en-US" altLang="zh-CN" sz="2000" dirty="0">
                <a:solidFill>
                  <a:srgbClr val="366658"/>
                </a:solidFill>
              </a:rPr>
              <a:t>Packet Processing Logic on FC Middleboxes</a:t>
            </a:r>
            <a:endParaRPr lang="zh-CN" altLang="en-US" sz="2000" dirty="0">
              <a:solidFill>
                <a:srgbClr val="366658"/>
              </a:solidFill>
            </a:endParaRPr>
          </a:p>
        </p:txBody>
      </p:sp>
      <p:pic>
        <p:nvPicPr>
          <p:cNvPr id="5" name="Picture 21" descr="15800">
            <a:extLst>
              <a:ext uri="{FF2B5EF4-FFF2-40B4-BE49-F238E27FC236}">
                <a16:creationId xmlns:a16="http://schemas.microsoft.com/office/drawing/2014/main" id="{6BEAAED9-80E9-4787-8A41-1B347369E3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3481" y="2009864"/>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IOSfirewall">
            <a:extLst>
              <a:ext uri="{FF2B5EF4-FFF2-40B4-BE49-F238E27FC236}">
                <a16:creationId xmlns:a16="http://schemas.microsoft.com/office/drawing/2014/main" id="{8D70FE5A-AD8D-4EA6-A4ED-37BF061F2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8512" y="1940062"/>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5">
            <a:extLst>
              <a:ext uri="{FF2B5EF4-FFF2-40B4-BE49-F238E27FC236}">
                <a16:creationId xmlns:a16="http://schemas.microsoft.com/office/drawing/2014/main" id="{7AC37020-3F67-4409-A146-4BB5F32D42AE}"/>
              </a:ext>
            </a:extLst>
          </p:cNvPr>
          <p:cNvSpPr txBox="1"/>
          <p:nvPr/>
        </p:nvSpPr>
        <p:spPr>
          <a:xfrm>
            <a:off x="7941033" y="1548198"/>
            <a:ext cx="2417383" cy="461665"/>
          </a:xfrm>
          <a:prstGeom prst="rect">
            <a:avLst/>
          </a:prstGeom>
          <a:noFill/>
        </p:spPr>
        <p:txBody>
          <a:bodyPr wrap="square" rtlCol="0">
            <a:spAutoFit/>
          </a:bodyPr>
          <a:lstStyle/>
          <a:p>
            <a:r>
              <a:rPr lang="en-US" altLang="zh-CN" sz="2400" dirty="0" err="1">
                <a:solidFill>
                  <a:srgbClr val="008CCF"/>
                </a:solidFill>
              </a:rPr>
              <a:t>NAT</a:t>
            </a:r>
            <a:r>
              <a:rPr lang="en-US" altLang="zh-CN" sz="2400" baseline="-25000" dirty="0" err="1">
                <a:solidFill>
                  <a:srgbClr val="008CCF"/>
                </a:solidFill>
              </a:rPr>
              <a:t>FlowCloak</a:t>
            </a:r>
            <a:endParaRPr lang="zh-CN" altLang="en-US" sz="2400" baseline="-25000" dirty="0">
              <a:solidFill>
                <a:srgbClr val="008CCF"/>
              </a:solidFill>
            </a:endParaRPr>
          </a:p>
        </p:txBody>
      </p:sp>
      <p:cxnSp>
        <p:nvCxnSpPr>
          <p:cNvPr id="8" name="直接箭头连接符 7">
            <a:extLst>
              <a:ext uri="{FF2B5EF4-FFF2-40B4-BE49-F238E27FC236}">
                <a16:creationId xmlns:a16="http://schemas.microsoft.com/office/drawing/2014/main" id="{7E09AA3B-CAEA-4633-AC20-9D97545F9D21}"/>
              </a:ext>
            </a:extLst>
          </p:cNvPr>
          <p:cNvCxnSpPr>
            <a:cxnSpLocks/>
          </p:cNvCxnSpPr>
          <p:nvPr/>
        </p:nvCxnSpPr>
        <p:spPr>
          <a:xfrm flipH="1" flipV="1">
            <a:off x="9625473" y="2493184"/>
            <a:ext cx="1178265" cy="5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36">
            <a:extLst>
              <a:ext uri="{FF2B5EF4-FFF2-40B4-BE49-F238E27FC236}">
                <a16:creationId xmlns:a16="http://schemas.microsoft.com/office/drawing/2014/main" id="{3FD57C67-F11E-4DA2-97C1-62055F552316}"/>
              </a:ext>
            </a:extLst>
          </p:cNvPr>
          <p:cNvSpPr txBox="1"/>
          <p:nvPr/>
        </p:nvSpPr>
        <p:spPr>
          <a:xfrm>
            <a:off x="10534890" y="1512507"/>
            <a:ext cx="2118873" cy="461665"/>
          </a:xfrm>
          <a:prstGeom prst="rect">
            <a:avLst/>
          </a:prstGeom>
          <a:noFill/>
        </p:spPr>
        <p:txBody>
          <a:bodyPr wrap="square" rtlCol="0">
            <a:spAutoFit/>
          </a:bodyPr>
          <a:lstStyle/>
          <a:p>
            <a:r>
              <a:rPr lang="en-US" altLang="zh-CN" sz="2400" dirty="0" err="1">
                <a:solidFill>
                  <a:srgbClr val="008CCF"/>
                </a:solidFill>
              </a:rPr>
              <a:t>LF</a:t>
            </a:r>
            <a:r>
              <a:rPr lang="en-US" altLang="zh-CN" sz="2400" baseline="-25000" dirty="0" err="1">
                <a:solidFill>
                  <a:srgbClr val="008CCF"/>
                </a:solidFill>
              </a:rPr>
              <a:t>FlowCloak</a:t>
            </a:r>
            <a:endParaRPr lang="zh-CN" altLang="en-US" sz="2400" baseline="-25000" dirty="0">
              <a:solidFill>
                <a:srgbClr val="008CCF"/>
              </a:solidFill>
            </a:endParaRPr>
          </a:p>
        </p:txBody>
      </p:sp>
    </p:spTree>
    <p:extLst>
      <p:ext uri="{BB962C8B-B14F-4D97-AF65-F5344CB8AC3E}">
        <p14:creationId xmlns:p14="http://schemas.microsoft.com/office/powerpoint/2010/main" val="37571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Middlebox</a:t>
            </a:r>
          </a:p>
        </p:txBody>
      </p:sp>
      <p:pic>
        <p:nvPicPr>
          <p:cNvPr id="21" name="图片 20">
            <a:extLst>
              <a:ext uri="{FF2B5EF4-FFF2-40B4-BE49-F238E27FC236}">
                <a16:creationId xmlns:a16="http://schemas.microsoft.com/office/drawing/2014/main" id="{F1CAC0D0-B575-4B4E-93EC-11A0A29C8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05" y="1841398"/>
            <a:ext cx="7588640" cy="3975304"/>
          </a:xfrm>
          <a:prstGeom prst="rect">
            <a:avLst/>
          </a:prstGeom>
        </p:spPr>
      </p:pic>
      <p:sp>
        <p:nvSpPr>
          <p:cNvPr id="22" name="文本框 21">
            <a:extLst>
              <a:ext uri="{FF2B5EF4-FFF2-40B4-BE49-F238E27FC236}">
                <a16:creationId xmlns:a16="http://schemas.microsoft.com/office/drawing/2014/main" id="{CF72A9DA-C49C-4991-9FCC-470032DD00A4}"/>
              </a:ext>
            </a:extLst>
          </p:cNvPr>
          <p:cNvSpPr txBox="1"/>
          <p:nvPr/>
        </p:nvSpPr>
        <p:spPr>
          <a:xfrm>
            <a:off x="2486026" y="6096000"/>
            <a:ext cx="4743450" cy="400110"/>
          </a:xfrm>
          <a:prstGeom prst="rect">
            <a:avLst/>
          </a:prstGeom>
          <a:noFill/>
        </p:spPr>
        <p:txBody>
          <a:bodyPr wrap="square" rtlCol="0">
            <a:spAutoFit/>
          </a:bodyPr>
          <a:lstStyle/>
          <a:p>
            <a:r>
              <a:rPr lang="en-US" altLang="zh-CN" sz="2000" dirty="0">
                <a:solidFill>
                  <a:srgbClr val="366658"/>
                </a:solidFill>
              </a:rPr>
              <a:t>Packet Processing Logic on FC Middleboxes</a:t>
            </a:r>
            <a:endParaRPr lang="zh-CN" altLang="en-US" sz="2000" dirty="0">
              <a:solidFill>
                <a:srgbClr val="366658"/>
              </a:solidFill>
            </a:endParaRPr>
          </a:p>
        </p:txBody>
      </p:sp>
      <p:graphicFrame>
        <p:nvGraphicFramePr>
          <p:cNvPr id="10" name="表格 9">
            <a:extLst>
              <a:ext uri="{FF2B5EF4-FFF2-40B4-BE49-F238E27FC236}">
                <a16:creationId xmlns:a16="http://schemas.microsoft.com/office/drawing/2014/main" id="{B412F22C-C58E-42E3-9C7A-3DEAC40FAAC4}"/>
              </a:ext>
            </a:extLst>
          </p:cNvPr>
          <p:cNvGraphicFramePr>
            <a:graphicFrameLocks noGrp="1"/>
          </p:cNvGraphicFramePr>
          <p:nvPr>
            <p:extLst>
              <p:ext uri="{D42A27DB-BD31-4B8C-83A1-F6EECF244321}">
                <p14:modId xmlns:p14="http://schemas.microsoft.com/office/powerpoint/2010/main" val="2218159787"/>
              </p:ext>
            </p:extLst>
          </p:nvPr>
        </p:nvGraphicFramePr>
        <p:xfrm>
          <a:off x="8219111" y="3615235"/>
          <a:ext cx="3977640" cy="3237040"/>
        </p:xfrm>
        <a:graphic>
          <a:graphicData uri="http://schemas.openxmlformats.org/drawingml/2006/table">
            <a:tbl>
              <a:tblPr firstRow="1" bandRow="1">
                <a:tableStyleId>{69CF1AB2-1976-4502-BF36-3FF5EA218861}</a:tableStyleId>
              </a:tblPr>
              <a:tblGrid>
                <a:gridCol w="3977640">
                  <a:extLst>
                    <a:ext uri="{9D8B030D-6E8A-4147-A177-3AD203B41FA5}">
                      <a16:colId xmlns:a16="http://schemas.microsoft.com/office/drawing/2014/main" val="3484665085"/>
                    </a:ext>
                  </a:extLst>
                </a:gridCol>
              </a:tblGrid>
              <a:tr h="0">
                <a:tc>
                  <a:txBody>
                    <a:bodyPr/>
                    <a:lstStyle/>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TAGVERIFICATION(P)</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if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isexist</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(P.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dtag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dtagmap</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then</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 Hash(Sample(P. Header))</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if(</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P.Header.ptag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return TRUE</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return FALSE</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TAGVERIFICATION ends</a:t>
                      </a:r>
                      <a:endParaRPr lang="zh-CN" altLang="en-US" sz="2000" b="0" dirty="0">
                        <a:latin typeface="Times New Roman" panose="02020603050405020304" pitchFamily="18" charset="0"/>
                        <a:ea typeface="Gungsuh" panose="02030600000101010101" pitchFamily="18" charset="-127"/>
                        <a:cs typeface="Times New Roman" panose="02020603050405020304" pitchFamily="18" charset="0"/>
                      </a:endParaRPr>
                    </a:p>
                  </a:txBody>
                  <a:tcPr/>
                </a:tc>
                <a:extLst>
                  <a:ext uri="{0D108BD9-81ED-4DB2-BD59-A6C34878D82A}">
                    <a16:rowId xmlns:a16="http://schemas.microsoft.com/office/drawing/2014/main" val="1298264842"/>
                  </a:ext>
                </a:extLst>
              </a:tr>
            </a:tbl>
          </a:graphicData>
        </a:graphic>
      </p:graphicFrame>
      <p:pic>
        <p:nvPicPr>
          <p:cNvPr id="16" name="Picture 21" descr="15800">
            <a:extLst>
              <a:ext uri="{FF2B5EF4-FFF2-40B4-BE49-F238E27FC236}">
                <a16:creationId xmlns:a16="http://schemas.microsoft.com/office/drawing/2014/main" id="{9B9FF76A-3B6B-4CF8-8C18-D9B1BD6339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3481" y="2009864"/>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OSfirewall">
            <a:extLst>
              <a:ext uri="{FF2B5EF4-FFF2-40B4-BE49-F238E27FC236}">
                <a16:creationId xmlns:a16="http://schemas.microsoft.com/office/drawing/2014/main" id="{44854E9B-FA3C-4CF8-B5B5-1326B0293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8512" y="1940062"/>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35">
            <a:extLst>
              <a:ext uri="{FF2B5EF4-FFF2-40B4-BE49-F238E27FC236}">
                <a16:creationId xmlns:a16="http://schemas.microsoft.com/office/drawing/2014/main" id="{B9E02481-642B-4F4B-80AB-A7B183302DFA}"/>
              </a:ext>
            </a:extLst>
          </p:cNvPr>
          <p:cNvSpPr txBox="1"/>
          <p:nvPr/>
        </p:nvSpPr>
        <p:spPr>
          <a:xfrm>
            <a:off x="7941033" y="1548198"/>
            <a:ext cx="2417383" cy="461665"/>
          </a:xfrm>
          <a:prstGeom prst="rect">
            <a:avLst/>
          </a:prstGeom>
          <a:noFill/>
        </p:spPr>
        <p:txBody>
          <a:bodyPr wrap="square" rtlCol="0">
            <a:spAutoFit/>
          </a:bodyPr>
          <a:lstStyle/>
          <a:p>
            <a:r>
              <a:rPr lang="en-US" altLang="zh-CN" sz="2400" dirty="0" err="1">
                <a:solidFill>
                  <a:srgbClr val="008CCF"/>
                </a:solidFill>
              </a:rPr>
              <a:t>NAT</a:t>
            </a:r>
            <a:r>
              <a:rPr lang="en-US" altLang="zh-CN" sz="2400" baseline="-25000" dirty="0" err="1">
                <a:solidFill>
                  <a:srgbClr val="008CCF"/>
                </a:solidFill>
              </a:rPr>
              <a:t>FlowCloak</a:t>
            </a:r>
            <a:endParaRPr lang="zh-CN" altLang="en-US" sz="2400" baseline="-25000" dirty="0">
              <a:solidFill>
                <a:srgbClr val="008CCF"/>
              </a:solidFill>
            </a:endParaRPr>
          </a:p>
        </p:txBody>
      </p:sp>
      <p:cxnSp>
        <p:nvCxnSpPr>
          <p:cNvPr id="19" name="直接箭头连接符 18">
            <a:extLst>
              <a:ext uri="{FF2B5EF4-FFF2-40B4-BE49-F238E27FC236}">
                <a16:creationId xmlns:a16="http://schemas.microsoft.com/office/drawing/2014/main" id="{26A78E4F-7793-4E5B-9564-3DAB4923764F}"/>
              </a:ext>
            </a:extLst>
          </p:cNvPr>
          <p:cNvCxnSpPr>
            <a:cxnSpLocks/>
          </p:cNvCxnSpPr>
          <p:nvPr/>
        </p:nvCxnSpPr>
        <p:spPr>
          <a:xfrm flipH="1" flipV="1">
            <a:off x="9625473" y="2493184"/>
            <a:ext cx="1178265" cy="5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36">
            <a:extLst>
              <a:ext uri="{FF2B5EF4-FFF2-40B4-BE49-F238E27FC236}">
                <a16:creationId xmlns:a16="http://schemas.microsoft.com/office/drawing/2014/main" id="{72734E98-A3D2-418D-A57C-96F248E5DCBB}"/>
              </a:ext>
            </a:extLst>
          </p:cNvPr>
          <p:cNvSpPr txBox="1"/>
          <p:nvPr/>
        </p:nvSpPr>
        <p:spPr>
          <a:xfrm>
            <a:off x="10534890" y="1512507"/>
            <a:ext cx="2118873" cy="461665"/>
          </a:xfrm>
          <a:prstGeom prst="rect">
            <a:avLst/>
          </a:prstGeom>
          <a:noFill/>
        </p:spPr>
        <p:txBody>
          <a:bodyPr wrap="square" rtlCol="0">
            <a:spAutoFit/>
          </a:bodyPr>
          <a:lstStyle/>
          <a:p>
            <a:r>
              <a:rPr lang="en-US" altLang="zh-CN" sz="2400" dirty="0" err="1">
                <a:solidFill>
                  <a:srgbClr val="008CCF"/>
                </a:solidFill>
              </a:rPr>
              <a:t>LF</a:t>
            </a:r>
            <a:r>
              <a:rPr lang="en-US" altLang="zh-CN" sz="2400" baseline="-25000" dirty="0" err="1">
                <a:solidFill>
                  <a:srgbClr val="008CCF"/>
                </a:solidFill>
              </a:rPr>
              <a:t>FlowCloak</a:t>
            </a:r>
            <a:endParaRPr lang="zh-CN" altLang="en-US" sz="2400" baseline="-25000" dirty="0">
              <a:solidFill>
                <a:srgbClr val="008CCF"/>
              </a:solidFill>
            </a:endParaRPr>
          </a:p>
        </p:txBody>
      </p:sp>
      <p:sp>
        <p:nvSpPr>
          <p:cNvPr id="11" name="矩形 10">
            <a:extLst>
              <a:ext uri="{FF2B5EF4-FFF2-40B4-BE49-F238E27FC236}">
                <a16:creationId xmlns:a16="http://schemas.microsoft.com/office/drawing/2014/main" id="{6808EE69-F2D5-4BB3-AE30-0F1FDACFE0C6}"/>
              </a:ext>
            </a:extLst>
          </p:cNvPr>
          <p:cNvSpPr/>
          <p:nvPr/>
        </p:nvSpPr>
        <p:spPr>
          <a:xfrm>
            <a:off x="8219403" y="4210290"/>
            <a:ext cx="3939740" cy="4000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5FBE7FB-626E-4B29-B288-9E769B7B3128}"/>
              </a:ext>
            </a:extLst>
          </p:cNvPr>
          <p:cNvSpPr/>
          <p:nvPr/>
        </p:nvSpPr>
        <p:spPr>
          <a:xfrm>
            <a:off x="8219403" y="5106214"/>
            <a:ext cx="3939740" cy="4000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468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22" presetClass="exit" presetSubtype="4" fill="hold" grpId="1" nodeType="withEffect">
                                  <p:stCondLst>
                                    <p:cond delay="0"/>
                                  </p:stCondLst>
                                  <p:childTnLst>
                                    <p:animEffect transition="out" filter="wipe(down)">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522C56E-84D1-44B2-8F58-0BB82F5EBBD6}"/>
              </a:ext>
            </a:extLst>
          </p:cNvPr>
          <p:cNvSpPr txBox="1"/>
          <p:nvPr/>
        </p:nvSpPr>
        <p:spPr>
          <a:xfrm>
            <a:off x="333663" y="2352010"/>
            <a:ext cx="4441074" cy="2123658"/>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E8A844">
                    <a:lumMod val="75000"/>
                  </a:srgbClr>
                </a:solidFill>
              </a:rPr>
              <a:t>Pain Spot </a:t>
            </a:r>
            <a:r>
              <a:rPr lang="en-US" altLang="zh-CN" sz="4400" dirty="0">
                <a:solidFill>
                  <a:srgbClr val="366658"/>
                </a:solidFill>
              </a:rPr>
              <a:t>in</a:t>
            </a:r>
          </a:p>
          <a:p>
            <a:r>
              <a:rPr lang="en-US" altLang="zh-CN" sz="4400" dirty="0">
                <a:solidFill>
                  <a:srgbClr val="366658"/>
                </a:solidFill>
              </a:rPr>
              <a:t>modern networks</a:t>
            </a:r>
            <a:endParaRPr lang="zh-CN" altLang="en-US" dirty="0">
              <a:solidFill>
                <a:srgbClr val="366658"/>
              </a:solidFill>
            </a:endParaRPr>
          </a:p>
        </p:txBody>
      </p:sp>
      <p:sp>
        <p:nvSpPr>
          <p:cNvPr id="5" name="矩形 4">
            <a:extLst>
              <a:ext uri="{FF2B5EF4-FFF2-40B4-BE49-F238E27FC236}">
                <a16:creationId xmlns:a16="http://schemas.microsoft.com/office/drawing/2014/main" id="{A371D261-629F-4444-9D14-B0E01D62D064}"/>
              </a:ext>
            </a:extLst>
          </p:cNvPr>
          <p:cNvSpPr/>
          <p:nvPr/>
        </p:nvSpPr>
        <p:spPr>
          <a:xfrm>
            <a:off x="4729018" y="729675"/>
            <a:ext cx="45719" cy="5874328"/>
          </a:xfrm>
          <a:prstGeom prst="rect">
            <a:avLst/>
          </a:prstGeom>
          <a:solidFill>
            <a:srgbClr val="8CB6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BF9FB56-85D5-42EA-8AD6-DB13A4998510}"/>
              </a:ext>
            </a:extLst>
          </p:cNvPr>
          <p:cNvSpPr txBox="1"/>
          <p:nvPr/>
        </p:nvSpPr>
        <p:spPr>
          <a:xfrm>
            <a:off x="5043055" y="1025236"/>
            <a:ext cx="6659418"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Needs</a:t>
            </a:r>
            <a:endParaRPr lang="zh-CN" altLang="en-US" sz="3600" dirty="0">
              <a:solidFill>
                <a:srgbClr val="366658"/>
              </a:solidFill>
              <a:cs typeface="+mj-cs"/>
            </a:endParaRPr>
          </a:p>
        </p:txBody>
      </p:sp>
      <p:sp>
        <p:nvSpPr>
          <p:cNvPr id="8" name="文本框 7">
            <a:extLst>
              <a:ext uri="{FF2B5EF4-FFF2-40B4-BE49-F238E27FC236}">
                <a16:creationId xmlns:a16="http://schemas.microsoft.com/office/drawing/2014/main" id="{A2C21E49-CCEB-49E5-9BED-DA3ECFBB1395}"/>
              </a:ext>
            </a:extLst>
          </p:cNvPr>
          <p:cNvSpPr txBox="1"/>
          <p:nvPr/>
        </p:nvSpPr>
        <p:spPr>
          <a:xfrm>
            <a:off x="5043055" y="3666839"/>
            <a:ext cx="6659418" cy="646331"/>
          </a:xfrm>
          <a:prstGeom prst="rect">
            <a:avLst/>
          </a:prstGeom>
          <a:noFill/>
        </p:spPr>
        <p:txBody>
          <a:bodyPr wrap="square" rtlCol="0">
            <a:spAutoFit/>
          </a:bodyPr>
          <a:lstStyle/>
          <a:p>
            <a:pPr marL="571500" indent="-571500">
              <a:buFont typeface="Wingdings" panose="05000000000000000000" pitchFamily="2" charset="2"/>
              <a:buChar char="l"/>
            </a:pPr>
            <a:r>
              <a:rPr lang="en-US" altLang="zh-CN" sz="3600" dirty="0">
                <a:solidFill>
                  <a:srgbClr val="366658"/>
                </a:solidFill>
                <a:cs typeface="+mj-cs"/>
              </a:rPr>
              <a:t>Troubles</a:t>
            </a:r>
            <a:endParaRPr lang="zh-CN" altLang="en-US" sz="3600" dirty="0">
              <a:solidFill>
                <a:srgbClr val="366658"/>
              </a:solidFill>
              <a:cs typeface="+mj-cs"/>
            </a:endParaRPr>
          </a:p>
        </p:txBody>
      </p:sp>
      <p:sp>
        <p:nvSpPr>
          <p:cNvPr id="9" name="文本框 8">
            <a:extLst>
              <a:ext uri="{FF2B5EF4-FFF2-40B4-BE49-F238E27FC236}">
                <a16:creationId xmlns:a16="http://schemas.microsoft.com/office/drawing/2014/main" id="{C0AAC7C4-880E-4B6C-BB85-14F75FA7032B}"/>
              </a:ext>
            </a:extLst>
          </p:cNvPr>
          <p:cNvSpPr txBox="1"/>
          <p:nvPr/>
        </p:nvSpPr>
        <p:spPr>
          <a:xfrm>
            <a:off x="5043055" y="2022872"/>
            <a:ext cx="6456218" cy="1292662"/>
          </a:xfrm>
          <a:prstGeom prst="rect">
            <a:avLst/>
          </a:prstGeom>
          <a:noFill/>
        </p:spPr>
        <p:txBody>
          <a:bodyPr wrap="square" rtlCol="0">
            <a:spAutoFit/>
          </a:bodyPr>
          <a:lstStyle/>
          <a:p>
            <a:r>
              <a:rPr lang="en-US" altLang="zh-CN" sz="2600" dirty="0">
                <a:solidFill>
                  <a:srgbClr val="366658"/>
                </a:solidFill>
              </a:rPr>
              <a:t>Varieties of functions: </a:t>
            </a:r>
            <a:r>
              <a:rPr lang="en-US" altLang="zh-CN" sz="2600" dirty="0">
                <a:solidFill>
                  <a:schemeClr val="accent5">
                    <a:lumMod val="75000"/>
                  </a:schemeClr>
                </a:solidFill>
              </a:rPr>
              <a:t>Security</a:t>
            </a:r>
            <a:r>
              <a:rPr lang="en-US" altLang="zh-CN" sz="2600" dirty="0">
                <a:solidFill>
                  <a:srgbClr val="366658"/>
                </a:solidFill>
              </a:rPr>
              <a:t> &amp; </a:t>
            </a:r>
            <a:r>
              <a:rPr lang="en-US" altLang="zh-CN" sz="2600" dirty="0">
                <a:solidFill>
                  <a:schemeClr val="accent5">
                    <a:lumMod val="75000"/>
                  </a:schemeClr>
                </a:solidFill>
              </a:rPr>
              <a:t>Performance</a:t>
            </a:r>
          </a:p>
          <a:p>
            <a:endParaRPr lang="en-US" altLang="zh-CN" sz="2600" dirty="0">
              <a:solidFill>
                <a:srgbClr val="366658"/>
              </a:solidFill>
            </a:endParaRPr>
          </a:p>
          <a:p>
            <a:r>
              <a:rPr lang="en-US" altLang="zh-CN" sz="2600" dirty="0">
                <a:solidFill>
                  <a:srgbClr val="366658"/>
                </a:solidFill>
              </a:rPr>
              <a:t>Widely deployed: </a:t>
            </a:r>
            <a:r>
              <a:rPr lang="en-US" altLang="zh-CN" sz="2600" dirty="0">
                <a:solidFill>
                  <a:schemeClr val="accent5">
                    <a:lumMod val="75000"/>
                  </a:schemeClr>
                </a:solidFill>
              </a:rPr>
              <a:t>A third</a:t>
            </a:r>
            <a:r>
              <a:rPr lang="en-US" altLang="zh-CN" sz="2600" dirty="0">
                <a:solidFill>
                  <a:srgbClr val="366658"/>
                </a:solidFill>
              </a:rPr>
              <a:t> of network devices</a:t>
            </a:r>
            <a:endParaRPr lang="zh-CN" altLang="en-US" sz="2600" dirty="0">
              <a:solidFill>
                <a:srgbClr val="366658"/>
              </a:solidFill>
            </a:endParaRPr>
          </a:p>
        </p:txBody>
      </p:sp>
      <p:sp>
        <p:nvSpPr>
          <p:cNvPr id="10" name="文本框 9">
            <a:extLst>
              <a:ext uri="{FF2B5EF4-FFF2-40B4-BE49-F238E27FC236}">
                <a16:creationId xmlns:a16="http://schemas.microsoft.com/office/drawing/2014/main" id="{FF4F3D86-6D79-4D0A-A9A9-2563810F0411}"/>
              </a:ext>
            </a:extLst>
          </p:cNvPr>
          <p:cNvSpPr txBox="1"/>
          <p:nvPr/>
        </p:nvSpPr>
        <p:spPr>
          <a:xfrm>
            <a:off x="5144655" y="4540102"/>
            <a:ext cx="6456218" cy="1692771"/>
          </a:xfrm>
          <a:prstGeom prst="rect">
            <a:avLst/>
          </a:prstGeom>
          <a:noFill/>
        </p:spPr>
        <p:txBody>
          <a:bodyPr wrap="square" rtlCol="0">
            <a:spAutoFit/>
          </a:bodyPr>
          <a:lstStyle/>
          <a:p>
            <a:r>
              <a:rPr lang="en-US" altLang="zh-CN" sz="2600" dirty="0">
                <a:solidFill>
                  <a:srgbClr val="366658"/>
                </a:solidFill>
              </a:rPr>
              <a:t>Deployment and configuration: </a:t>
            </a:r>
          </a:p>
          <a:p>
            <a:r>
              <a:rPr lang="en-US" altLang="zh-CN" sz="2600" dirty="0">
                <a:solidFill>
                  <a:schemeClr val="accent5">
                    <a:lumMod val="75000"/>
                  </a:schemeClr>
                </a:solidFill>
              </a:rPr>
              <a:t>Complex</a:t>
            </a:r>
            <a:r>
              <a:rPr lang="en-US" altLang="zh-CN" sz="2600" dirty="0">
                <a:solidFill>
                  <a:srgbClr val="366658"/>
                </a:solidFill>
              </a:rPr>
              <a:t> &amp; </a:t>
            </a:r>
            <a:r>
              <a:rPr lang="en-US" altLang="zh-CN" sz="2600" dirty="0">
                <a:solidFill>
                  <a:schemeClr val="accent5">
                    <a:lumMod val="75000"/>
                  </a:schemeClr>
                </a:solidFill>
              </a:rPr>
              <a:t>Error-prone</a:t>
            </a:r>
          </a:p>
          <a:p>
            <a:endParaRPr lang="en-US" altLang="zh-CN" sz="2600" dirty="0">
              <a:solidFill>
                <a:srgbClr val="366658"/>
              </a:solidFill>
            </a:endParaRPr>
          </a:p>
          <a:p>
            <a:r>
              <a:rPr lang="en-US" altLang="zh-CN" sz="2600" dirty="0">
                <a:solidFill>
                  <a:srgbClr val="366658"/>
                </a:solidFill>
              </a:rPr>
              <a:t>Costs: </a:t>
            </a:r>
            <a:r>
              <a:rPr lang="en-US" altLang="zh-CN" sz="2600" dirty="0">
                <a:solidFill>
                  <a:schemeClr val="accent5">
                    <a:lumMod val="75000"/>
                  </a:schemeClr>
                </a:solidFill>
              </a:rPr>
              <a:t>Personnel</a:t>
            </a:r>
            <a:r>
              <a:rPr lang="en-US" altLang="zh-CN" sz="2600" dirty="0">
                <a:solidFill>
                  <a:srgbClr val="366658"/>
                </a:solidFill>
              </a:rPr>
              <a:t>, </a:t>
            </a:r>
            <a:r>
              <a:rPr lang="en-US" altLang="zh-CN" sz="2600" dirty="0">
                <a:solidFill>
                  <a:schemeClr val="accent5">
                    <a:lumMod val="75000"/>
                  </a:schemeClr>
                </a:solidFill>
              </a:rPr>
              <a:t>Money, </a:t>
            </a:r>
            <a:r>
              <a:rPr lang="en-US" altLang="zh-CN" sz="2600" dirty="0">
                <a:solidFill>
                  <a:srgbClr val="366658"/>
                </a:solidFill>
              </a:rPr>
              <a:t> </a:t>
            </a:r>
            <a:r>
              <a:rPr lang="en-US" altLang="zh-CN" sz="2600" dirty="0">
                <a:solidFill>
                  <a:schemeClr val="accent5">
                    <a:lumMod val="75000"/>
                  </a:schemeClr>
                </a:solidFill>
              </a:rPr>
              <a:t>Time</a:t>
            </a:r>
            <a:endParaRPr lang="zh-CN" altLang="en-US" sz="2600" dirty="0">
              <a:solidFill>
                <a:schemeClr val="accent5">
                  <a:lumMod val="75000"/>
                </a:schemeClr>
              </a:solidFill>
            </a:endParaRPr>
          </a:p>
        </p:txBody>
      </p:sp>
    </p:spTree>
    <p:extLst>
      <p:ext uri="{BB962C8B-B14F-4D97-AF65-F5344CB8AC3E}">
        <p14:creationId xmlns:p14="http://schemas.microsoft.com/office/powerpoint/2010/main" val="8675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22" presetClass="exit" presetSubtype="4" fill="hold" grpId="1" nodeType="withEffect">
                                  <p:stCondLst>
                                    <p:cond delay="0"/>
                                  </p:stCondLst>
                                  <p:childTnLst>
                                    <p:animEffect transition="out" filter="wipe(dow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bldP spid="8" grpId="1"/>
      <p:bldP spid="9" grpId="0"/>
      <p:bldP spid="9" grpId="1"/>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1CAC0D0-B575-4B4E-93EC-11A0A29C8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05" y="1841398"/>
            <a:ext cx="7588640" cy="3975304"/>
          </a:xfrm>
          <a:prstGeom prst="rect">
            <a:avLst/>
          </a:prstGeom>
        </p:spPr>
      </p:pic>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Middlebox</a:t>
            </a:r>
          </a:p>
        </p:txBody>
      </p:sp>
      <p:sp>
        <p:nvSpPr>
          <p:cNvPr id="22" name="文本框 21">
            <a:extLst>
              <a:ext uri="{FF2B5EF4-FFF2-40B4-BE49-F238E27FC236}">
                <a16:creationId xmlns:a16="http://schemas.microsoft.com/office/drawing/2014/main" id="{CF72A9DA-C49C-4991-9FCC-470032DD00A4}"/>
              </a:ext>
            </a:extLst>
          </p:cNvPr>
          <p:cNvSpPr txBox="1"/>
          <p:nvPr/>
        </p:nvSpPr>
        <p:spPr>
          <a:xfrm>
            <a:off x="2486026" y="6096000"/>
            <a:ext cx="4743450" cy="400110"/>
          </a:xfrm>
          <a:prstGeom prst="rect">
            <a:avLst/>
          </a:prstGeom>
          <a:noFill/>
        </p:spPr>
        <p:txBody>
          <a:bodyPr wrap="square" rtlCol="0">
            <a:spAutoFit/>
          </a:bodyPr>
          <a:lstStyle/>
          <a:p>
            <a:r>
              <a:rPr lang="en-US" altLang="zh-CN" sz="2000" dirty="0">
                <a:solidFill>
                  <a:srgbClr val="366658"/>
                </a:solidFill>
              </a:rPr>
              <a:t>Packet Processing Logic on FC Middleboxes</a:t>
            </a:r>
            <a:endParaRPr lang="zh-CN" altLang="en-US" sz="2000" dirty="0">
              <a:solidFill>
                <a:srgbClr val="366658"/>
              </a:solidFill>
            </a:endParaRPr>
          </a:p>
        </p:txBody>
      </p:sp>
      <p:graphicFrame>
        <p:nvGraphicFramePr>
          <p:cNvPr id="11" name="表格 10">
            <a:extLst>
              <a:ext uri="{FF2B5EF4-FFF2-40B4-BE49-F238E27FC236}">
                <a16:creationId xmlns:a16="http://schemas.microsoft.com/office/drawing/2014/main" id="{7CB37DFC-895B-4668-ADED-798AA94EF73B}"/>
              </a:ext>
            </a:extLst>
          </p:cNvPr>
          <p:cNvGraphicFramePr>
            <a:graphicFrameLocks noGrp="1"/>
          </p:cNvGraphicFramePr>
          <p:nvPr>
            <p:extLst>
              <p:ext uri="{D42A27DB-BD31-4B8C-83A1-F6EECF244321}">
                <p14:modId xmlns:p14="http://schemas.microsoft.com/office/powerpoint/2010/main" val="2627013050"/>
              </p:ext>
            </p:extLst>
          </p:nvPr>
        </p:nvGraphicFramePr>
        <p:xfrm>
          <a:off x="8250225" y="1793634"/>
          <a:ext cx="3939740" cy="5065840"/>
        </p:xfrm>
        <a:graphic>
          <a:graphicData uri="http://schemas.openxmlformats.org/drawingml/2006/table">
            <a:tbl>
              <a:tblPr firstRow="1" bandRow="1">
                <a:tableStyleId>{69CF1AB2-1976-4502-BF36-3FF5EA218861}</a:tableStyleId>
              </a:tblPr>
              <a:tblGrid>
                <a:gridCol w="3939740">
                  <a:extLst>
                    <a:ext uri="{9D8B030D-6E8A-4147-A177-3AD203B41FA5}">
                      <a16:colId xmlns:a16="http://schemas.microsoft.com/office/drawing/2014/main" val="3484665085"/>
                    </a:ext>
                  </a:extLst>
                </a:gridCol>
              </a:tblGrid>
              <a:tr h="4843632">
                <a:tc>
                  <a:txBody>
                    <a:bodyPr/>
                    <a:lstStyle/>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TAGGENERATION(P)</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if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next_dev</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(P) == DEV.MIDDLEBOX then</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dtag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flowtags</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(P, self.ID, Controller)</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writedtag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(P,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dtag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 Hash(Sample(P. Header))</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writeptag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(P,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else</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a:t>
                      </a:r>
                      <a:r>
                        <a:rPr lang="en-US" altLang="zh-CN" sz="2000" b="0" dirty="0" err="1">
                          <a:latin typeface="Times New Roman" panose="02020603050405020304" pitchFamily="18" charset="0"/>
                          <a:ea typeface="Gungsuh" panose="02030600000101010101" pitchFamily="18" charset="-127"/>
                          <a:cs typeface="Times New Roman" panose="02020603050405020304" pitchFamily="18" charset="0"/>
                        </a:rPr>
                        <a:t>ptag</a:t>
                      </a: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 = Map(Sample(P. Header))</a:t>
                      </a:r>
                    </a:p>
                    <a:p>
                      <a:pPr>
                        <a:lnSpc>
                          <a:spcPct val="150000"/>
                        </a:lnSpc>
                      </a:pPr>
                      <a:r>
                        <a:rPr lang="en-US" altLang="zh-CN" sz="2000" b="0" dirty="0">
                          <a:latin typeface="Times New Roman" panose="02020603050405020304" pitchFamily="18" charset="0"/>
                          <a:ea typeface="Gungsuh" panose="02030600000101010101" pitchFamily="18" charset="-127"/>
                          <a:cs typeface="Times New Roman" panose="02020603050405020304" pitchFamily="18" charset="0"/>
                        </a:rPr>
                        <a:t>TAGGENERATION ends</a:t>
                      </a:r>
                      <a:endParaRPr lang="zh-CN" altLang="en-US" sz="2000" b="0" dirty="0">
                        <a:latin typeface="Times New Roman" panose="02020603050405020304" pitchFamily="18" charset="0"/>
                        <a:ea typeface="Gungsuh" panose="02030600000101010101" pitchFamily="18" charset="-127"/>
                        <a:cs typeface="Times New Roman" panose="02020603050405020304" pitchFamily="18" charset="0"/>
                      </a:endParaRPr>
                    </a:p>
                  </a:txBody>
                  <a:tcPr/>
                </a:tc>
                <a:extLst>
                  <a:ext uri="{0D108BD9-81ED-4DB2-BD59-A6C34878D82A}">
                    <a16:rowId xmlns:a16="http://schemas.microsoft.com/office/drawing/2014/main" val="1298264842"/>
                  </a:ext>
                </a:extLst>
              </a:tr>
            </a:tbl>
          </a:graphicData>
        </a:graphic>
      </p:graphicFrame>
      <p:sp>
        <p:nvSpPr>
          <p:cNvPr id="3" name="矩形 2">
            <a:extLst>
              <a:ext uri="{FF2B5EF4-FFF2-40B4-BE49-F238E27FC236}">
                <a16:creationId xmlns:a16="http://schemas.microsoft.com/office/drawing/2014/main" id="{5DC9DA5F-9030-4683-B663-52A9ACCE43A9}"/>
              </a:ext>
            </a:extLst>
          </p:cNvPr>
          <p:cNvSpPr/>
          <p:nvPr/>
        </p:nvSpPr>
        <p:spPr>
          <a:xfrm>
            <a:off x="5638800" y="3810000"/>
            <a:ext cx="933450" cy="3238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FBB3832-0DDB-4649-A785-91DAF4032919}"/>
              </a:ext>
            </a:extLst>
          </p:cNvPr>
          <p:cNvSpPr/>
          <p:nvPr/>
        </p:nvSpPr>
        <p:spPr>
          <a:xfrm>
            <a:off x="7007583" y="3810000"/>
            <a:ext cx="933450" cy="3238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3E3DD1B-4EAD-4982-9E59-7C85D932DD36}"/>
              </a:ext>
            </a:extLst>
          </p:cNvPr>
          <p:cNvSpPr/>
          <p:nvPr/>
        </p:nvSpPr>
        <p:spPr>
          <a:xfrm>
            <a:off x="8250225" y="4663072"/>
            <a:ext cx="3939740" cy="4000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4015BD7-7B03-4BE1-9024-758F632E3097}"/>
              </a:ext>
            </a:extLst>
          </p:cNvPr>
          <p:cNvSpPr/>
          <p:nvPr/>
        </p:nvSpPr>
        <p:spPr>
          <a:xfrm>
            <a:off x="8250225" y="6011910"/>
            <a:ext cx="3939740" cy="400050"/>
          </a:xfrm>
          <a:prstGeom prst="rect">
            <a:avLst/>
          </a:prstGeom>
          <a:noFill/>
          <a:ln w="2857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106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22" presetClass="exit" presetSubtype="4" fill="hold" grpId="1" nodeType="withEffect">
                                  <p:stCondLst>
                                    <p:cond delay="0"/>
                                  </p:stCondLst>
                                  <p:childTnLst>
                                    <p:animEffect transition="out" filter="wipe(down)">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22" presetClass="exit" presetSubtype="4" fill="hold" grpId="1" nodeType="withEffect">
                                  <p:stCondLst>
                                    <p:cond delay="0"/>
                                  </p:stCondLst>
                                  <p:childTnLst>
                                    <p:animEffect transition="out" filter="wipe(down)">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22" presetClass="exit" presetSubtype="4" fill="hold" grpId="1" nodeType="with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P spid="3" grpId="1" animBg="1"/>
      <p:bldP spid="25" grpId="0" animBg="1"/>
      <p:bldP spid="25" grpId="1" animBg="1"/>
      <p:bldP spid="26" grpId="0" animBg="1"/>
      <p:bldP spid="26"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sp>
        <p:nvSpPr>
          <p:cNvPr id="4" name="文本框 3">
            <a:extLst>
              <a:ext uri="{FF2B5EF4-FFF2-40B4-BE49-F238E27FC236}">
                <a16:creationId xmlns:a16="http://schemas.microsoft.com/office/drawing/2014/main" id="{D766AC4D-E904-42D5-9BB6-81624DE80E9C}"/>
              </a:ext>
            </a:extLst>
          </p:cNvPr>
          <p:cNvSpPr txBox="1"/>
          <p:nvPr/>
        </p:nvSpPr>
        <p:spPr>
          <a:xfrm>
            <a:off x="647700" y="2343150"/>
            <a:ext cx="5105400" cy="1384995"/>
          </a:xfrm>
          <a:prstGeom prst="rect">
            <a:avLst/>
          </a:prstGeom>
          <a:noFill/>
        </p:spPr>
        <p:txBody>
          <a:bodyPr wrap="square" rtlCol="0">
            <a:spAutoFit/>
          </a:bodyPr>
          <a:lstStyle/>
          <a:p>
            <a:r>
              <a:rPr lang="en-US" altLang="zh-CN" sz="2800" dirty="0">
                <a:solidFill>
                  <a:srgbClr val="366658"/>
                </a:solidFill>
              </a:rPr>
              <a:t>No cryptography computation: Simulating the hashing function using only match-forward rules</a:t>
            </a:r>
            <a:endParaRPr lang="zh-CN" altLang="en-US" sz="2800" dirty="0">
              <a:solidFill>
                <a:srgbClr val="366658"/>
              </a:solidFill>
            </a:endParaRPr>
          </a:p>
        </p:txBody>
      </p:sp>
      <p:sp>
        <p:nvSpPr>
          <p:cNvPr id="5" name="文本框 4">
            <a:extLst>
              <a:ext uri="{FF2B5EF4-FFF2-40B4-BE49-F238E27FC236}">
                <a16:creationId xmlns:a16="http://schemas.microsoft.com/office/drawing/2014/main" id="{E1C91136-2855-4348-8B61-EE862315ADA0}"/>
              </a:ext>
            </a:extLst>
          </p:cNvPr>
          <p:cNvSpPr txBox="1"/>
          <p:nvPr/>
        </p:nvSpPr>
        <p:spPr>
          <a:xfrm>
            <a:off x="7620000" y="4874387"/>
            <a:ext cx="2409825" cy="1200329"/>
          </a:xfrm>
          <a:prstGeom prst="rect">
            <a:avLst/>
          </a:prstGeom>
          <a:noFill/>
        </p:spPr>
        <p:txBody>
          <a:bodyPr wrap="square" rtlCol="0">
            <a:spAutoFit/>
          </a:bodyPr>
          <a:lstStyle/>
          <a:p>
            <a:r>
              <a:rPr lang="en-US" altLang="zh-CN" sz="2400" dirty="0">
                <a:solidFill>
                  <a:srgbClr val="366658"/>
                </a:solidFill>
              </a:rPr>
              <a:t>Hash(b)=~b:</a:t>
            </a:r>
          </a:p>
          <a:p>
            <a:r>
              <a:rPr lang="en-US" altLang="zh-CN" sz="2400" dirty="0">
                <a:solidFill>
                  <a:srgbClr val="366658"/>
                </a:solidFill>
              </a:rPr>
              <a:t>Hash(0)=1</a:t>
            </a:r>
          </a:p>
          <a:p>
            <a:r>
              <a:rPr lang="en-US" altLang="zh-CN" sz="2400" dirty="0">
                <a:solidFill>
                  <a:srgbClr val="366658"/>
                </a:solidFill>
              </a:rPr>
              <a:t>Hash(1)=0</a:t>
            </a:r>
          </a:p>
        </p:txBody>
      </p:sp>
      <p:graphicFrame>
        <p:nvGraphicFramePr>
          <p:cNvPr id="9" name="表格 8">
            <a:extLst>
              <a:ext uri="{FF2B5EF4-FFF2-40B4-BE49-F238E27FC236}">
                <a16:creationId xmlns:a16="http://schemas.microsoft.com/office/drawing/2014/main" id="{BD6CE6E3-3339-4B7A-AF3B-3026C304534C}"/>
              </a:ext>
            </a:extLst>
          </p:cNvPr>
          <p:cNvGraphicFramePr>
            <a:graphicFrameLocks noGrp="1"/>
          </p:cNvGraphicFramePr>
          <p:nvPr>
            <p:extLst>
              <p:ext uri="{D42A27DB-BD31-4B8C-83A1-F6EECF244321}">
                <p14:modId xmlns:p14="http://schemas.microsoft.com/office/powerpoint/2010/main" val="4204973954"/>
              </p:ext>
            </p:extLst>
          </p:nvPr>
        </p:nvGraphicFramePr>
        <p:xfrm>
          <a:off x="6095999" y="2343150"/>
          <a:ext cx="5553075" cy="2192655"/>
        </p:xfrm>
        <a:graphic>
          <a:graphicData uri="http://schemas.openxmlformats.org/drawingml/2006/table">
            <a:tbl>
              <a:tblPr firstRow="1" bandRow="1">
                <a:tableStyleId>{5C22544A-7EE6-4342-B048-85BDC9FD1C3A}</a:tableStyleId>
              </a:tblPr>
              <a:tblGrid>
                <a:gridCol w="3926521">
                  <a:extLst>
                    <a:ext uri="{9D8B030D-6E8A-4147-A177-3AD203B41FA5}">
                      <a16:colId xmlns:a16="http://schemas.microsoft.com/office/drawing/2014/main" val="850730148"/>
                    </a:ext>
                  </a:extLst>
                </a:gridCol>
                <a:gridCol w="1626554">
                  <a:extLst>
                    <a:ext uri="{9D8B030D-6E8A-4147-A177-3AD203B41FA5}">
                      <a16:colId xmlns:a16="http://schemas.microsoft.com/office/drawing/2014/main" val="2325560389"/>
                    </a:ext>
                  </a:extLst>
                </a:gridCol>
              </a:tblGrid>
              <a:tr h="517525">
                <a:tc gridSpan="2">
                  <a:txBody>
                    <a:bodyPr/>
                    <a:lstStyle/>
                    <a:p>
                      <a:r>
                        <a:rPr lang="en-US" altLang="zh-CN" sz="2400" b="0" dirty="0"/>
                        <a:t>Egress Switch Rules</a:t>
                      </a:r>
                      <a:endParaRPr lang="zh-CN" altLang="en-US" sz="2400" b="0" dirty="0"/>
                    </a:p>
                  </a:txBody>
                  <a:tcPr/>
                </a:tc>
                <a:tc hMerge="1">
                  <a:txBody>
                    <a:bodyPr/>
                    <a:lstStyle/>
                    <a:p>
                      <a:endParaRPr lang="zh-CN" altLang="en-US" dirty="0"/>
                    </a:p>
                  </a:txBody>
                  <a:tcPr/>
                </a:tc>
                <a:extLst>
                  <a:ext uri="{0D108BD9-81ED-4DB2-BD59-A6C34878D82A}">
                    <a16:rowId xmlns:a16="http://schemas.microsoft.com/office/drawing/2014/main" val="2960265394"/>
                  </a:ext>
                </a:extLst>
              </a:tr>
              <a:tr h="517525">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3562596065"/>
                  </a:ext>
                </a:extLst>
              </a:tr>
              <a:tr h="517525">
                <a:tc>
                  <a:txBody>
                    <a:bodyPr/>
                    <a:lstStyle/>
                    <a:p>
                      <a:r>
                        <a:rPr lang="en-US" altLang="zh-CN" dirty="0" err="1"/>
                        <a:t>P.SampleDomain</a:t>
                      </a:r>
                      <a:r>
                        <a:rPr lang="en-US" altLang="zh-CN" dirty="0"/>
                        <a:t>=0 &amp;&amp; </a:t>
                      </a:r>
                      <a:r>
                        <a:rPr lang="en-US" altLang="zh-CN" dirty="0" err="1"/>
                        <a:t>P.Header.ptag</a:t>
                      </a:r>
                      <a:r>
                        <a:rPr lang="en-US" altLang="zh-CN" dirty="0"/>
                        <a:t>=1</a:t>
                      </a:r>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3608204316"/>
                  </a:ext>
                </a:extLst>
              </a:tr>
              <a:tr h="5175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err="1"/>
                        <a:t>P.SampleDomain</a:t>
                      </a:r>
                      <a:r>
                        <a:rPr lang="en-US" altLang="zh-CN" dirty="0"/>
                        <a:t>=1 &amp;&amp; </a:t>
                      </a:r>
                      <a:r>
                        <a:rPr lang="en-US" altLang="zh-CN" dirty="0" err="1"/>
                        <a:t>P.Header.ptag</a:t>
                      </a:r>
                      <a:r>
                        <a:rPr lang="en-US" altLang="zh-CN" dirty="0"/>
                        <a:t>=0</a:t>
                      </a:r>
                      <a:endParaRPr lang="zh-CN" altLang="en-US" dirty="0"/>
                    </a:p>
                    <a:p>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2227684464"/>
                  </a:ext>
                </a:extLst>
              </a:tr>
            </a:tbl>
          </a:graphicData>
        </a:graphic>
      </p:graphicFrame>
    </p:spTree>
    <p:extLst>
      <p:ext uri="{BB962C8B-B14F-4D97-AF65-F5344CB8AC3E}">
        <p14:creationId xmlns:p14="http://schemas.microsoft.com/office/powerpoint/2010/main" val="680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sp>
        <p:nvSpPr>
          <p:cNvPr id="5" name="文本框 4">
            <a:extLst>
              <a:ext uri="{FF2B5EF4-FFF2-40B4-BE49-F238E27FC236}">
                <a16:creationId xmlns:a16="http://schemas.microsoft.com/office/drawing/2014/main" id="{E1C91136-2855-4348-8B61-EE862315ADA0}"/>
              </a:ext>
            </a:extLst>
          </p:cNvPr>
          <p:cNvSpPr txBox="1"/>
          <p:nvPr/>
        </p:nvSpPr>
        <p:spPr>
          <a:xfrm>
            <a:off x="7620000" y="4874387"/>
            <a:ext cx="2409825" cy="1200329"/>
          </a:xfrm>
          <a:prstGeom prst="rect">
            <a:avLst/>
          </a:prstGeom>
          <a:noFill/>
        </p:spPr>
        <p:txBody>
          <a:bodyPr wrap="square" rtlCol="0">
            <a:spAutoFit/>
          </a:bodyPr>
          <a:lstStyle/>
          <a:p>
            <a:r>
              <a:rPr lang="en-US" altLang="zh-CN" sz="2400" dirty="0">
                <a:solidFill>
                  <a:srgbClr val="366658"/>
                </a:solidFill>
              </a:rPr>
              <a:t>Hash(b)=~b:</a:t>
            </a:r>
          </a:p>
          <a:p>
            <a:r>
              <a:rPr lang="en-US" altLang="zh-CN" sz="2400" dirty="0">
                <a:solidFill>
                  <a:srgbClr val="366658"/>
                </a:solidFill>
              </a:rPr>
              <a:t>Hash(0)=1</a:t>
            </a:r>
          </a:p>
          <a:p>
            <a:r>
              <a:rPr lang="en-US" altLang="zh-CN" sz="2400" dirty="0">
                <a:solidFill>
                  <a:srgbClr val="366658"/>
                </a:solidFill>
              </a:rPr>
              <a:t>Hash(1)=0</a:t>
            </a:r>
          </a:p>
        </p:txBody>
      </p:sp>
      <p:graphicFrame>
        <p:nvGraphicFramePr>
          <p:cNvPr id="9" name="表格 8">
            <a:extLst>
              <a:ext uri="{FF2B5EF4-FFF2-40B4-BE49-F238E27FC236}">
                <a16:creationId xmlns:a16="http://schemas.microsoft.com/office/drawing/2014/main" id="{BD6CE6E3-3339-4B7A-AF3B-3026C304534C}"/>
              </a:ext>
            </a:extLst>
          </p:cNvPr>
          <p:cNvGraphicFramePr>
            <a:graphicFrameLocks noGrp="1"/>
          </p:cNvGraphicFramePr>
          <p:nvPr>
            <p:extLst>
              <p:ext uri="{D42A27DB-BD31-4B8C-83A1-F6EECF244321}">
                <p14:modId xmlns:p14="http://schemas.microsoft.com/office/powerpoint/2010/main" val="495871469"/>
              </p:ext>
            </p:extLst>
          </p:nvPr>
        </p:nvGraphicFramePr>
        <p:xfrm>
          <a:off x="6095999" y="2343150"/>
          <a:ext cx="5553075" cy="2192655"/>
        </p:xfrm>
        <a:graphic>
          <a:graphicData uri="http://schemas.openxmlformats.org/drawingml/2006/table">
            <a:tbl>
              <a:tblPr firstRow="1" bandRow="1">
                <a:tableStyleId>{5C22544A-7EE6-4342-B048-85BDC9FD1C3A}</a:tableStyleId>
              </a:tblPr>
              <a:tblGrid>
                <a:gridCol w="3926521">
                  <a:extLst>
                    <a:ext uri="{9D8B030D-6E8A-4147-A177-3AD203B41FA5}">
                      <a16:colId xmlns:a16="http://schemas.microsoft.com/office/drawing/2014/main" val="850730148"/>
                    </a:ext>
                  </a:extLst>
                </a:gridCol>
                <a:gridCol w="1626554">
                  <a:extLst>
                    <a:ext uri="{9D8B030D-6E8A-4147-A177-3AD203B41FA5}">
                      <a16:colId xmlns:a16="http://schemas.microsoft.com/office/drawing/2014/main" val="2325560389"/>
                    </a:ext>
                  </a:extLst>
                </a:gridCol>
              </a:tblGrid>
              <a:tr h="517525">
                <a:tc gridSpan="2">
                  <a:txBody>
                    <a:bodyPr/>
                    <a:lstStyle/>
                    <a:p>
                      <a:r>
                        <a:rPr lang="en-US" altLang="zh-CN" sz="2400" b="0" dirty="0"/>
                        <a:t>Egress Switch Rules</a:t>
                      </a:r>
                      <a:endParaRPr lang="zh-CN" altLang="en-US" sz="2400" b="0" dirty="0"/>
                    </a:p>
                  </a:txBody>
                  <a:tcPr/>
                </a:tc>
                <a:tc hMerge="1">
                  <a:txBody>
                    <a:bodyPr/>
                    <a:lstStyle/>
                    <a:p>
                      <a:endParaRPr lang="zh-CN" altLang="en-US" dirty="0"/>
                    </a:p>
                  </a:txBody>
                  <a:tcPr/>
                </a:tc>
                <a:extLst>
                  <a:ext uri="{0D108BD9-81ED-4DB2-BD59-A6C34878D82A}">
                    <a16:rowId xmlns:a16="http://schemas.microsoft.com/office/drawing/2014/main" val="2960265394"/>
                  </a:ext>
                </a:extLst>
              </a:tr>
              <a:tr h="517525">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3562596065"/>
                  </a:ext>
                </a:extLst>
              </a:tr>
              <a:tr h="517525">
                <a:tc>
                  <a:txBody>
                    <a:bodyPr/>
                    <a:lstStyle/>
                    <a:p>
                      <a:r>
                        <a:rPr lang="en-US" altLang="zh-CN" dirty="0" err="1"/>
                        <a:t>P.SampleDomain</a:t>
                      </a:r>
                      <a:r>
                        <a:rPr lang="en-US" altLang="zh-CN" dirty="0"/>
                        <a:t>=0 &amp;&amp; </a:t>
                      </a:r>
                      <a:r>
                        <a:rPr lang="en-US" altLang="zh-CN" dirty="0" err="1"/>
                        <a:t>P.Header.ptag</a:t>
                      </a:r>
                      <a:r>
                        <a:rPr lang="en-US" altLang="zh-CN" dirty="0"/>
                        <a:t>=1</a:t>
                      </a:r>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3608204316"/>
                  </a:ext>
                </a:extLst>
              </a:tr>
              <a:tr h="5175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err="1"/>
                        <a:t>P.SampleDomain</a:t>
                      </a:r>
                      <a:r>
                        <a:rPr lang="en-US" altLang="zh-CN" dirty="0"/>
                        <a:t>=1 &amp;&amp; </a:t>
                      </a:r>
                      <a:r>
                        <a:rPr lang="en-US" altLang="zh-CN" dirty="0" err="1"/>
                        <a:t>P.Header.ptag</a:t>
                      </a:r>
                      <a:r>
                        <a:rPr lang="en-US" altLang="zh-CN" dirty="0"/>
                        <a:t>=0</a:t>
                      </a:r>
                      <a:endParaRPr lang="zh-CN" altLang="en-US" dirty="0"/>
                    </a:p>
                    <a:p>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2227684464"/>
                  </a:ext>
                </a:extLst>
              </a:tr>
            </a:tbl>
          </a:graphicData>
        </a:graphic>
      </p:graphicFrame>
      <p:sp>
        <p:nvSpPr>
          <p:cNvPr id="6" name="文本框 5">
            <a:extLst>
              <a:ext uri="{FF2B5EF4-FFF2-40B4-BE49-F238E27FC236}">
                <a16:creationId xmlns:a16="http://schemas.microsoft.com/office/drawing/2014/main" id="{6AF70472-91CE-400A-A289-F27CAD703733}"/>
              </a:ext>
            </a:extLst>
          </p:cNvPr>
          <p:cNvSpPr txBox="1"/>
          <p:nvPr/>
        </p:nvSpPr>
        <p:spPr>
          <a:xfrm>
            <a:off x="647700" y="2343150"/>
            <a:ext cx="4933950" cy="2677656"/>
          </a:xfrm>
          <a:prstGeom prst="rect">
            <a:avLst/>
          </a:prstGeom>
          <a:noFill/>
        </p:spPr>
        <p:txBody>
          <a:bodyPr wrap="square" rtlCol="0">
            <a:spAutoFit/>
          </a:bodyPr>
          <a:lstStyle/>
          <a:p>
            <a:r>
              <a:rPr lang="en-US" altLang="zh-CN" sz="2800" dirty="0">
                <a:solidFill>
                  <a:srgbClr val="366658"/>
                </a:solidFill>
              </a:rPr>
              <a:t>No cryptography computation: Simulating the hashing function using only match-forward rules</a:t>
            </a:r>
          </a:p>
          <a:p>
            <a:endParaRPr lang="en-US" altLang="zh-CN" sz="2800" dirty="0">
              <a:solidFill>
                <a:srgbClr val="366658"/>
              </a:solidFill>
            </a:endParaRPr>
          </a:p>
          <a:p>
            <a:r>
              <a:rPr lang="en-US" altLang="zh-CN" sz="2800" dirty="0">
                <a:solidFill>
                  <a:srgbClr val="FF0000"/>
                </a:solidFill>
              </a:rPr>
              <a:t>Satisfying Security</a:t>
            </a:r>
            <a:r>
              <a:rPr lang="zh-CN" altLang="en-US" sz="2800" dirty="0">
                <a:solidFill>
                  <a:srgbClr val="366658"/>
                </a:solidFill>
              </a:rPr>
              <a:t> </a:t>
            </a:r>
            <a:r>
              <a:rPr lang="en-US" altLang="zh-CN" sz="2800" dirty="0">
                <a:solidFill>
                  <a:srgbClr val="366658"/>
                </a:solidFill>
              </a:rPr>
              <a:t>means </a:t>
            </a:r>
            <a:r>
              <a:rPr lang="en-US" altLang="zh-CN" sz="2800" dirty="0">
                <a:solidFill>
                  <a:srgbClr val="FF0000"/>
                </a:solidFill>
              </a:rPr>
              <a:t>Sufficient Rules</a:t>
            </a:r>
            <a:endParaRPr lang="zh-CN" altLang="en-US" sz="2800" dirty="0">
              <a:solidFill>
                <a:srgbClr val="FF0000"/>
              </a:solidFill>
            </a:endParaRPr>
          </a:p>
        </p:txBody>
      </p:sp>
    </p:spTree>
    <p:extLst>
      <p:ext uri="{BB962C8B-B14F-4D97-AF65-F5344CB8AC3E}">
        <p14:creationId xmlns:p14="http://schemas.microsoft.com/office/powerpoint/2010/main" val="1267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sp>
        <p:nvSpPr>
          <p:cNvPr id="5" name="文本框 4">
            <a:extLst>
              <a:ext uri="{FF2B5EF4-FFF2-40B4-BE49-F238E27FC236}">
                <a16:creationId xmlns:a16="http://schemas.microsoft.com/office/drawing/2014/main" id="{E1C91136-2855-4348-8B61-EE862315ADA0}"/>
              </a:ext>
            </a:extLst>
          </p:cNvPr>
          <p:cNvSpPr txBox="1"/>
          <p:nvPr/>
        </p:nvSpPr>
        <p:spPr>
          <a:xfrm>
            <a:off x="7620000" y="4874387"/>
            <a:ext cx="2409825" cy="1200329"/>
          </a:xfrm>
          <a:prstGeom prst="rect">
            <a:avLst/>
          </a:prstGeom>
          <a:noFill/>
        </p:spPr>
        <p:txBody>
          <a:bodyPr wrap="square" rtlCol="0">
            <a:spAutoFit/>
          </a:bodyPr>
          <a:lstStyle/>
          <a:p>
            <a:r>
              <a:rPr lang="en-US" altLang="zh-CN" sz="2400" dirty="0">
                <a:solidFill>
                  <a:srgbClr val="366658"/>
                </a:solidFill>
              </a:rPr>
              <a:t>Hash(b)=~b:</a:t>
            </a:r>
          </a:p>
          <a:p>
            <a:r>
              <a:rPr lang="en-US" altLang="zh-CN" sz="2400" dirty="0">
                <a:solidFill>
                  <a:srgbClr val="366658"/>
                </a:solidFill>
              </a:rPr>
              <a:t>Hash(0)=1</a:t>
            </a:r>
          </a:p>
          <a:p>
            <a:r>
              <a:rPr lang="en-US" altLang="zh-CN" sz="2400" dirty="0">
                <a:solidFill>
                  <a:srgbClr val="366658"/>
                </a:solidFill>
              </a:rPr>
              <a:t>Hash(1)=0</a:t>
            </a:r>
          </a:p>
        </p:txBody>
      </p:sp>
      <p:graphicFrame>
        <p:nvGraphicFramePr>
          <p:cNvPr id="9" name="表格 8">
            <a:extLst>
              <a:ext uri="{FF2B5EF4-FFF2-40B4-BE49-F238E27FC236}">
                <a16:creationId xmlns:a16="http://schemas.microsoft.com/office/drawing/2014/main" id="{BD6CE6E3-3339-4B7A-AF3B-3026C304534C}"/>
              </a:ext>
            </a:extLst>
          </p:cNvPr>
          <p:cNvGraphicFramePr>
            <a:graphicFrameLocks noGrp="1"/>
          </p:cNvGraphicFramePr>
          <p:nvPr/>
        </p:nvGraphicFramePr>
        <p:xfrm>
          <a:off x="6095999" y="2343150"/>
          <a:ext cx="5553075" cy="2192655"/>
        </p:xfrm>
        <a:graphic>
          <a:graphicData uri="http://schemas.openxmlformats.org/drawingml/2006/table">
            <a:tbl>
              <a:tblPr firstRow="1" bandRow="1">
                <a:tableStyleId>{5C22544A-7EE6-4342-B048-85BDC9FD1C3A}</a:tableStyleId>
              </a:tblPr>
              <a:tblGrid>
                <a:gridCol w="3926521">
                  <a:extLst>
                    <a:ext uri="{9D8B030D-6E8A-4147-A177-3AD203B41FA5}">
                      <a16:colId xmlns:a16="http://schemas.microsoft.com/office/drawing/2014/main" val="850730148"/>
                    </a:ext>
                  </a:extLst>
                </a:gridCol>
                <a:gridCol w="1626554">
                  <a:extLst>
                    <a:ext uri="{9D8B030D-6E8A-4147-A177-3AD203B41FA5}">
                      <a16:colId xmlns:a16="http://schemas.microsoft.com/office/drawing/2014/main" val="2325560389"/>
                    </a:ext>
                  </a:extLst>
                </a:gridCol>
              </a:tblGrid>
              <a:tr h="517525">
                <a:tc gridSpan="2">
                  <a:txBody>
                    <a:bodyPr/>
                    <a:lstStyle/>
                    <a:p>
                      <a:r>
                        <a:rPr lang="en-US" altLang="zh-CN" sz="2400" b="0" dirty="0"/>
                        <a:t>Egress Switch Rules</a:t>
                      </a:r>
                      <a:endParaRPr lang="zh-CN" altLang="en-US" sz="2400" b="0" dirty="0"/>
                    </a:p>
                  </a:txBody>
                  <a:tcPr/>
                </a:tc>
                <a:tc hMerge="1">
                  <a:txBody>
                    <a:bodyPr/>
                    <a:lstStyle/>
                    <a:p>
                      <a:endParaRPr lang="zh-CN" altLang="en-US" dirty="0"/>
                    </a:p>
                  </a:txBody>
                  <a:tcPr/>
                </a:tc>
                <a:extLst>
                  <a:ext uri="{0D108BD9-81ED-4DB2-BD59-A6C34878D82A}">
                    <a16:rowId xmlns:a16="http://schemas.microsoft.com/office/drawing/2014/main" val="2960265394"/>
                  </a:ext>
                </a:extLst>
              </a:tr>
              <a:tr h="517525">
                <a:tc>
                  <a:txBody>
                    <a:bodyPr/>
                    <a:lstStyle/>
                    <a:p>
                      <a:r>
                        <a:rPr lang="en-US" altLang="zh-CN" dirty="0"/>
                        <a:t>Matching</a:t>
                      </a:r>
                      <a:endParaRPr lang="zh-CN" altLang="en-US" dirty="0"/>
                    </a:p>
                  </a:txBody>
                  <a:tcPr/>
                </a:tc>
                <a:tc>
                  <a:txBody>
                    <a:bodyPr/>
                    <a:lstStyle/>
                    <a:p>
                      <a:r>
                        <a:rPr lang="en-US" altLang="zh-CN" dirty="0"/>
                        <a:t>Action</a:t>
                      </a:r>
                      <a:endParaRPr lang="zh-CN" altLang="en-US" dirty="0"/>
                    </a:p>
                  </a:txBody>
                  <a:tcPr/>
                </a:tc>
                <a:extLst>
                  <a:ext uri="{0D108BD9-81ED-4DB2-BD59-A6C34878D82A}">
                    <a16:rowId xmlns:a16="http://schemas.microsoft.com/office/drawing/2014/main" val="3562596065"/>
                  </a:ext>
                </a:extLst>
              </a:tr>
              <a:tr h="517525">
                <a:tc>
                  <a:txBody>
                    <a:bodyPr/>
                    <a:lstStyle/>
                    <a:p>
                      <a:r>
                        <a:rPr lang="en-US" altLang="zh-CN" dirty="0" err="1"/>
                        <a:t>P.SampleDomain</a:t>
                      </a:r>
                      <a:r>
                        <a:rPr lang="en-US" altLang="zh-CN" dirty="0"/>
                        <a:t>=0 &amp;&amp; </a:t>
                      </a:r>
                      <a:r>
                        <a:rPr lang="en-US" altLang="zh-CN" dirty="0" err="1"/>
                        <a:t>P.Header.ptag</a:t>
                      </a:r>
                      <a:r>
                        <a:rPr lang="en-US" altLang="zh-CN" dirty="0"/>
                        <a:t>=1</a:t>
                      </a:r>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3608204316"/>
                  </a:ext>
                </a:extLst>
              </a:tr>
              <a:tr h="5175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err="1"/>
                        <a:t>P.SampleDomain</a:t>
                      </a:r>
                      <a:r>
                        <a:rPr lang="en-US" altLang="zh-CN" dirty="0"/>
                        <a:t>=1 &amp;&amp; </a:t>
                      </a:r>
                      <a:r>
                        <a:rPr lang="en-US" altLang="zh-CN" dirty="0" err="1"/>
                        <a:t>P.Header.ptag</a:t>
                      </a:r>
                      <a:r>
                        <a:rPr lang="en-US" altLang="zh-CN" dirty="0"/>
                        <a:t>=0</a:t>
                      </a:r>
                      <a:endParaRPr lang="zh-CN" altLang="en-US" dirty="0"/>
                    </a:p>
                    <a:p>
                      <a:endParaRPr lang="zh-CN" altLang="en-US" dirty="0"/>
                    </a:p>
                  </a:txBody>
                  <a:tcPr/>
                </a:tc>
                <a:tc>
                  <a:txBody>
                    <a:bodyPr/>
                    <a:lstStyle/>
                    <a:p>
                      <a:r>
                        <a:rPr lang="en-US" altLang="zh-CN" dirty="0"/>
                        <a:t>forward</a:t>
                      </a:r>
                      <a:endParaRPr lang="zh-CN" altLang="en-US" dirty="0"/>
                    </a:p>
                  </a:txBody>
                  <a:tcPr/>
                </a:tc>
                <a:extLst>
                  <a:ext uri="{0D108BD9-81ED-4DB2-BD59-A6C34878D82A}">
                    <a16:rowId xmlns:a16="http://schemas.microsoft.com/office/drawing/2014/main" val="2227684464"/>
                  </a:ext>
                </a:extLst>
              </a:tr>
            </a:tbl>
          </a:graphicData>
        </a:graphic>
      </p:graphicFrame>
      <p:sp>
        <p:nvSpPr>
          <p:cNvPr id="3" name="文本框 2">
            <a:extLst>
              <a:ext uri="{FF2B5EF4-FFF2-40B4-BE49-F238E27FC236}">
                <a16:creationId xmlns:a16="http://schemas.microsoft.com/office/drawing/2014/main" id="{73211946-0296-4318-AC0A-D5F6CF336499}"/>
              </a:ext>
            </a:extLst>
          </p:cNvPr>
          <p:cNvSpPr txBox="1"/>
          <p:nvPr/>
        </p:nvSpPr>
        <p:spPr>
          <a:xfrm>
            <a:off x="542926" y="2343150"/>
            <a:ext cx="5029199" cy="3108543"/>
          </a:xfrm>
          <a:prstGeom prst="rect">
            <a:avLst/>
          </a:prstGeom>
          <a:noFill/>
        </p:spPr>
        <p:txBody>
          <a:bodyPr wrap="square" rtlCol="0">
            <a:spAutoFit/>
          </a:bodyPr>
          <a:lstStyle/>
          <a:p>
            <a:r>
              <a:rPr lang="en-US" altLang="zh-CN" sz="2800" dirty="0">
                <a:solidFill>
                  <a:srgbClr val="366658"/>
                </a:solidFill>
              </a:rPr>
              <a:t>Length(</a:t>
            </a:r>
            <a:r>
              <a:rPr lang="en-US" altLang="zh-CN" sz="2800" dirty="0" err="1">
                <a:solidFill>
                  <a:srgbClr val="366658"/>
                </a:solidFill>
              </a:rPr>
              <a:t>P.SampleDomain</a:t>
            </a:r>
            <a:r>
              <a:rPr lang="en-US" altLang="zh-CN" sz="2800" dirty="0">
                <a:solidFill>
                  <a:srgbClr val="366658"/>
                </a:solidFill>
              </a:rPr>
              <a:t>)=1</a:t>
            </a:r>
          </a:p>
          <a:p>
            <a:r>
              <a:rPr lang="en-US" altLang="zh-CN" sz="2800" dirty="0">
                <a:solidFill>
                  <a:srgbClr val="366658"/>
                </a:solidFill>
              </a:rPr>
              <a:t>2 rules;</a:t>
            </a:r>
          </a:p>
          <a:p>
            <a:r>
              <a:rPr lang="en-US" altLang="zh-CN" sz="2800" dirty="0">
                <a:solidFill>
                  <a:srgbClr val="366658"/>
                </a:solidFill>
              </a:rPr>
              <a:t>…</a:t>
            </a:r>
          </a:p>
          <a:p>
            <a:r>
              <a:rPr lang="en-US" altLang="zh-CN" sz="2800" dirty="0">
                <a:solidFill>
                  <a:srgbClr val="366658"/>
                </a:solidFill>
              </a:rPr>
              <a:t>Length(</a:t>
            </a:r>
            <a:r>
              <a:rPr lang="en-US" altLang="zh-CN" sz="2800" dirty="0" err="1">
                <a:solidFill>
                  <a:srgbClr val="366658"/>
                </a:solidFill>
              </a:rPr>
              <a:t>P.SampleDomain</a:t>
            </a:r>
            <a:r>
              <a:rPr lang="en-US" altLang="zh-CN" sz="2800" dirty="0">
                <a:solidFill>
                  <a:srgbClr val="366658"/>
                </a:solidFill>
              </a:rPr>
              <a:t>)=n</a:t>
            </a:r>
          </a:p>
          <a:p>
            <a:r>
              <a:rPr lang="en-US" altLang="zh-CN" sz="2800" dirty="0">
                <a:solidFill>
                  <a:srgbClr val="366658"/>
                </a:solidFill>
              </a:rPr>
              <a:t>2</a:t>
            </a:r>
            <a:r>
              <a:rPr lang="en-US" altLang="zh-CN" sz="2800" baseline="30000" dirty="0">
                <a:solidFill>
                  <a:srgbClr val="366658"/>
                </a:solidFill>
              </a:rPr>
              <a:t>n</a:t>
            </a:r>
            <a:r>
              <a:rPr lang="en-US" altLang="zh-CN" sz="2800" dirty="0">
                <a:solidFill>
                  <a:srgbClr val="366658"/>
                </a:solidFill>
              </a:rPr>
              <a:t> rules;</a:t>
            </a:r>
          </a:p>
          <a:p>
            <a:r>
              <a:rPr lang="en-US" altLang="zh-CN" sz="2800" dirty="0">
                <a:solidFill>
                  <a:srgbClr val="366658"/>
                </a:solidFill>
              </a:rPr>
              <a:t>Too many rules for </a:t>
            </a:r>
            <a:r>
              <a:rPr lang="en-US" altLang="zh-CN" sz="2800" dirty="0">
                <a:solidFill>
                  <a:srgbClr val="FF0000"/>
                </a:solidFill>
              </a:rPr>
              <a:t>limited</a:t>
            </a:r>
            <a:r>
              <a:rPr lang="en-US" altLang="zh-CN" sz="2800" dirty="0">
                <a:solidFill>
                  <a:srgbClr val="366658"/>
                </a:solidFill>
              </a:rPr>
              <a:t> TCAM capacity</a:t>
            </a:r>
            <a:endParaRPr lang="zh-CN" altLang="en-US" sz="2800" dirty="0">
              <a:solidFill>
                <a:srgbClr val="366658"/>
              </a:solidFill>
            </a:endParaRPr>
          </a:p>
        </p:txBody>
      </p:sp>
    </p:spTree>
    <p:extLst>
      <p:ext uri="{BB962C8B-B14F-4D97-AF65-F5344CB8AC3E}">
        <p14:creationId xmlns:p14="http://schemas.microsoft.com/office/powerpoint/2010/main" val="404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graphicFrame>
        <p:nvGraphicFramePr>
          <p:cNvPr id="3" name="表格 2">
            <a:extLst>
              <a:ext uri="{FF2B5EF4-FFF2-40B4-BE49-F238E27FC236}">
                <a16:creationId xmlns:a16="http://schemas.microsoft.com/office/drawing/2014/main" id="{AACD731F-3769-498F-856D-A889E9DC17BC}"/>
              </a:ext>
            </a:extLst>
          </p:cNvPr>
          <p:cNvGraphicFramePr>
            <a:graphicFrameLocks noGrp="1"/>
          </p:cNvGraphicFramePr>
          <p:nvPr>
            <p:extLst>
              <p:ext uri="{D42A27DB-BD31-4B8C-83A1-F6EECF244321}">
                <p14:modId xmlns:p14="http://schemas.microsoft.com/office/powerpoint/2010/main" val="1807696988"/>
              </p:ext>
            </p:extLst>
          </p:nvPr>
        </p:nvGraphicFramePr>
        <p:xfrm>
          <a:off x="332507" y="1921012"/>
          <a:ext cx="6416675" cy="370840"/>
        </p:xfrm>
        <a:graphic>
          <a:graphicData uri="http://schemas.openxmlformats.org/drawingml/2006/table">
            <a:tbl>
              <a:tblPr firstRow="1" bandRow="1">
                <a:tableStyleId>{5C22544A-7EE6-4342-B048-85BDC9FD1C3A}</a:tableStyleId>
              </a:tblPr>
              <a:tblGrid>
                <a:gridCol w="1990172">
                  <a:extLst>
                    <a:ext uri="{9D8B030D-6E8A-4147-A177-3AD203B41FA5}">
                      <a16:colId xmlns:a16="http://schemas.microsoft.com/office/drawing/2014/main" val="1843464155"/>
                    </a:ext>
                  </a:extLst>
                </a:gridCol>
                <a:gridCol w="3504107">
                  <a:extLst>
                    <a:ext uri="{9D8B030D-6E8A-4147-A177-3AD203B41FA5}">
                      <a16:colId xmlns:a16="http://schemas.microsoft.com/office/drawing/2014/main" val="1526222781"/>
                    </a:ext>
                  </a:extLst>
                </a:gridCol>
                <a:gridCol w="922396">
                  <a:extLst>
                    <a:ext uri="{9D8B030D-6E8A-4147-A177-3AD203B41FA5}">
                      <a16:colId xmlns:a16="http://schemas.microsoft.com/office/drawing/2014/main" val="1463891268"/>
                    </a:ext>
                  </a:extLst>
                </a:gridCol>
              </a:tblGrid>
              <a:tr h="370840">
                <a:tc>
                  <a:txBody>
                    <a:bodyPr/>
                    <a:lstStyle/>
                    <a:p>
                      <a:r>
                        <a:rPr lang="en-US" altLang="zh-CN" b="0" dirty="0"/>
                        <a:t>h1 bits</a:t>
                      </a:r>
                      <a:endParaRPr lang="zh-CN" altLang="en-US" b="0" dirty="0"/>
                    </a:p>
                  </a:txBody>
                  <a:tcPr/>
                </a:tc>
                <a:tc>
                  <a:txBody>
                    <a:bodyPr/>
                    <a:lstStyle/>
                    <a:p>
                      <a:r>
                        <a:rPr lang="en-US" altLang="zh-CN" b="0" dirty="0"/>
                        <a:t>h2 bits</a:t>
                      </a:r>
                      <a:endParaRPr lang="zh-CN" altLang="en-US" b="0" dirty="0"/>
                    </a:p>
                  </a:txBody>
                  <a:tcPr>
                    <a:solidFill>
                      <a:srgbClr val="C88419"/>
                    </a:solidFill>
                  </a:tcPr>
                </a:tc>
                <a:tc>
                  <a:txBody>
                    <a:bodyPr/>
                    <a:lstStyle/>
                    <a:p>
                      <a:r>
                        <a:rPr lang="en-US" altLang="zh-CN" b="0" dirty="0"/>
                        <a:t>h3 bits</a:t>
                      </a:r>
                      <a:endParaRPr lang="zh-CN" altLang="en-US" b="0" dirty="0"/>
                    </a:p>
                  </a:txBody>
                  <a:tcPr>
                    <a:solidFill>
                      <a:schemeClr val="bg2">
                        <a:lumMod val="75000"/>
                      </a:schemeClr>
                    </a:solidFill>
                  </a:tcPr>
                </a:tc>
                <a:extLst>
                  <a:ext uri="{0D108BD9-81ED-4DB2-BD59-A6C34878D82A}">
                    <a16:rowId xmlns:a16="http://schemas.microsoft.com/office/drawing/2014/main" val="3464148813"/>
                  </a:ext>
                </a:extLst>
              </a:tr>
            </a:tbl>
          </a:graphicData>
        </a:graphic>
      </p:graphicFrame>
      <p:graphicFrame>
        <p:nvGraphicFramePr>
          <p:cNvPr id="4" name="表格 3">
            <a:extLst>
              <a:ext uri="{FF2B5EF4-FFF2-40B4-BE49-F238E27FC236}">
                <a16:creationId xmlns:a16="http://schemas.microsoft.com/office/drawing/2014/main" id="{B79EB21C-6250-4CE4-BBF7-0816E75F6C5F}"/>
              </a:ext>
            </a:extLst>
          </p:cNvPr>
          <p:cNvGraphicFramePr>
            <a:graphicFrameLocks noGrp="1"/>
          </p:cNvGraphicFramePr>
          <p:nvPr>
            <p:extLst>
              <p:ext uri="{D42A27DB-BD31-4B8C-83A1-F6EECF244321}">
                <p14:modId xmlns:p14="http://schemas.microsoft.com/office/powerpoint/2010/main" val="867281258"/>
              </p:ext>
            </p:extLst>
          </p:nvPr>
        </p:nvGraphicFramePr>
        <p:xfrm>
          <a:off x="332507" y="3873851"/>
          <a:ext cx="3549651" cy="370840"/>
        </p:xfrm>
        <a:graphic>
          <a:graphicData uri="http://schemas.openxmlformats.org/drawingml/2006/table">
            <a:tbl>
              <a:tblPr firstRow="1" bandRow="1">
                <a:tableStyleId>{5C22544A-7EE6-4342-B048-85BDC9FD1C3A}</a:tableStyleId>
              </a:tblPr>
              <a:tblGrid>
                <a:gridCol w="825499">
                  <a:extLst>
                    <a:ext uri="{9D8B030D-6E8A-4147-A177-3AD203B41FA5}">
                      <a16:colId xmlns:a16="http://schemas.microsoft.com/office/drawing/2014/main" val="3769062771"/>
                    </a:ext>
                  </a:extLst>
                </a:gridCol>
                <a:gridCol w="2286000">
                  <a:extLst>
                    <a:ext uri="{9D8B030D-6E8A-4147-A177-3AD203B41FA5}">
                      <a16:colId xmlns:a16="http://schemas.microsoft.com/office/drawing/2014/main" val="2837581"/>
                    </a:ext>
                  </a:extLst>
                </a:gridCol>
                <a:gridCol w="438152">
                  <a:extLst>
                    <a:ext uri="{9D8B030D-6E8A-4147-A177-3AD203B41FA5}">
                      <a16:colId xmlns:a16="http://schemas.microsoft.com/office/drawing/2014/main" val="770832807"/>
                    </a:ext>
                  </a:extLst>
                </a:gridCol>
              </a:tblGrid>
              <a:tr h="370840">
                <a:tc>
                  <a:txBody>
                    <a:bodyPr/>
                    <a:lstStyle/>
                    <a:p>
                      <a:r>
                        <a:rPr lang="en-US" altLang="zh-CN" b="0" dirty="0"/>
                        <a:t>g1</a:t>
                      </a:r>
                      <a:endParaRPr lang="zh-CN" altLang="en-US" b="0" dirty="0"/>
                    </a:p>
                  </a:txBody>
                  <a:tcPr/>
                </a:tc>
                <a:tc>
                  <a:txBody>
                    <a:bodyPr/>
                    <a:lstStyle/>
                    <a:p>
                      <a:r>
                        <a:rPr lang="en-US" altLang="zh-CN" b="0" dirty="0"/>
                        <a:t>g2</a:t>
                      </a:r>
                      <a:endParaRPr lang="zh-CN" altLang="en-US" b="0" dirty="0"/>
                    </a:p>
                  </a:txBody>
                  <a:tcPr>
                    <a:solidFill>
                      <a:srgbClr val="C88419"/>
                    </a:solidFill>
                  </a:tcPr>
                </a:tc>
                <a:tc>
                  <a:txBody>
                    <a:bodyPr/>
                    <a:lstStyle/>
                    <a:p>
                      <a:r>
                        <a:rPr lang="en-US" altLang="zh-CN" b="0" dirty="0"/>
                        <a:t>g3</a:t>
                      </a:r>
                      <a:endParaRPr lang="zh-CN" altLang="en-US" b="0" dirty="0"/>
                    </a:p>
                  </a:txBody>
                  <a:tcPr>
                    <a:solidFill>
                      <a:schemeClr val="bg2">
                        <a:lumMod val="75000"/>
                      </a:schemeClr>
                    </a:solidFill>
                  </a:tcPr>
                </a:tc>
                <a:extLst>
                  <a:ext uri="{0D108BD9-81ED-4DB2-BD59-A6C34878D82A}">
                    <a16:rowId xmlns:a16="http://schemas.microsoft.com/office/drawing/2014/main" val="3813011948"/>
                  </a:ext>
                </a:extLst>
              </a:tr>
            </a:tbl>
          </a:graphicData>
        </a:graphic>
      </p:graphicFrame>
      <p:cxnSp>
        <p:nvCxnSpPr>
          <p:cNvPr id="25" name="直接箭头连接符 24">
            <a:extLst>
              <a:ext uri="{FF2B5EF4-FFF2-40B4-BE49-F238E27FC236}">
                <a16:creationId xmlns:a16="http://schemas.microsoft.com/office/drawing/2014/main" id="{13B05541-EA2A-4E2A-ACAC-A50F9CADC7E3}"/>
              </a:ext>
            </a:extLst>
          </p:cNvPr>
          <p:cNvCxnSpPr/>
          <p:nvPr/>
        </p:nvCxnSpPr>
        <p:spPr>
          <a:xfrm flipH="1">
            <a:off x="805582" y="2291852"/>
            <a:ext cx="419100" cy="15819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520F38A0-E515-4C0A-B613-00C9C14EDAF2}"/>
              </a:ext>
            </a:extLst>
          </p:cNvPr>
          <p:cNvCxnSpPr/>
          <p:nvPr/>
        </p:nvCxnSpPr>
        <p:spPr>
          <a:xfrm flipH="1">
            <a:off x="2301007" y="2291852"/>
            <a:ext cx="1581151" cy="1581999"/>
          </a:xfrm>
          <a:prstGeom prst="straightConnector1">
            <a:avLst/>
          </a:prstGeom>
          <a:ln w="76200">
            <a:solidFill>
              <a:srgbClr val="C8841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DA64188-7ECA-4184-AC46-3FAAFC84C949}"/>
              </a:ext>
            </a:extLst>
          </p:cNvPr>
          <p:cNvCxnSpPr>
            <a:cxnSpLocks/>
          </p:cNvCxnSpPr>
          <p:nvPr/>
        </p:nvCxnSpPr>
        <p:spPr>
          <a:xfrm flipH="1">
            <a:off x="3659908" y="2291852"/>
            <a:ext cx="2622549" cy="1581998"/>
          </a:xfrm>
          <a:prstGeom prst="straightConnector1">
            <a:avLst/>
          </a:prstGeom>
          <a:ln w="76200">
            <a:solidFill>
              <a:srgbClr val="B0B0B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表格 29">
            <a:extLst>
              <a:ext uri="{FF2B5EF4-FFF2-40B4-BE49-F238E27FC236}">
                <a16:creationId xmlns:a16="http://schemas.microsoft.com/office/drawing/2014/main" id="{03A69CB1-F515-4F53-BBB5-76350DD96038}"/>
              </a:ext>
            </a:extLst>
          </p:cNvPr>
          <p:cNvGraphicFramePr>
            <a:graphicFrameLocks noGrp="1"/>
          </p:cNvGraphicFramePr>
          <p:nvPr>
            <p:extLst>
              <p:ext uri="{D42A27DB-BD31-4B8C-83A1-F6EECF244321}">
                <p14:modId xmlns:p14="http://schemas.microsoft.com/office/powerpoint/2010/main" val="4058762254"/>
              </p:ext>
            </p:extLst>
          </p:nvPr>
        </p:nvGraphicFramePr>
        <p:xfrm>
          <a:off x="332507" y="4738860"/>
          <a:ext cx="1638299" cy="1446550"/>
        </p:xfrm>
        <a:graphic>
          <a:graphicData uri="http://schemas.openxmlformats.org/drawingml/2006/table">
            <a:tbl>
              <a:tblPr firstRow="1" bandRow="1">
                <a:tableStyleId>{5C22544A-7EE6-4342-B048-85BDC9FD1C3A}</a:tableStyleId>
              </a:tblPr>
              <a:tblGrid>
                <a:gridCol w="1638299">
                  <a:extLst>
                    <a:ext uri="{9D8B030D-6E8A-4147-A177-3AD203B41FA5}">
                      <a16:colId xmlns:a16="http://schemas.microsoft.com/office/drawing/2014/main" val="2702669445"/>
                    </a:ext>
                  </a:extLst>
                </a:gridCol>
              </a:tblGrid>
              <a:tr h="1446550">
                <a:tc>
                  <a:txBody>
                    <a:bodyPr/>
                    <a:lstStyle/>
                    <a:p>
                      <a:r>
                        <a:rPr lang="en-US" altLang="zh-CN" b="0" dirty="0"/>
                        <a:t>Flow Table 1</a:t>
                      </a:r>
                      <a:endParaRPr lang="zh-CN" altLang="en-US" b="0" dirty="0"/>
                    </a:p>
                  </a:txBody>
                  <a:tcPr/>
                </a:tc>
                <a:extLst>
                  <a:ext uri="{0D108BD9-81ED-4DB2-BD59-A6C34878D82A}">
                    <a16:rowId xmlns:a16="http://schemas.microsoft.com/office/drawing/2014/main" val="1762479471"/>
                  </a:ext>
                </a:extLst>
              </a:tr>
            </a:tbl>
          </a:graphicData>
        </a:graphic>
      </p:graphicFrame>
      <p:graphicFrame>
        <p:nvGraphicFramePr>
          <p:cNvPr id="31" name="表格 30">
            <a:extLst>
              <a:ext uri="{FF2B5EF4-FFF2-40B4-BE49-F238E27FC236}">
                <a16:creationId xmlns:a16="http://schemas.microsoft.com/office/drawing/2014/main" id="{91E1991E-6760-4DDA-BF32-E23AA28B489F}"/>
              </a:ext>
            </a:extLst>
          </p:cNvPr>
          <p:cNvGraphicFramePr>
            <a:graphicFrameLocks noGrp="1"/>
          </p:cNvGraphicFramePr>
          <p:nvPr>
            <p:extLst>
              <p:ext uri="{D42A27DB-BD31-4B8C-83A1-F6EECF244321}">
                <p14:modId xmlns:p14="http://schemas.microsoft.com/office/powerpoint/2010/main" val="2854379224"/>
              </p:ext>
            </p:extLst>
          </p:nvPr>
        </p:nvGraphicFramePr>
        <p:xfrm>
          <a:off x="2735116" y="4732574"/>
          <a:ext cx="1638299" cy="1446550"/>
        </p:xfrm>
        <a:graphic>
          <a:graphicData uri="http://schemas.openxmlformats.org/drawingml/2006/table">
            <a:tbl>
              <a:tblPr firstRow="1" bandRow="1">
                <a:tableStyleId>{5C22544A-7EE6-4342-B048-85BDC9FD1C3A}</a:tableStyleId>
              </a:tblPr>
              <a:tblGrid>
                <a:gridCol w="1638299">
                  <a:extLst>
                    <a:ext uri="{9D8B030D-6E8A-4147-A177-3AD203B41FA5}">
                      <a16:colId xmlns:a16="http://schemas.microsoft.com/office/drawing/2014/main" val="2702669445"/>
                    </a:ext>
                  </a:extLst>
                </a:gridCol>
              </a:tblGrid>
              <a:tr h="1446550">
                <a:tc>
                  <a:txBody>
                    <a:bodyPr/>
                    <a:lstStyle/>
                    <a:p>
                      <a:r>
                        <a:rPr lang="en-US" altLang="zh-CN" b="0" dirty="0"/>
                        <a:t>Flow Table 2</a:t>
                      </a:r>
                      <a:endParaRPr lang="zh-CN" altLang="en-US" b="0" dirty="0"/>
                    </a:p>
                  </a:txBody>
                  <a:tcPr>
                    <a:solidFill>
                      <a:srgbClr val="C88419"/>
                    </a:solidFill>
                  </a:tcPr>
                </a:tc>
                <a:extLst>
                  <a:ext uri="{0D108BD9-81ED-4DB2-BD59-A6C34878D82A}">
                    <a16:rowId xmlns:a16="http://schemas.microsoft.com/office/drawing/2014/main" val="1762479471"/>
                  </a:ext>
                </a:extLst>
              </a:tr>
            </a:tbl>
          </a:graphicData>
        </a:graphic>
      </p:graphicFrame>
      <p:graphicFrame>
        <p:nvGraphicFramePr>
          <p:cNvPr id="32" name="表格 31">
            <a:extLst>
              <a:ext uri="{FF2B5EF4-FFF2-40B4-BE49-F238E27FC236}">
                <a16:creationId xmlns:a16="http://schemas.microsoft.com/office/drawing/2014/main" id="{183E3EA6-4402-4A8E-83E9-BB1A345301C2}"/>
              </a:ext>
            </a:extLst>
          </p:cNvPr>
          <p:cNvGraphicFramePr>
            <a:graphicFrameLocks noGrp="1"/>
          </p:cNvGraphicFramePr>
          <p:nvPr>
            <p:extLst>
              <p:ext uri="{D42A27DB-BD31-4B8C-83A1-F6EECF244321}">
                <p14:modId xmlns:p14="http://schemas.microsoft.com/office/powerpoint/2010/main" val="1031828539"/>
              </p:ext>
            </p:extLst>
          </p:nvPr>
        </p:nvGraphicFramePr>
        <p:xfrm>
          <a:off x="5137726" y="4713524"/>
          <a:ext cx="1638298" cy="1446550"/>
        </p:xfrm>
        <a:graphic>
          <a:graphicData uri="http://schemas.openxmlformats.org/drawingml/2006/table">
            <a:tbl>
              <a:tblPr firstRow="1" bandRow="1">
                <a:tableStyleId>{5C22544A-7EE6-4342-B048-85BDC9FD1C3A}</a:tableStyleId>
              </a:tblPr>
              <a:tblGrid>
                <a:gridCol w="1638298">
                  <a:extLst>
                    <a:ext uri="{9D8B030D-6E8A-4147-A177-3AD203B41FA5}">
                      <a16:colId xmlns:a16="http://schemas.microsoft.com/office/drawing/2014/main" val="2702669445"/>
                    </a:ext>
                  </a:extLst>
                </a:gridCol>
              </a:tblGrid>
              <a:tr h="1446550">
                <a:tc>
                  <a:txBody>
                    <a:bodyPr/>
                    <a:lstStyle/>
                    <a:p>
                      <a:r>
                        <a:rPr lang="en-US" altLang="zh-CN" b="0" dirty="0"/>
                        <a:t>Flow Table 3</a:t>
                      </a:r>
                      <a:endParaRPr lang="zh-CN" altLang="en-US" b="0" dirty="0"/>
                    </a:p>
                  </a:txBody>
                  <a:tcPr>
                    <a:solidFill>
                      <a:srgbClr val="B0B0B0"/>
                    </a:solidFill>
                  </a:tcPr>
                </a:tc>
                <a:extLst>
                  <a:ext uri="{0D108BD9-81ED-4DB2-BD59-A6C34878D82A}">
                    <a16:rowId xmlns:a16="http://schemas.microsoft.com/office/drawing/2014/main" val="1762479471"/>
                  </a:ext>
                </a:extLst>
              </a:tr>
            </a:tbl>
          </a:graphicData>
        </a:graphic>
      </p:graphicFrame>
      <p:cxnSp>
        <p:nvCxnSpPr>
          <p:cNvPr id="34" name="直接箭头连接符 33">
            <a:extLst>
              <a:ext uri="{FF2B5EF4-FFF2-40B4-BE49-F238E27FC236}">
                <a16:creationId xmlns:a16="http://schemas.microsoft.com/office/drawing/2014/main" id="{16B429EF-5CF8-4474-89AB-0A01202024BD}"/>
              </a:ext>
            </a:extLst>
          </p:cNvPr>
          <p:cNvCxnSpPr>
            <a:endCxn id="31" idx="1"/>
          </p:cNvCxnSpPr>
          <p:nvPr/>
        </p:nvCxnSpPr>
        <p:spPr>
          <a:xfrm>
            <a:off x="1970806" y="5445699"/>
            <a:ext cx="764310" cy="1015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00A44997-557D-4597-9D82-964A971091FA}"/>
              </a:ext>
            </a:extLst>
          </p:cNvPr>
          <p:cNvCxnSpPr/>
          <p:nvPr/>
        </p:nvCxnSpPr>
        <p:spPr>
          <a:xfrm>
            <a:off x="4373415" y="5445699"/>
            <a:ext cx="764310" cy="1015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A0138C3-DADA-43E5-B175-5E673B47BFA8}"/>
              </a:ext>
            </a:extLst>
          </p:cNvPr>
          <p:cNvSpPr txBox="1"/>
          <p:nvPr/>
        </p:nvSpPr>
        <p:spPr>
          <a:xfrm>
            <a:off x="7372351" y="1844812"/>
            <a:ext cx="4325217" cy="2523768"/>
          </a:xfrm>
          <a:prstGeom prst="rect">
            <a:avLst/>
          </a:prstGeom>
          <a:noFill/>
        </p:spPr>
        <p:txBody>
          <a:bodyPr wrap="square" rtlCol="0">
            <a:spAutoFit/>
          </a:bodyPr>
          <a:lstStyle/>
          <a:p>
            <a:r>
              <a:rPr lang="en-US" altLang="zh-CN" sz="2800" dirty="0">
                <a:solidFill>
                  <a:srgbClr val="366658"/>
                </a:solidFill>
              </a:rPr>
              <a:t>Multi-tag technology</a:t>
            </a:r>
          </a:p>
          <a:p>
            <a:endParaRPr lang="en-US" altLang="zh-CN" dirty="0">
              <a:solidFill>
                <a:srgbClr val="366658"/>
              </a:solidFill>
            </a:endParaRPr>
          </a:p>
          <a:p>
            <a:r>
              <a:rPr lang="en-US" altLang="zh-CN" sz="2800" dirty="0" err="1">
                <a:solidFill>
                  <a:srgbClr val="366658"/>
                </a:solidFill>
              </a:rPr>
              <a:t>Middlebox</a:t>
            </a:r>
            <a:r>
              <a:rPr lang="en-US" altLang="zh-CN" sz="2800" dirty="0">
                <a:solidFill>
                  <a:srgbClr val="366658"/>
                </a:solidFill>
              </a:rPr>
              <a:t> Side:</a:t>
            </a:r>
          </a:p>
          <a:p>
            <a:r>
              <a:rPr lang="en-US" altLang="zh-CN" sz="2800" dirty="0">
                <a:solidFill>
                  <a:srgbClr val="366658"/>
                </a:solidFill>
              </a:rPr>
              <a:t>Multi-tag generation based on parallel generation and hashing table.</a:t>
            </a:r>
            <a:endParaRPr lang="zh-CN" altLang="en-US" sz="2800" dirty="0">
              <a:solidFill>
                <a:srgbClr val="366658"/>
              </a:solidFill>
            </a:endParaRPr>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29D913D-DDC5-4020-948C-E19D2EDFF245}"/>
                  </a:ext>
                </a:extLst>
              </p:cNvPr>
              <p:cNvSpPr txBox="1"/>
              <p:nvPr/>
            </p:nvSpPr>
            <p:spPr>
              <a:xfrm>
                <a:off x="7372350" y="4568188"/>
                <a:ext cx="4325217" cy="1818703"/>
              </a:xfrm>
              <a:prstGeom prst="rect">
                <a:avLst/>
              </a:prstGeom>
              <a:noFill/>
            </p:spPr>
            <p:txBody>
              <a:bodyPr wrap="square" rtlCol="0">
                <a:spAutoFit/>
              </a:bodyPr>
              <a:lstStyle/>
              <a:p>
                <a:r>
                  <a:rPr lang="en-US" altLang="zh-CN" sz="2800" dirty="0">
                    <a:solidFill>
                      <a:srgbClr val="366658"/>
                    </a:solidFill>
                  </a:rPr>
                  <a:t>Switch Side:</a:t>
                </a:r>
              </a:p>
              <a:p>
                <a:r>
                  <a:rPr lang="en-US" altLang="zh-CN" sz="2800" dirty="0">
                    <a:solidFill>
                      <a:srgbClr val="366658"/>
                    </a:solidFill>
                  </a:rPr>
                  <a:t>Multi-tag verification using only </a:t>
                </a:r>
                <a14:m>
                  <m:oMath xmlns:m="http://schemas.openxmlformats.org/officeDocument/2006/math">
                    <m:nary>
                      <m:naryPr>
                        <m:chr m:val="∑"/>
                        <m:limLoc m:val="undOvr"/>
                        <m:grow m:val="on"/>
                        <m:ctrlPr>
                          <a:rPr lang="en-US" altLang="zh-CN" sz="2800" i="1" smtClean="0">
                            <a:solidFill>
                              <a:srgbClr val="366658"/>
                            </a:solidFill>
                            <a:latin typeface="Cambria Math" panose="02040503050406030204" pitchFamily="18" charset="0"/>
                          </a:rPr>
                        </m:ctrlPr>
                      </m:naryPr>
                      <m:sub>
                        <m:r>
                          <a:rPr lang="en-US" altLang="zh-CN" sz="2800" i="1" smtClean="0">
                            <a:solidFill>
                              <a:srgbClr val="366658"/>
                            </a:solidFill>
                            <a:latin typeface="Cambria Math" panose="02040503050406030204" pitchFamily="18" charset="0"/>
                          </a:rPr>
                          <m:t>𝑖</m:t>
                        </m:r>
                        <m:r>
                          <a:rPr lang="en-US" altLang="zh-CN" sz="2800" i="0" smtClean="0">
                            <a:solidFill>
                              <a:srgbClr val="366658"/>
                            </a:solidFill>
                            <a:latin typeface="Cambria Math" panose="02040503050406030204" pitchFamily="18" charset="0"/>
                          </a:rPr>
                          <m:t>=1</m:t>
                        </m:r>
                      </m:sub>
                      <m:sup>
                        <m:r>
                          <a:rPr lang="en-US" altLang="zh-CN" sz="2800" i="1" smtClean="0">
                            <a:solidFill>
                              <a:srgbClr val="366658"/>
                            </a:solidFill>
                            <a:latin typeface="Cambria Math" panose="02040503050406030204" pitchFamily="18" charset="0"/>
                          </a:rPr>
                          <m:t>𝑛</m:t>
                        </m:r>
                      </m:sup>
                      <m:e>
                        <m:r>
                          <a:rPr lang="en-US" altLang="zh-CN" sz="2800" b="0" i="1" smtClean="0">
                            <a:solidFill>
                              <a:srgbClr val="366658"/>
                            </a:solidFill>
                            <a:latin typeface="Cambria Math" panose="02040503050406030204" pitchFamily="18" charset="0"/>
                          </a:rPr>
                          <m:t>2^</m:t>
                        </m:r>
                        <m:r>
                          <a:rPr lang="en-US" altLang="zh-CN" sz="2800" b="0" i="1" smtClean="0">
                            <a:solidFill>
                              <a:srgbClr val="366658"/>
                            </a:solidFill>
                            <a:latin typeface="Cambria Math" panose="02040503050406030204" pitchFamily="18" charset="0"/>
                          </a:rPr>
                          <m:t>h𝑖</m:t>
                        </m:r>
                      </m:e>
                    </m:nary>
                  </m:oMath>
                </a14:m>
                <a:r>
                  <a:rPr lang="en-US" altLang="zh-CN" sz="2800" dirty="0">
                    <a:solidFill>
                      <a:srgbClr val="366658"/>
                    </a:solidFill>
                  </a:rPr>
                  <a:t> rules rather than </a:t>
                </a:r>
                <a14:m>
                  <m:oMath xmlns:m="http://schemas.openxmlformats.org/officeDocument/2006/math">
                    <m:nary>
                      <m:naryPr>
                        <m:chr m:val="∏"/>
                        <m:limLoc m:val="undOvr"/>
                        <m:grow m:val="on"/>
                        <m:ctrlPr>
                          <a:rPr lang="zh-CN" altLang="en-US" sz="2800" i="1" dirty="0" smtClean="0">
                            <a:solidFill>
                              <a:srgbClr val="366658"/>
                            </a:solidFill>
                            <a:latin typeface="Cambria Math" panose="02040503050406030204" pitchFamily="18" charset="0"/>
                          </a:rPr>
                        </m:ctrlPr>
                      </m:naryPr>
                      <m:sub>
                        <m:r>
                          <a:rPr lang="zh-CN" altLang="en-US" sz="2800" i="1" dirty="0">
                            <a:solidFill>
                              <a:srgbClr val="366658"/>
                            </a:solidFill>
                            <a:latin typeface="Cambria Math" panose="02040503050406030204" pitchFamily="18" charset="0"/>
                          </a:rPr>
                          <m:t>𝑖</m:t>
                        </m:r>
                        <m:r>
                          <a:rPr lang="zh-CN" altLang="en-US" sz="2800" i="0" dirty="0">
                            <a:solidFill>
                              <a:srgbClr val="366658"/>
                            </a:solidFill>
                            <a:latin typeface="Cambria Math" panose="02040503050406030204" pitchFamily="18" charset="0"/>
                          </a:rPr>
                          <m:t>=1</m:t>
                        </m:r>
                      </m:sub>
                      <m:sup>
                        <m:r>
                          <a:rPr lang="zh-CN" altLang="en-US" sz="2800" i="1" dirty="0">
                            <a:solidFill>
                              <a:srgbClr val="366658"/>
                            </a:solidFill>
                            <a:latin typeface="Cambria Math" panose="02040503050406030204" pitchFamily="18" charset="0"/>
                          </a:rPr>
                          <m:t>𝑛</m:t>
                        </m:r>
                      </m:sup>
                      <m:e>
                        <m:r>
                          <a:rPr lang="en-US" altLang="zh-CN" sz="2800" i="1">
                            <a:solidFill>
                              <a:srgbClr val="366658"/>
                            </a:solidFill>
                            <a:latin typeface="Cambria Math" panose="02040503050406030204" pitchFamily="18" charset="0"/>
                          </a:rPr>
                          <m:t>2^</m:t>
                        </m:r>
                        <m:r>
                          <a:rPr lang="en-US" altLang="zh-CN" sz="2800" i="1">
                            <a:solidFill>
                              <a:srgbClr val="366658"/>
                            </a:solidFill>
                            <a:latin typeface="Cambria Math" panose="02040503050406030204" pitchFamily="18" charset="0"/>
                          </a:rPr>
                          <m:t>h𝑖</m:t>
                        </m:r>
                      </m:e>
                    </m:nary>
                  </m:oMath>
                </a14:m>
                <a:r>
                  <a:rPr lang="zh-CN" altLang="en-US" sz="2800" dirty="0">
                    <a:solidFill>
                      <a:srgbClr val="366658"/>
                    </a:solidFill>
                  </a:rPr>
                  <a:t> </a:t>
                </a:r>
                <a:r>
                  <a:rPr lang="en-US" altLang="zh-CN" sz="2800" dirty="0">
                    <a:solidFill>
                      <a:srgbClr val="366658"/>
                    </a:solidFill>
                  </a:rPr>
                  <a:t>rules</a:t>
                </a:r>
                <a:endParaRPr lang="zh-CN" altLang="en-US" sz="2800" dirty="0">
                  <a:solidFill>
                    <a:srgbClr val="366658"/>
                  </a:solidFill>
                </a:endParaRPr>
              </a:p>
            </p:txBody>
          </p:sp>
        </mc:Choice>
        <mc:Fallback xmlns="">
          <p:sp>
            <p:nvSpPr>
              <p:cNvPr id="37" name="文本框 36">
                <a:extLst>
                  <a:ext uri="{FF2B5EF4-FFF2-40B4-BE49-F238E27FC236}">
                    <a16:creationId xmlns:a16="http://schemas.microsoft.com/office/drawing/2014/main" id="{429D913D-DDC5-4020-948C-E19D2EDFF245}"/>
                  </a:ext>
                </a:extLst>
              </p:cNvPr>
              <p:cNvSpPr txBox="1">
                <a:spLocks noRot="1" noChangeAspect="1" noMove="1" noResize="1" noEditPoints="1" noAdjustHandles="1" noChangeArrowheads="1" noChangeShapeType="1" noTextEdit="1"/>
              </p:cNvSpPr>
              <p:nvPr/>
            </p:nvSpPr>
            <p:spPr>
              <a:xfrm>
                <a:off x="7372350" y="4568188"/>
                <a:ext cx="4325217" cy="1818703"/>
              </a:xfrm>
              <a:prstGeom prst="rect">
                <a:avLst/>
              </a:prstGeom>
              <a:blipFill>
                <a:blip r:embed="rId3"/>
                <a:stretch>
                  <a:fillRect l="-2817" t="-3344" r="-1127" b="-80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541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6">
                                            <p:txEl>
                                              <p:pRg st="0" end="0"/>
                                            </p:txEl>
                                          </p:spTgt>
                                        </p:tgtEl>
                                      </p:cBhvr>
                                    </p:animEffect>
                                    <p:set>
                                      <p:cBhvr>
                                        <p:cTn id="43" dur="1" fill="hold">
                                          <p:stCondLst>
                                            <p:cond delay="499"/>
                                          </p:stCondLst>
                                        </p:cTn>
                                        <p:tgtEl>
                                          <p:spTgt spid="36">
                                            <p:txEl>
                                              <p:pRg st="0" end="0"/>
                                            </p:txEl>
                                          </p:spTgt>
                                        </p:tgtEl>
                                        <p:attrNameLst>
                                          <p:attrName>style.visibility</p:attrName>
                                        </p:attrNameLst>
                                      </p:cBhvr>
                                      <p:to>
                                        <p:strVal val="hidden"/>
                                      </p:to>
                                    </p:set>
                                  </p:childTnLst>
                                </p:cTn>
                              </p:par>
                              <p:par>
                                <p:cTn id="44" presetID="22" presetClass="exit" presetSubtype="4" fill="hold" grpId="0" nodeType="withEffect">
                                  <p:stCondLst>
                                    <p:cond delay="0"/>
                                  </p:stCondLst>
                                  <p:childTnLst>
                                    <p:animEffect transition="out" filter="wipe(down)">
                                      <p:cBhvr>
                                        <p:cTn id="45" dur="500"/>
                                        <p:tgtEl>
                                          <p:spTgt spid="36">
                                            <p:txEl>
                                              <p:pRg st="2" end="2"/>
                                            </p:txEl>
                                          </p:spTgt>
                                        </p:tgtEl>
                                      </p:cBhvr>
                                    </p:animEffect>
                                    <p:set>
                                      <p:cBhvr>
                                        <p:cTn id="46" dur="1" fill="hold">
                                          <p:stCondLst>
                                            <p:cond delay="499"/>
                                          </p:stCondLst>
                                        </p:cTn>
                                        <p:tgtEl>
                                          <p:spTgt spid="36">
                                            <p:txEl>
                                              <p:pRg st="2" end="2"/>
                                            </p:txEl>
                                          </p:spTgt>
                                        </p:tgtEl>
                                        <p:attrNameLst>
                                          <p:attrName>style.visibility</p:attrName>
                                        </p:attrNameLst>
                                      </p:cBhvr>
                                      <p:to>
                                        <p:strVal val="hidden"/>
                                      </p:to>
                                    </p:set>
                                  </p:childTnLst>
                                </p:cTn>
                              </p:par>
                              <p:par>
                                <p:cTn id="47" presetID="22" presetClass="exit" presetSubtype="4" fill="hold" grpId="0" nodeType="withEffect">
                                  <p:stCondLst>
                                    <p:cond delay="0"/>
                                  </p:stCondLst>
                                  <p:childTnLst>
                                    <p:animEffect transition="out" filter="wipe(down)">
                                      <p:cBhvr>
                                        <p:cTn id="48" dur="500"/>
                                        <p:tgtEl>
                                          <p:spTgt spid="36">
                                            <p:txEl>
                                              <p:pRg st="3" end="3"/>
                                            </p:txEl>
                                          </p:spTgt>
                                        </p:tgtEl>
                                      </p:cBhvr>
                                    </p:animEffect>
                                    <p:set>
                                      <p:cBhvr>
                                        <p:cTn id="49" dur="1" fill="hold">
                                          <p:stCondLst>
                                            <p:cond delay="499"/>
                                          </p:stCondLst>
                                        </p:cTn>
                                        <p:tgtEl>
                                          <p:spTgt spid="36">
                                            <p:txEl>
                                              <p:pRg st="3" end="3"/>
                                            </p:txEl>
                                          </p:spTgt>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22" presetClass="exit" presetSubtype="4" fill="hold" grpId="0" nodeType="withEffect">
                                  <p:stCondLst>
                                    <p:cond delay="0"/>
                                  </p:stCondLst>
                                  <p:childTnLst>
                                    <p:animEffect transition="out" filter="wipe(down)">
                                      <p:cBhvr>
                                        <p:cTn id="66" dur="500"/>
                                        <p:tgtEl>
                                          <p:spTgt spid="37">
                                            <p:txEl>
                                              <p:pRg st="0" end="0"/>
                                            </p:txEl>
                                          </p:spTgt>
                                        </p:tgtEl>
                                      </p:cBhvr>
                                    </p:animEffect>
                                    <p:set>
                                      <p:cBhvr>
                                        <p:cTn id="67" dur="1" fill="hold">
                                          <p:stCondLst>
                                            <p:cond delay="499"/>
                                          </p:stCondLst>
                                        </p:cTn>
                                        <p:tgtEl>
                                          <p:spTgt spid="37">
                                            <p:txEl>
                                              <p:pRg st="0" end="0"/>
                                            </p:txEl>
                                          </p:spTgt>
                                        </p:tgtEl>
                                        <p:attrNameLst>
                                          <p:attrName>style.visibility</p:attrName>
                                        </p:attrNameLst>
                                      </p:cBhvr>
                                      <p:to>
                                        <p:strVal val="hidden"/>
                                      </p:to>
                                    </p:set>
                                  </p:childTnLst>
                                </p:cTn>
                              </p:par>
                              <p:par>
                                <p:cTn id="68" presetID="22" presetClass="exit" presetSubtype="4" fill="hold" grpId="0" nodeType="withEffect">
                                  <p:stCondLst>
                                    <p:cond delay="0"/>
                                  </p:stCondLst>
                                  <p:childTnLst>
                                    <p:animEffect transition="out" filter="wipe(down)">
                                      <p:cBhvr>
                                        <p:cTn id="69" dur="500"/>
                                        <p:tgtEl>
                                          <p:spTgt spid="37">
                                            <p:txEl>
                                              <p:pRg st="1" end="1"/>
                                            </p:txEl>
                                          </p:spTgt>
                                        </p:tgtEl>
                                      </p:cBhvr>
                                    </p:animEffect>
                                    <p:set>
                                      <p:cBhvr>
                                        <p:cTn id="70" dur="1" fill="hold">
                                          <p:stCondLst>
                                            <p:cond delay="499"/>
                                          </p:stCondLst>
                                        </p:cTn>
                                        <p:tgtEl>
                                          <p:spTgt spid="37">
                                            <p:txEl>
                                              <p:pRg st="1" end="1"/>
                                            </p:txEl>
                                          </p:spTgt>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allAtOnce"/>
      <p:bldP spid="37"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graphicFrame>
        <p:nvGraphicFramePr>
          <p:cNvPr id="3" name="表格 2">
            <a:extLst>
              <a:ext uri="{FF2B5EF4-FFF2-40B4-BE49-F238E27FC236}">
                <a16:creationId xmlns:a16="http://schemas.microsoft.com/office/drawing/2014/main" id="{AACD731F-3769-498F-856D-A889E9DC17BC}"/>
              </a:ext>
            </a:extLst>
          </p:cNvPr>
          <p:cNvGraphicFramePr>
            <a:graphicFrameLocks noGrp="1"/>
          </p:cNvGraphicFramePr>
          <p:nvPr>
            <p:extLst>
              <p:ext uri="{D42A27DB-BD31-4B8C-83A1-F6EECF244321}">
                <p14:modId xmlns:p14="http://schemas.microsoft.com/office/powerpoint/2010/main" val="714171838"/>
              </p:ext>
            </p:extLst>
          </p:nvPr>
        </p:nvGraphicFramePr>
        <p:xfrm>
          <a:off x="332507" y="1921012"/>
          <a:ext cx="6416675" cy="370840"/>
        </p:xfrm>
        <a:graphic>
          <a:graphicData uri="http://schemas.openxmlformats.org/drawingml/2006/table">
            <a:tbl>
              <a:tblPr firstRow="1" bandRow="1">
                <a:tableStyleId>{5C22544A-7EE6-4342-B048-85BDC9FD1C3A}</a:tableStyleId>
              </a:tblPr>
              <a:tblGrid>
                <a:gridCol w="1990172">
                  <a:extLst>
                    <a:ext uri="{9D8B030D-6E8A-4147-A177-3AD203B41FA5}">
                      <a16:colId xmlns:a16="http://schemas.microsoft.com/office/drawing/2014/main" val="1843464155"/>
                    </a:ext>
                  </a:extLst>
                </a:gridCol>
                <a:gridCol w="3504107">
                  <a:extLst>
                    <a:ext uri="{9D8B030D-6E8A-4147-A177-3AD203B41FA5}">
                      <a16:colId xmlns:a16="http://schemas.microsoft.com/office/drawing/2014/main" val="1526222781"/>
                    </a:ext>
                  </a:extLst>
                </a:gridCol>
                <a:gridCol w="922396">
                  <a:extLst>
                    <a:ext uri="{9D8B030D-6E8A-4147-A177-3AD203B41FA5}">
                      <a16:colId xmlns:a16="http://schemas.microsoft.com/office/drawing/2014/main" val="1463891268"/>
                    </a:ext>
                  </a:extLst>
                </a:gridCol>
              </a:tblGrid>
              <a:tr h="370840">
                <a:tc>
                  <a:txBody>
                    <a:bodyPr/>
                    <a:lstStyle/>
                    <a:p>
                      <a:r>
                        <a:rPr lang="en-US" altLang="zh-CN" b="0" dirty="0"/>
                        <a:t>h1 bits</a:t>
                      </a:r>
                      <a:endParaRPr lang="zh-CN" altLang="en-US" b="0" dirty="0"/>
                    </a:p>
                  </a:txBody>
                  <a:tcPr/>
                </a:tc>
                <a:tc>
                  <a:txBody>
                    <a:bodyPr/>
                    <a:lstStyle/>
                    <a:p>
                      <a:r>
                        <a:rPr lang="en-US" altLang="zh-CN" b="0" dirty="0"/>
                        <a:t>h2 bits</a:t>
                      </a:r>
                      <a:endParaRPr lang="zh-CN" altLang="en-US" b="0" dirty="0"/>
                    </a:p>
                  </a:txBody>
                  <a:tcPr>
                    <a:solidFill>
                      <a:srgbClr val="C88419"/>
                    </a:solidFill>
                  </a:tcPr>
                </a:tc>
                <a:tc>
                  <a:txBody>
                    <a:bodyPr/>
                    <a:lstStyle/>
                    <a:p>
                      <a:r>
                        <a:rPr lang="en-US" altLang="zh-CN" b="0" dirty="0"/>
                        <a:t>h3 bits</a:t>
                      </a:r>
                      <a:endParaRPr lang="zh-CN" altLang="en-US" b="0" dirty="0"/>
                    </a:p>
                  </a:txBody>
                  <a:tcPr>
                    <a:solidFill>
                      <a:schemeClr val="bg2">
                        <a:lumMod val="75000"/>
                      </a:schemeClr>
                    </a:solidFill>
                  </a:tcPr>
                </a:tc>
                <a:extLst>
                  <a:ext uri="{0D108BD9-81ED-4DB2-BD59-A6C34878D82A}">
                    <a16:rowId xmlns:a16="http://schemas.microsoft.com/office/drawing/2014/main" val="3464148813"/>
                  </a:ext>
                </a:extLst>
              </a:tr>
            </a:tbl>
          </a:graphicData>
        </a:graphic>
      </p:graphicFrame>
      <p:graphicFrame>
        <p:nvGraphicFramePr>
          <p:cNvPr id="4" name="表格 3">
            <a:extLst>
              <a:ext uri="{FF2B5EF4-FFF2-40B4-BE49-F238E27FC236}">
                <a16:creationId xmlns:a16="http://schemas.microsoft.com/office/drawing/2014/main" id="{B79EB21C-6250-4CE4-BBF7-0816E75F6C5F}"/>
              </a:ext>
            </a:extLst>
          </p:cNvPr>
          <p:cNvGraphicFramePr>
            <a:graphicFrameLocks noGrp="1"/>
          </p:cNvGraphicFramePr>
          <p:nvPr>
            <p:extLst>
              <p:ext uri="{D42A27DB-BD31-4B8C-83A1-F6EECF244321}">
                <p14:modId xmlns:p14="http://schemas.microsoft.com/office/powerpoint/2010/main" val="1577931503"/>
              </p:ext>
            </p:extLst>
          </p:nvPr>
        </p:nvGraphicFramePr>
        <p:xfrm>
          <a:off x="332507" y="3873851"/>
          <a:ext cx="3549651" cy="370840"/>
        </p:xfrm>
        <a:graphic>
          <a:graphicData uri="http://schemas.openxmlformats.org/drawingml/2006/table">
            <a:tbl>
              <a:tblPr firstRow="1" bandRow="1">
                <a:tableStyleId>{5C22544A-7EE6-4342-B048-85BDC9FD1C3A}</a:tableStyleId>
              </a:tblPr>
              <a:tblGrid>
                <a:gridCol w="825499">
                  <a:extLst>
                    <a:ext uri="{9D8B030D-6E8A-4147-A177-3AD203B41FA5}">
                      <a16:colId xmlns:a16="http://schemas.microsoft.com/office/drawing/2014/main" val="3769062771"/>
                    </a:ext>
                  </a:extLst>
                </a:gridCol>
                <a:gridCol w="2286000">
                  <a:extLst>
                    <a:ext uri="{9D8B030D-6E8A-4147-A177-3AD203B41FA5}">
                      <a16:colId xmlns:a16="http://schemas.microsoft.com/office/drawing/2014/main" val="2837581"/>
                    </a:ext>
                  </a:extLst>
                </a:gridCol>
                <a:gridCol w="438152">
                  <a:extLst>
                    <a:ext uri="{9D8B030D-6E8A-4147-A177-3AD203B41FA5}">
                      <a16:colId xmlns:a16="http://schemas.microsoft.com/office/drawing/2014/main" val="770832807"/>
                    </a:ext>
                  </a:extLst>
                </a:gridCol>
              </a:tblGrid>
              <a:tr h="370840">
                <a:tc>
                  <a:txBody>
                    <a:bodyPr/>
                    <a:lstStyle/>
                    <a:p>
                      <a:r>
                        <a:rPr lang="en-US" altLang="zh-CN" b="0" dirty="0"/>
                        <a:t>g1</a:t>
                      </a:r>
                      <a:endParaRPr lang="zh-CN" altLang="en-US" b="0" dirty="0"/>
                    </a:p>
                  </a:txBody>
                  <a:tcPr/>
                </a:tc>
                <a:tc>
                  <a:txBody>
                    <a:bodyPr/>
                    <a:lstStyle/>
                    <a:p>
                      <a:r>
                        <a:rPr lang="en-US" altLang="zh-CN" b="0" dirty="0"/>
                        <a:t>g2</a:t>
                      </a:r>
                      <a:endParaRPr lang="zh-CN" altLang="en-US" b="0" dirty="0"/>
                    </a:p>
                  </a:txBody>
                  <a:tcPr>
                    <a:solidFill>
                      <a:srgbClr val="C88419"/>
                    </a:solidFill>
                  </a:tcPr>
                </a:tc>
                <a:tc>
                  <a:txBody>
                    <a:bodyPr/>
                    <a:lstStyle/>
                    <a:p>
                      <a:r>
                        <a:rPr lang="en-US" altLang="zh-CN" b="0" dirty="0"/>
                        <a:t>g3</a:t>
                      </a:r>
                      <a:endParaRPr lang="zh-CN" altLang="en-US" b="0" dirty="0"/>
                    </a:p>
                  </a:txBody>
                  <a:tcPr>
                    <a:solidFill>
                      <a:schemeClr val="bg2">
                        <a:lumMod val="75000"/>
                      </a:schemeClr>
                    </a:solidFill>
                  </a:tcPr>
                </a:tc>
                <a:extLst>
                  <a:ext uri="{0D108BD9-81ED-4DB2-BD59-A6C34878D82A}">
                    <a16:rowId xmlns:a16="http://schemas.microsoft.com/office/drawing/2014/main" val="3813011948"/>
                  </a:ext>
                </a:extLst>
              </a:tr>
            </a:tbl>
          </a:graphicData>
        </a:graphic>
      </p:graphicFrame>
      <p:cxnSp>
        <p:nvCxnSpPr>
          <p:cNvPr id="25" name="直接箭头连接符 24">
            <a:extLst>
              <a:ext uri="{FF2B5EF4-FFF2-40B4-BE49-F238E27FC236}">
                <a16:creationId xmlns:a16="http://schemas.microsoft.com/office/drawing/2014/main" id="{13B05541-EA2A-4E2A-ACAC-A50F9CADC7E3}"/>
              </a:ext>
            </a:extLst>
          </p:cNvPr>
          <p:cNvCxnSpPr/>
          <p:nvPr/>
        </p:nvCxnSpPr>
        <p:spPr>
          <a:xfrm flipH="1">
            <a:off x="805582" y="2291852"/>
            <a:ext cx="419100" cy="15819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520F38A0-E515-4C0A-B613-00C9C14EDAF2}"/>
              </a:ext>
            </a:extLst>
          </p:cNvPr>
          <p:cNvCxnSpPr/>
          <p:nvPr/>
        </p:nvCxnSpPr>
        <p:spPr>
          <a:xfrm flipH="1">
            <a:off x="2301007" y="2291852"/>
            <a:ext cx="1581151" cy="1581999"/>
          </a:xfrm>
          <a:prstGeom prst="straightConnector1">
            <a:avLst/>
          </a:prstGeom>
          <a:ln w="76200">
            <a:solidFill>
              <a:srgbClr val="C8841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DA64188-7ECA-4184-AC46-3FAAFC84C949}"/>
              </a:ext>
            </a:extLst>
          </p:cNvPr>
          <p:cNvCxnSpPr>
            <a:cxnSpLocks/>
          </p:cNvCxnSpPr>
          <p:nvPr/>
        </p:nvCxnSpPr>
        <p:spPr>
          <a:xfrm flipH="1">
            <a:off x="3659908" y="2291852"/>
            <a:ext cx="2622549" cy="1581998"/>
          </a:xfrm>
          <a:prstGeom prst="straightConnector1">
            <a:avLst/>
          </a:prstGeom>
          <a:ln w="76200">
            <a:solidFill>
              <a:srgbClr val="B0B0B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表格 29">
            <a:extLst>
              <a:ext uri="{FF2B5EF4-FFF2-40B4-BE49-F238E27FC236}">
                <a16:creationId xmlns:a16="http://schemas.microsoft.com/office/drawing/2014/main" id="{03A69CB1-F515-4F53-BBB5-76350DD96038}"/>
              </a:ext>
            </a:extLst>
          </p:cNvPr>
          <p:cNvGraphicFramePr>
            <a:graphicFrameLocks noGrp="1"/>
          </p:cNvGraphicFramePr>
          <p:nvPr>
            <p:extLst>
              <p:ext uri="{D42A27DB-BD31-4B8C-83A1-F6EECF244321}">
                <p14:modId xmlns:p14="http://schemas.microsoft.com/office/powerpoint/2010/main" val="1129651909"/>
              </p:ext>
            </p:extLst>
          </p:nvPr>
        </p:nvGraphicFramePr>
        <p:xfrm>
          <a:off x="332507" y="4738860"/>
          <a:ext cx="1638299" cy="1446550"/>
        </p:xfrm>
        <a:graphic>
          <a:graphicData uri="http://schemas.openxmlformats.org/drawingml/2006/table">
            <a:tbl>
              <a:tblPr firstRow="1" bandRow="1">
                <a:tableStyleId>{5C22544A-7EE6-4342-B048-85BDC9FD1C3A}</a:tableStyleId>
              </a:tblPr>
              <a:tblGrid>
                <a:gridCol w="1638299">
                  <a:extLst>
                    <a:ext uri="{9D8B030D-6E8A-4147-A177-3AD203B41FA5}">
                      <a16:colId xmlns:a16="http://schemas.microsoft.com/office/drawing/2014/main" val="2702669445"/>
                    </a:ext>
                  </a:extLst>
                </a:gridCol>
              </a:tblGrid>
              <a:tr h="1446550">
                <a:tc>
                  <a:txBody>
                    <a:bodyPr/>
                    <a:lstStyle/>
                    <a:p>
                      <a:r>
                        <a:rPr lang="en-US" altLang="zh-CN" b="0" dirty="0"/>
                        <a:t>Flow Table 1</a:t>
                      </a:r>
                      <a:endParaRPr lang="zh-CN" altLang="en-US" b="0" dirty="0"/>
                    </a:p>
                  </a:txBody>
                  <a:tcPr/>
                </a:tc>
                <a:extLst>
                  <a:ext uri="{0D108BD9-81ED-4DB2-BD59-A6C34878D82A}">
                    <a16:rowId xmlns:a16="http://schemas.microsoft.com/office/drawing/2014/main" val="1762479471"/>
                  </a:ext>
                </a:extLst>
              </a:tr>
            </a:tbl>
          </a:graphicData>
        </a:graphic>
      </p:graphicFrame>
      <p:graphicFrame>
        <p:nvGraphicFramePr>
          <p:cNvPr id="31" name="表格 30">
            <a:extLst>
              <a:ext uri="{FF2B5EF4-FFF2-40B4-BE49-F238E27FC236}">
                <a16:creationId xmlns:a16="http://schemas.microsoft.com/office/drawing/2014/main" id="{91E1991E-6760-4DDA-BF32-E23AA28B489F}"/>
              </a:ext>
            </a:extLst>
          </p:cNvPr>
          <p:cNvGraphicFramePr>
            <a:graphicFrameLocks noGrp="1"/>
          </p:cNvGraphicFramePr>
          <p:nvPr>
            <p:extLst>
              <p:ext uri="{D42A27DB-BD31-4B8C-83A1-F6EECF244321}">
                <p14:modId xmlns:p14="http://schemas.microsoft.com/office/powerpoint/2010/main" val="2692653107"/>
              </p:ext>
            </p:extLst>
          </p:nvPr>
        </p:nvGraphicFramePr>
        <p:xfrm>
          <a:off x="2735116" y="4732574"/>
          <a:ext cx="1638299" cy="1446550"/>
        </p:xfrm>
        <a:graphic>
          <a:graphicData uri="http://schemas.openxmlformats.org/drawingml/2006/table">
            <a:tbl>
              <a:tblPr firstRow="1" bandRow="1">
                <a:tableStyleId>{5C22544A-7EE6-4342-B048-85BDC9FD1C3A}</a:tableStyleId>
              </a:tblPr>
              <a:tblGrid>
                <a:gridCol w="1638299">
                  <a:extLst>
                    <a:ext uri="{9D8B030D-6E8A-4147-A177-3AD203B41FA5}">
                      <a16:colId xmlns:a16="http://schemas.microsoft.com/office/drawing/2014/main" val="2702669445"/>
                    </a:ext>
                  </a:extLst>
                </a:gridCol>
              </a:tblGrid>
              <a:tr h="1446550">
                <a:tc>
                  <a:txBody>
                    <a:bodyPr/>
                    <a:lstStyle/>
                    <a:p>
                      <a:r>
                        <a:rPr lang="en-US" altLang="zh-CN" b="0" dirty="0"/>
                        <a:t>Flow Table 2</a:t>
                      </a:r>
                      <a:endParaRPr lang="zh-CN" altLang="en-US" b="0" dirty="0"/>
                    </a:p>
                  </a:txBody>
                  <a:tcPr>
                    <a:solidFill>
                      <a:srgbClr val="C88419"/>
                    </a:solidFill>
                  </a:tcPr>
                </a:tc>
                <a:extLst>
                  <a:ext uri="{0D108BD9-81ED-4DB2-BD59-A6C34878D82A}">
                    <a16:rowId xmlns:a16="http://schemas.microsoft.com/office/drawing/2014/main" val="1762479471"/>
                  </a:ext>
                </a:extLst>
              </a:tr>
            </a:tbl>
          </a:graphicData>
        </a:graphic>
      </p:graphicFrame>
      <p:graphicFrame>
        <p:nvGraphicFramePr>
          <p:cNvPr id="32" name="表格 31">
            <a:extLst>
              <a:ext uri="{FF2B5EF4-FFF2-40B4-BE49-F238E27FC236}">
                <a16:creationId xmlns:a16="http://schemas.microsoft.com/office/drawing/2014/main" id="{183E3EA6-4402-4A8E-83E9-BB1A345301C2}"/>
              </a:ext>
            </a:extLst>
          </p:cNvPr>
          <p:cNvGraphicFramePr>
            <a:graphicFrameLocks noGrp="1"/>
          </p:cNvGraphicFramePr>
          <p:nvPr>
            <p:extLst>
              <p:ext uri="{D42A27DB-BD31-4B8C-83A1-F6EECF244321}">
                <p14:modId xmlns:p14="http://schemas.microsoft.com/office/powerpoint/2010/main" val="1828494108"/>
              </p:ext>
            </p:extLst>
          </p:nvPr>
        </p:nvGraphicFramePr>
        <p:xfrm>
          <a:off x="5137726" y="4713524"/>
          <a:ext cx="1638298" cy="1446550"/>
        </p:xfrm>
        <a:graphic>
          <a:graphicData uri="http://schemas.openxmlformats.org/drawingml/2006/table">
            <a:tbl>
              <a:tblPr firstRow="1" bandRow="1">
                <a:tableStyleId>{5C22544A-7EE6-4342-B048-85BDC9FD1C3A}</a:tableStyleId>
              </a:tblPr>
              <a:tblGrid>
                <a:gridCol w="1638298">
                  <a:extLst>
                    <a:ext uri="{9D8B030D-6E8A-4147-A177-3AD203B41FA5}">
                      <a16:colId xmlns:a16="http://schemas.microsoft.com/office/drawing/2014/main" val="2702669445"/>
                    </a:ext>
                  </a:extLst>
                </a:gridCol>
              </a:tblGrid>
              <a:tr h="1446550">
                <a:tc>
                  <a:txBody>
                    <a:bodyPr/>
                    <a:lstStyle/>
                    <a:p>
                      <a:r>
                        <a:rPr lang="en-US" altLang="zh-CN" b="0" dirty="0"/>
                        <a:t>Flow Table 3</a:t>
                      </a:r>
                      <a:endParaRPr lang="zh-CN" altLang="en-US" b="0" dirty="0"/>
                    </a:p>
                  </a:txBody>
                  <a:tcPr>
                    <a:solidFill>
                      <a:srgbClr val="B0B0B0"/>
                    </a:solidFill>
                  </a:tcPr>
                </a:tc>
                <a:extLst>
                  <a:ext uri="{0D108BD9-81ED-4DB2-BD59-A6C34878D82A}">
                    <a16:rowId xmlns:a16="http://schemas.microsoft.com/office/drawing/2014/main" val="1762479471"/>
                  </a:ext>
                </a:extLst>
              </a:tr>
            </a:tbl>
          </a:graphicData>
        </a:graphic>
      </p:graphicFrame>
      <p:cxnSp>
        <p:nvCxnSpPr>
          <p:cNvPr id="34" name="直接箭头连接符 33">
            <a:extLst>
              <a:ext uri="{FF2B5EF4-FFF2-40B4-BE49-F238E27FC236}">
                <a16:creationId xmlns:a16="http://schemas.microsoft.com/office/drawing/2014/main" id="{16B429EF-5CF8-4474-89AB-0A01202024BD}"/>
              </a:ext>
            </a:extLst>
          </p:cNvPr>
          <p:cNvCxnSpPr>
            <a:endCxn id="31" idx="1"/>
          </p:cNvCxnSpPr>
          <p:nvPr/>
        </p:nvCxnSpPr>
        <p:spPr>
          <a:xfrm>
            <a:off x="1970806" y="5445699"/>
            <a:ext cx="764310" cy="1015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00A44997-557D-4597-9D82-964A971091FA}"/>
              </a:ext>
            </a:extLst>
          </p:cNvPr>
          <p:cNvCxnSpPr/>
          <p:nvPr/>
        </p:nvCxnSpPr>
        <p:spPr>
          <a:xfrm>
            <a:off x="4373415" y="5445699"/>
            <a:ext cx="764310" cy="1015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A0138C3-DADA-43E5-B175-5E673B47BFA8}"/>
              </a:ext>
            </a:extLst>
          </p:cNvPr>
          <p:cNvSpPr txBox="1"/>
          <p:nvPr/>
        </p:nvSpPr>
        <p:spPr>
          <a:xfrm>
            <a:off x="7125855" y="2897642"/>
            <a:ext cx="4410364" cy="1815882"/>
          </a:xfrm>
          <a:prstGeom prst="rect">
            <a:avLst/>
          </a:prstGeom>
          <a:noFill/>
        </p:spPr>
        <p:txBody>
          <a:bodyPr wrap="square" rtlCol="0">
            <a:spAutoFit/>
          </a:bodyPr>
          <a:lstStyle/>
          <a:p>
            <a:r>
              <a:rPr lang="en-US" altLang="zh-CN" sz="2800" dirty="0">
                <a:solidFill>
                  <a:srgbClr val="366658"/>
                </a:solidFill>
              </a:rPr>
              <a:t>Caveat: </a:t>
            </a:r>
          </a:p>
          <a:p>
            <a:r>
              <a:rPr lang="en-US" altLang="zh-CN" sz="2800" dirty="0">
                <a:solidFill>
                  <a:srgbClr val="366658"/>
                </a:solidFill>
              </a:rPr>
              <a:t>Each tag becomes shorter</a:t>
            </a:r>
          </a:p>
          <a:p>
            <a:r>
              <a:rPr lang="zh-CN" altLang="en-US" sz="2800" dirty="0">
                <a:solidFill>
                  <a:srgbClr val="366658"/>
                </a:solidFill>
              </a:rPr>
              <a:t>→</a:t>
            </a:r>
            <a:r>
              <a:rPr lang="en-US" altLang="zh-CN" sz="2800" dirty="0">
                <a:solidFill>
                  <a:srgbClr val="366658"/>
                </a:solidFill>
              </a:rPr>
              <a:t>Attacking each part becomes </a:t>
            </a:r>
            <a:r>
              <a:rPr lang="en-US" altLang="zh-CN" sz="2800" dirty="0">
                <a:solidFill>
                  <a:srgbClr val="FF0000"/>
                </a:solidFill>
              </a:rPr>
              <a:t>easier</a:t>
            </a:r>
            <a:r>
              <a:rPr lang="en-US" altLang="zh-CN" sz="2800" dirty="0">
                <a:solidFill>
                  <a:srgbClr val="366658"/>
                </a:solidFill>
              </a:rPr>
              <a:t>?</a:t>
            </a:r>
            <a:endParaRPr lang="zh-CN" altLang="en-US" sz="2800" dirty="0">
              <a:solidFill>
                <a:srgbClr val="366658"/>
              </a:solidFill>
            </a:endParaRPr>
          </a:p>
        </p:txBody>
      </p:sp>
    </p:spTree>
    <p:extLst>
      <p:ext uri="{BB962C8B-B14F-4D97-AF65-F5344CB8AC3E}">
        <p14:creationId xmlns:p14="http://schemas.microsoft.com/office/powerpoint/2010/main" val="21812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22" presetClass="exit" presetSubtype="4" fill="hold" grpId="1" nodeType="withEffect">
                                  <p:stCondLst>
                                    <p:cond delay="0"/>
                                  </p:stCondLst>
                                  <p:childTnLst>
                                    <p:animEffect transition="out" filter="wipe(down)">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Middlebox vs. Switch</a:t>
            </a:r>
          </a:p>
        </p:txBody>
      </p:sp>
      <p:pic>
        <p:nvPicPr>
          <p:cNvPr id="6" name="图片 5">
            <a:extLst>
              <a:ext uri="{FF2B5EF4-FFF2-40B4-BE49-F238E27FC236}">
                <a16:creationId xmlns:a16="http://schemas.microsoft.com/office/drawing/2014/main" id="{41B95BA7-B453-48A2-8016-19D3AD7A1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79" y="1800225"/>
            <a:ext cx="8053439" cy="3797392"/>
          </a:xfrm>
          <a:prstGeom prst="rect">
            <a:avLst/>
          </a:prstGeom>
        </p:spPr>
      </p:pic>
      <p:sp>
        <p:nvSpPr>
          <p:cNvPr id="7" name="文本框 6">
            <a:extLst>
              <a:ext uri="{FF2B5EF4-FFF2-40B4-BE49-F238E27FC236}">
                <a16:creationId xmlns:a16="http://schemas.microsoft.com/office/drawing/2014/main" id="{386C3DD6-F4DC-4997-A53B-CD6F5D2BE151}"/>
              </a:ext>
            </a:extLst>
          </p:cNvPr>
          <p:cNvSpPr txBox="1"/>
          <p:nvPr/>
        </p:nvSpPr>
        <p:spPr>
          <a:xfrm>
            <a:off x="750570" y="5708833"/>
            <a:ext cx="9993630" cy="830997"/>
          </a:xfrm>
          <a:prstGeom prst="rect">
            <a:avLst/>
          </a:prstGeom>
          <a:noFill/>
        </p:spPr>
        <p:txBody>
          <a:bodyPr wrap="square" rtlCol="0">
            <a:spAutoFit/>
          </a:bodyPr>
          <a:lstStyle/>
          <a:p>
            <a:pPr algn="ctr"/>
            <a:r>
              <a:rPr lang="en-US" altLang="zh-CN" sz="2400" dirty="0">
                <a:solidFill>
                  <a:srgbClr val="366658"/>
                </a:solidFill>
              </a:rPr>
              <a:t>More sophisticated mapping: </a:t>
            </a:r>
          </a:p>
          <a:p>
            <a:pPr algn="ctr"/>
            <a:r>
              <a:rPr lang="en-US" altLang="zh-CN" sz="2400" dirty="0">
                <a:solidFill>
                  <a:srgbClr val="366658"/>
                </a:solidFill>
              </a:rPr>
              <a:t>multiple mapping schemes + nonconsecutive sample bits + double shuffle</a:t>
            </a:r>
            <a:endParaRPr lang="zh-CN" altLang="en-US" sz="2400" dirty="0">
              <a:solidFill>
                <a:srgbClr val="366658"/>
              </a:solidFill>
            </a:endParaRPr>
          </a:p>
        </p:txBody>
      </p:sp>
      <p:sp>
        <p:nvSpPr>
          <p:cNvPr id="8" name="文本框 7">
            <a:extLst>
              <a:ext uri="{FF2B5EF4-FFF2-40B4-BE49-F238E27FC236}">
                <a16:creationId xmlns:a16="http://schemas.microsoft.com/office/drawing/2014/main" id="{FF6056CE-0431-41B4-9E55-4C3F3417A298}"/>
              </a:ext>
            </a:extLst>
          </p:cNvPr>
          <p:cNvSpPr txBox="1"/>
          <p:nvPr/>
        </p:nvSpPr>
        <p:spPr>
          <a:xfrm>
            <a:off x="9148618" y="2790825"/>
            <a:ext cx="1233632" cy="461665"/>
          </a:xfrm>
          <a:prstGeom prst="rect">
            <a:avLst/>
          </a:prstGeom>
          <a:noFill/>
        </p:spPr>
        <p:txBody>
          <a:bodyPr wrap="square" rtlCol="0">
            <a:spAutoFit/>
          </a:bodyPr>
          <a:lstStyle/>
          <a:p>
            <a:r>
              <a:rPr lang="en-US" altLang="zh-CN" sz="2400" dirty="0">
                <a:solidFill>
                  <a:srgbClr val="FF0000"/>
                </a:solidFill>
              </a:rPr>
              <a:t>Shuffle 1</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710203A5-7C75-4F96-80A7-24AEE3A2D96F}"/>
              </a:ext>
            </a:extLst>
          </p:cNvPr>
          <p:cNvSpPr txBox="1"/>
          <p:nvPr/>
        </p:nvSpPr>
        <p:spPr>
          <a:xfrm>
            <a:off x="9148618" y="4686300"/>
            <a:ext cx="1233632" cy="461665"/>
          </a:xfrm>
          <a:prstGeom prst="rect">
            <a:avLst/>
          </a:prstGeom>
          <a:noFill/>
        </p:spPr>
        <p:txBody>
          <a:bodyPr wrap="square" rtlCol="0">
            <a:spAutoFit/>
          </a:bodyPr>
          <a:lstStyle/>
          <a:p>
            <a:r>
              <a:rPr lang="en-US" altLang="zh-CN" sz="2400" dirty="0">
                <a:solidFill>
                  <a:srgbClr val="FF0000"/>
                </a:solidFill>
              </a:rPr>
              <a:t>Shuffle 2</a:t>
            </a:r>
            <a:endParaRPr lang="zh-CN" altLang="en-US" sz="2400" dirty="0">
              <a:solidFill>
                <a:srgbClr val="FF0000"/>
              </a:solidFill>
            </a:endParaRPr>
          </a:p>
        </p:txBody>
      </p:sp>
    </p:spTree>
    <p:extLst>
      <p:ext uri="{BB962C8B-B14F-4D97-AF65-F5344CB8AC3E}">
        <p14:creationId xmlns:p14="http://schemas.microsoft.com/office/powerpoint/2010/main" val="15943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4" fill="hold" grpId="1" nodeType="withEffect">
                                  <p:stCondLst>
                                    <p:cond delay="0"/>
                                  </p:stCondLst>
                                  <p:childTnLst>
                                    <p:animEffect transition="out" filter="wipe(down)">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22" presetClass="exit" presetSubtype="4" fill="hold" grpId="1" nodeType="withEffect">
                                  <p:stCondLst>
                                    <p:cond delay="0"/>
                                  </p:stCondLst>
                                  <p:childTnLst>
                                    <p:animEffect transition="out" filter="wipe(down)">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22" presetClass="exit" presetSubtype="4" fill="hold" grpId="1" nodeType="withEffect">
                                  <p:stCondLst>
                                    <p:cond delay="0"/>
                                  </p:stCondLst>
                                  <p:childTnLst>
                                    <p:animEffect transition="out" filter="wipe(down)">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Environment</a:t>
            </a:r>
          </a:p>
        </p:txBody>
      </p:sp>
      <p:sp>
        <p:nvSpPr>
          <p:cNvPr id="3" name="文本框 2">
            <a:extLst>
              <a:ext uri="{FF2B5EF4-FFF2-40B4-BE49-F238E27FC236}">
                <a16:creationId xmlns:a16="http://schemas.microsoft.com/office/drawing/2014/main" id="{6FCD01A3-D9CD-4357-8F35-A1510608BD9C}"/>
              </a:ext>
            </a:extLst>
          </p:cNvPr>
          <p:cNvSpPr txBox="1"/>
          <p:nvPr/>
        </p:nvSpPr>
        <p:spPr>
          <a:xfrm>
            <a:off x="332508" y="2111512"/>
            <a:ext cx="9510135" cy="3539430"/>
          </a:xfrm>
          <a:prstGeom prst="rect">
            <a:avLst/>
          </a:prstGeom>
          <a:noFill/>
        </p:spPr>
        <p:txBody>
          <a:bodyPr wrap="square" rtlCol="0">
            <a:spAutoFit/>
          </a:bodyPr>
          <a:lstStyle/>
          <a:p>
            <a:pPr marL="457200" indent="-457200">
              <a:buFont typeface="Wingdings" panose="05000000000000000000" pitchFamily="2" charset="2"/>
              <a:buChar char="l"/>
            </a:pPr>
            <a:r>
              <a:rPr lang="en-US" altLang="zh-CN" sz="2800" dirty="0">
                <a:solidFill>
                  <a:srgbClr val="366658"/>
                </a:solidFill>
              </a:rPr>
              <a:t>Middlebox: Snort, 387/29300 lines of C code modified</a:t>
            </a:r>
          </a:p>
          <a:p>
            <a:pPr marL="457200" indent="-457200">
              <a:buFont typeface="Wingdings" panose="05000000000000000000" pitchFamily="2" charset="2"/>
              <a:buChar char="l"/>
            </a:pPr>
            <a:endParaRPr lang="en-US" altLang="zh-CN" sz="2800" dirty="0">
              <a:solidFill>
                <a:srgbClr val="366658"/>
              </a:solidFill>
            </a:endParaRPr>
          </a:p>
          <a:p>
            <a:pPr marL="457200" indent="-457200">
              <a:buFont typeface="Wingdings" panose="05000000000000000000" pitchFamily="2" charset="2"/>
              <a:buChar char="l"/>
            </a:pPr>
            <a:r>
              <a:rPr lang="en-US" altLang="zh-CN" sz="2800" dirty="0">
                <a:solidFill>
                  <a:srgbClr val="366658"/>
                </a:solidFill>
              </a:rPr>
              <a:t>SDN: </a:t>
            </a:r>
            <a:r>
              <a:rPr lang="en-US" altLang="zh-CN" sz="2800" dirty="0" err="1">
                <a:solidFill>
                  <a:srgbClr val="366658"/>
                </a:solidFill>
              </a:rPr>
              <a:t>OpenDayLight</a:t>
            </a:r>
            <a:r>
              <a:rPr lang="en-US" altLang="zh-CN" sz="2800" dirty="0">
                <a:solidFill>
                  <a:srgbClr val="366658"/>
                </a:solidFill>
              </a:rPr>
              <a:t> Carbon as Controller</a:t>
            </a:r>
          </a:p>
          <a:p>
            <a:r>
              <a:rPr lang="en-US" altLang="zh-CN" sz="2800" dirty="0">
                <a:solidFill>
                  <a:srgbClr val="366658"/>
                </a:solidFill>
              </a:rPr>
              <a:t>	OVS v2.5.3 as switches</a:t>
            </a:r>
          </a:p>
          <a:p>
            <a:r>
              <a:rPr lang="en-US" altLang="zh-CN" sz="2800" dirty="0">
                <a:solidFill>
                  <a:srgbClr val="366658"/>
                </a:solidFill>
              </a:rPr>
              <a:t>	</a:t>
            </a:r>
            <a:r>
              <a:rPr lang="en-US" altLang="zh-CN" sz="2800" dirty="0" err="1">
                <a:solidFill>
                  <a:srgbClr val="366658"/>
                </a:solidFill>
              </a:rPr>
              <a:t>Mininet</a:t>
            </a:r>
            <a:r>
              <a:rPr lang="en-US" altLang="zh-CN" sz="2800" dirty="0">
                <a:solidFill>
                  <a:srgbClr val="366658"/>
                </a:solidFill>
              </a:rPr>
              <a:t> for network simulation</a:t>
            </a:r>
          </a:p>
          <a:p>
            <a:pPr marL="457200" indent="-457200">
              <a:buFont typeface="Wingdings" panose="05000000000000000000" pitchFamily="2" charset="2"/>
              <a:buChar char="l"/>
            </a:pPr>
            <a:endParaRPr lang="en-US" altLang="zh-CN" sz="2800" dirty="0">
              <a:solidFill>
                <a:srgbClr val="366658"/>
              </a:solidFill>
            </a:endParaRPr>
          </a:p>
          <a:p>
            <a:pPr marL="457200" indent="-457200">
              <a:buFont typeface="Wingdings" panose="05000000000000000000" pitchFamily="2" charset="2"/>
              <a:buChar char="l"/>
            </a:pPr>
            <a:r>
              <a:rPr lang="en-US" altLang="zh-CN" sz="2800" dirty="0">
                <a:solidFill>
                  <a:srgbClr val="366658"/>
                </a:solidFill>
              </a:rPr>
              <a:t>Hardware: Each Snort instance is assigned with</a:t>
            </a:r>
          </a:p>
          <a:p>
            <a:r>
              <a:rPr lang="en-US" altLang="zh-CN" sz="2800" dirty="0">
                <a:solidFill>
                  <a:srgbClr val="366658"/>
                </a:solidFill>
              </a:rPr>
              <a:t>	8GB memory and 2 2.3GHz(E5-2670 v3) CPUs</a:t>
            </a:r>
          </a:p>
        </p:txBody>
      </p:sp>
    </p:spTree>
    <p:extLst>
      <p:ext uri="{BB962C8B-B14F-4D97-AF65-F5344CB8AC3E}">
        <p14:creationId xmlns:p14="http://schemas.microsoft.com/office/powerpoint/2010/main" val="37332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3">
                                            <p:txEl>
                                              <p:pRg st="0" end="0"/>
                                            </p:txEl>
                                          </p:spTgt>
                                        </p:tgtEl>
                                      </p:cBhvr>
                                    </p:animEffect>
                                    <p:set>
                                      <p:cBhvr>
                                        <p:cTn id="25" dur="1" fill="hold">
                                          <p:stCondLst>
                                            <p:cond delay="499"/>
                                          </p:stCondLst>
                                        </p:cTn>
                                        <p:tgtEl>
                                          <p:spTgt spid="3">
                                            <p:txEl>
                                              <p:pRg st="0" end="0"/>
                                            </p:txEl>
                                          </p:spTgt>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
                                            <p:txEl>
                                              <p:pRg st="2" end="2"/>
                                            </p:txEl>
                                          </p:spTgt>
                                        </p:tgtEl>
                                      </p:cBhvr>
                                    </p:animEffect>
                                    <p:set>
                                      <p:cBhvr>
                                        <p:cTn id="28" dur="1" fill="hold">
                                          <p:stCondLst>
                                            <p:cond delay="499"/>
                                          </p:stCondLst>
                                        </p:cTn>
                                        <p:tgtEl>
                                          <p:spTgt spid="3">
                                            <p:txEl>
                                              <p:pRg st="2" end="2"/>
                                            </p:txEl>
                                          </p:spTgt>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3">
                                            <p:txEl>
                                              <p:pRg st="3" end="3"/>
                                            </p:txEl>
                                          </p:spTgt>
                                        </p:tgtEl>
                                      </p:cBhvr>
                                    </p:animEffect>
                                    <p:set>
                                      <p:cBhvr>
                                        <p:cTn id="31" dur="1" fill="hold">
                                          <p:stCondLst>
                                            <p:cond delay="499"/>
                                          </p:stCondLst>
                                        </p:cTn>
                                        <p:tgtEl>
                                          <p:spTgt spid="3">
                                            <p:txEl>
                                              <p:pRg st="3" end="3"/>
                                            </p:txEl>
                                          </p:spTgt>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3">
                                            <p:txEl>
                                              <p:pRg st="4" end="4"/>
                                            </p:txEl>
                                          </p:spTgt>
                                        </p:tgtEl>
                                      </p:cBhvr>
                                    </p:animEffect>
                                    <p:set>
                                      <p:cBhvr>
                                        <p:cTn id="34" dur="1" fill="hold">
                                          <p:stCondLst>
                                            <p:cond delay="499"/>
                                          </p:stCondLst>
                                        </p:cTn>
                                        <p:tgtEl>
                                          <p:spTgt spid="3">
                                            <p:txEl>
                                              <p:pRg st="4" end="4"/>
                                            </p:txEl>
                                          </p:spTgt>
                                        </p:tgtEl>
                                        <p:attrNameLst>
                                          <p:attrName>style.visibility</p:attrName>
                                        </p:attrNameLst>
                                      </p:cBhvr>
                                      <p:to>
                                        <p:strVal val="hidden"/>
                                      </p:to>
                                    </p:set>
                                  </p:childTnLst>
                                </p:cTn>
                              </p:par>
                              <p:par>
                                <p:cTn id="35" presetID="22" presetClass="exit" presetSubtype="4" fill="hold" grpId="0" nodeType="withEffect">
                                  <p:stCondLst>
                                    <p:cond delay="0"/>
                                  </p:stCondLst>
                                  <p:childTnLst>
                                    <p:animEffect transition="out" filter="wipe(down)">
                                      <p:cBhvr>
                                        <p:cTn id="36" dur="500"/>
                                        <p:tgtEl>
                                          <p:spTgt spid="3">
                                            <p:txEl>
                                              <p:pRg st="6" end="6"/>
                                            </p:txEl>
                                          </p:spTgt>
                                        </p:tgtEl>
                                      </p:cBhvr>
                                    </p:animEffect>
                                    <p:set>
                                      <p:cBhvr>
                                        <p:cTn id="37" dur="1" fill="hold">
                                          <p:stCondLst>
                                            <p:cond delay="499"/>
                                          </p:stCondLst>
                                        </p:cTn>
                                        <p:tgtEl>
                                          <p:spTgt spid="3">
                                            <p:txEl>
                                              <p:pRg st="6" end="6"/>
                                            </p:txEl>
                                          </p:spTgt>
                                        </p:tgtEl>
                                        <p:attrNameLst>
                                          <p:attrName>style.visibility</p:attrName>
                                        </p:attrNameLst>
                                      </p:cBhvr>
                                      <p:to>
                                        <p:strVal val="hidden"/>
                                      </p:to>
                                    </p:set>
                                  </p:childTnLst>
                                </p:cTn>
                              </p:par>
                              <p:par>
                                <p:cTn id="38" presetID="22" presetClass="exit" presetSubtype="4" fill="hold" grpId="0" nodeType="withEffect">
                                  <p:stCondLst>
                                    <p:cond delay="0"/>
                                  </p:stCondLst>
                                  <p:childTnLst>
                                    <p:animEffect transition="out" filter="wipe(down)">
                                      <p:cBhvr>
                                        <p:cTn id="39" dur="500"/>
                                        <p:tgtEl>
                                          <p:spTgt spid="3">
                                            <p:txEl>
                                              <p:pRg st="7" end="7"/>
                                            </p:txEl>
                                          </p:spTgt>
                                        </p:tgtEl>
                                      </p:cBhvr>
                                    </p:animEffect>
                                    <p:set>
                                      <p:cBhvr>
                                        <p:cTn id="40"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Feasibility</a:t>
            </a:r>
          </a:p>
        </p:txBody>
      </p:sp>
      <p:pic>
        <p:nvPicPr>
          <p:cNvPr id="7" name="图片 6">
            <a:extLst>
              <a:ext uri="{FF2B5EF4-FFF2-40B4-BE49-F238E27FC236}">
                <a16:creationId xmlns:a16="http://schemas.microsoft.com/office/drawing/2014/main" id="{292DF669-34E0-4214-ABCE-B56B46BE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660" y="1806282"/>
            <a:ext cx="8569113" cy="3556293"/>
          </a:xfrm>
          <a:prstGeom prst="rect">
            <a:avLst/>
          </a:prstGeom>
        </p:spPr>
      </p:pic>
      <p:sp>
        <p:nvSpPr>
          <p:cNvPr id="8" name="文本框 7">
            <a:extLst>
              <a:ext uri="{FF2B5EF4-FFF2-40B4-BE49-F238E27FC236}">
                <a16:creationId xmlns:a16="http://schemas.microsoft.com/office/drawing/2014/main" id="{8FBA2494-3398-4EF6-BD7F-3DDCABAD6CEF}"/>
              </a:ext>
            </a:extLst>
          </p:cNvPr>
          <p:cNvSpPr txBox="1"/>
          <p:nvPr/>
        </p:nvSpPr>
        <p:spPr>
          <a:xfrm>
            <a:off x="2743200" y="5362575"/>
            <a:ext cx="7432273" cy="830997"/>
          </a:xfrm>
          <a:prstGeom prst="rect">
            <a:avLst/>
          </a:prstGeom>
          <a:noFill/>
        </p:spPr>
        <p:txBody>
          <a:bodyPr wrap="square" rtlCol="0">
            <a:spAutoFit/>
          </a:bodyPr>
          <a:lstStyle/>
          <a:p>
            <a:pPr algn="ctr"/>
            <a:r>
              <a:rPr lang="en-US" altLang="zh-CN" sz="2400" dirty="0">
                <a:solidFill>
                  <a:srgbClr val="366658"/>
                </a:solidFill>
              </a:rPr>
              <a:t>packet header dynamics in 5000 sniffed co-flow packets</a:t>
            </a:r>
          </a:p>
          <a:p>
            <a:pPr algn="ctr"/>
            <a:r>
              <a:rPr lang="en-US" altLang="zh-CN" sz="2400" dirty="0">
                <a:solidFill>
                  <a:srgbClr val="366658"/>
                </a:solidFill>
              </a:rPr>
              <a:t>Is there sufficient diversity in packet headers?</a:t>
            </a:r>
            <a:endParaRPr lang="zh-CN" altLang="en-US" sz="2400" dirty="0">
              <a:solidFill>
                <a:srgbClr val="366658"/>
              </a:solidFill>
            </a:endParaRPr>
          </a:p>
        </p:txBody>
      </p:sp>
    </p:spTree>
    <p:extLst>
      <p:ext uri="{BB962C8B-B14F-4D97-AF65-F5344CB8AC3E}">
        <p14:creationId xmlns:p14="http://schemas.microsoft.com/office/powerpoint/2010/main" val="190357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46753"/>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Feasibility</a:t>
            </a:r>
          </a:p>
        </p:txBody>
      </p:sp>
      <p:pic>
        <p:nvPicPr>
          <p:cNvPr id="7" name="图片 6">
            <a:extLst>
              <a:ext uri="{FF2B5EF4-FFF2-40B4-BE49-F238E27FC236}">
                <a16:creationId xmlns:a16="http://schemas.microsoft.com/office/drawing/2014/main" id="{292DF669-34E0-4214-ABCE-B56B46BE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660" y="1806282"/>
            <a:ext cx="8569113" cy="3556293"/>
          </a:xfrm>
          <a:prstGeom prst="rect">
            <a:avLst/>
          </a:prstGeom>
        </p:spPr>
      </p:pic>
      <p:sp>
        <p:nvSpPr>
          <p:cNvPr id="8" name="文本框 7">
            <a:extLst>
              <a:ext uri="{FF2B5EF4-FFF2-40B4-BE49-F238E27FC236}">
                <a16:creationId xmlns:a16="http://schemas.microsoft.com/office/drawing/2014/main" id="{8FBA2494-3398-4EF6-BD7F-3DDCABAD6CEF}"/>
              </a:ext>
            </a:extLst>
          </p:cNvPr>
          <p:cNvSpPr txBox="1"/>
          <p:nvPr/>
        </p:nvSpPr>
        <p:spPr>
          <a:xfrm>
            <a:off x="2743200" y="5362575"/>
            <a:ext cx="7432273" cy="830997"/>
          </a:xfrm>
          <a:prstGeom prst="rect">
            <a:avLst/>
          </a:prstGeom>
          <a:noFill/>
        </p:spPr>
        <p:txBody>
          <a:bodyPr wrap="square" rtlCol="0">
            <a:spAutoFit/>
          </a:bodyPr>
          <a:lstStyle/>
          <a:p>
            <a:pPr algn="ctr"/>
            <a:r>
              <a:rPr lang="en-US" altLang="zh-CN" sz="2400" dirty="0">
                <a:solidFill>
                  <a:srgbClr val="366658"/>
                </a:solidFill>
              </a:rPr>
              <a:t>packet header dynamics in 5000 sniffed co-flow packets</a:t>
            </a:r>
          </a:p>
          <a:p>
            <a:pPr algn="ctr"/>
            <a:r>
              <a:rPr lang="en-US" altLang="zh-CN" sz="2400" dirty="0">
                <a:solidFill>
                  <a:srgbClr val="366658"/>
                </a:solidFill>
              </a:rPr>
              <a:t>Fortunately, we get enough dynamics in packet headers.</a:t>
            </a:r>
            <a:endParaRPr lang="zh-CN" altLang="en-US" sz="2400" dirty="0">
              <a:solidFill>
                <a:srgbClr val="366658"/>
              </a:solidFill>
            </a:endParaRPr>
          </a:p>
        </p:txBody>
      </p:sp>
    </p:spTree>
    <p:extLst>
      <p:ext uri="{BB962C8B-B14F-4D97-AF65-F5344CB8AC3E}">
        <p14:creationId xmlns:p14="http://schemas.microsoft.com/office/powerpoint/2010/main" val="16767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7B5DFC6-7F6C-4350-91FA-1497FEFCE75A}"/>
              </a:ext>
            </a:extLst>
          </p:cNvPr>
          <p:cNvSpPr txBox="1"/>
          <p:nvPr/>
        </p:nvSpPr>
        <p:spPr>
          <a:xfrm>
            <a:off x="333670" y="2350992"/>
            <a:ext cx="4396510" cy="2123658"/>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C88419"/>
                </a:solidFill>
              </a:rPr>
              <a:t>Pain Spot</a:t>
            </a:r>
            <a:r>
              <a:rPr lang="en-US" altLang="zh-CN" sz="4400" dirty="0">
                <a:solidFill>
                  <a:srgbClr val="C88419"/>
                </a:solidFill>
                <a:cs typeface="+mj-cs"/>
              </a:rPr>
              <a:t> </a:t>
            </a:r>
            <a:r>
              <a:rPr lang="en-US" altLang="zh-CN" sz="4400" dirty="0">
                <a:solidFill>
                  <a:srgbClr val="366658"/>
                </a:solidFill>
                <a:cs typeface="+mj-cs"/>
              </a:rPr>
              <a:t>in</a:t>
            </a:r>
          </a:p>
          <a:p>
            <a:r>
              <a:rPr lang="en-US" altLang="zh-CN" sz="4400" dirty="0">
                <a:solidFill>
                  <a:srgbClr val="366658"/>
                </a:solidFill>
                <a:cs typeface="+mj-cs"/>
              </a:rPr>
              <a:t>modern networks</a:t>
            </a:r>
            <a:endParaRPr lang="zh-CN" altLang="en-US" sz="4400" dirty="0">
              <a:solidFill>
                <a:srgbClr val="366658"/>
              </a:solidFill>
              <a:cs typeface="+mj-cs"/>
            </a:endParaRPr>
          </a:p>
        </p:txBody>
      </p:sp>
    </p:spTree>
    <p:extLst>
      <p:ext uri="{BB962C8B-B14F-4D97-AF65-F5344CB8AC3E}">
        <p14:creationId xmlns:p14="http://schemas.microsoft.com/office/powerpoint/2010/main" val="2988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29167E-6 4.81481E-6 L -2.29167E-6 -0.27547 " pathEditMode="relative" rAng="0" ptsTypes="AA">
                                      <p:cBhvr>
                                        <p:cTn id="6" dur="1000" fill="hold"/>
                                        <p:tgtEl>
                                          <p:spTgt spid="3"/>
                                        </p:tgtEl>
                                        <p:attrNameLst>
                                          <p:attrName>ppt_x</p:attrName>
                                          <p:attrName>ppt_y</p:attrName>
                                        </p:attrNameLst>
                                      </p:cBhvr>
                                      <p:rCtr x="0"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Robustness</a:t>
            </a:r>
          </a:p>
        </p:txBody>
      </p:sp>
      <p:pic>
        <p:nvPicPr>
          <p:cNvPr id="4" name="图片 3">
            <a:extLst>
              <a:ext uri="{FF2B5EF4-FFF2-40B4-BE49-F238E27FC236}">
                <a16:creationId xmlns:a16="http://schemas.microsoft.com/office/drawing/2014/main" id="{78B0462A-4FE8-4D97-B4A8-6897004D2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511" y="2096832"/>
            <a:ext cx="4254679" cy="3496519"/>
          </a:xfrm>
          <a:prstGeom prst="rect">
            <a:avLst/>
          </a:prstGeom>
        </p:spPr>
      </p:pic>
      <p:pic>
        <p:nvPicPr>
          <p:cNvPr id="6" name="图片 5">
            <a:extLst>
              <a:ext uri="{FF2B5EF4-FFF2-40B4-BE49-F238E27FC236}">
                <a16:creationId xmlns:a16="http://schemas.microsoft.com/office/drawing/2014/main" id="{6F01CA43-A973-4B4A-9970-79407227A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190" y="2024919"/>
            <a:ext cx="4261225" cy="3496519"/>
          </a:xfrm>
          <a:prstGeom prst="rect">
            <a:avLst/>
          </a:prstGeom>
        </p:spPr>
      </p:pic>
      <p:sp>
        <p:nvSpPr>
          <p:cNvPr id="11" name="文本框 10">
            <a:extLst>
              <a:ext uri="{FF2B5EF4-FFF2-40B4-BE49-F238E27FC236}">
                <a16:creationId xmlns:a16="http://schemas.microsoft.com/office/drawing/2014/main" id="{9F734F72-CC0B-4FAD-B4AB-A384C9B76CDD}"/>
              </a:ext>
            </a:extLst>
          </p:cNvPr>
          <p:cNvSpPr txBox="1"/>
          <p:nvPr/>
        </p:nvSpPr>
        <p:spPr>
          <a:xfrm>
            <a:off x="3987386" y="5769170"/>
            <a:ext cx="6153344" cy="830997"/>
          </a:xfrm>
          <a:prstGeom prst="rect">
            <a:avLst/>
          </a:prstGeom>
          <a:noFill/>
        </p:spPr>
        <p:txBody>
          <a:bodyPr wrap="square" rtlCol="0">
            <a:spAutoFit/>
          </a:bodyPr>
          <a:lstStyle/>
          <a:p>
            <a:pPr algn="ctr"/>
            <a:r>
              <a:rPr lang="en-US" altLang="zh-CN" sz="2400" dirty="0" err="1">
                <a:solidFill>
                  <a:srgbClr val="366658"/>
                </a:solidFill>
              </a:rPr>
              <a:t>ptag</a:t>
            </a:r>
            <a:r>
              <a:rPr lang="en-US" altLang="zh-CN" sz="2400" dirty="0">
                <a:solidFill>
                  <a:srgbClr val="366658"/>
                </a:solidFill>
              </a:rPr>
              <a:t> distribution under hashing and mapping</a:t>
            </a:r>
          </a:p>
          <a:p>
            <a:pPr algn="ctr"/>
            <a:r>
              <a:rPr lang="en-US" altLang="zh-CN" sz="2400" dirty="0">
                <a:solidFill>
                  <a:srgbClr val="366658"/>
                </a:solidFill>
              </a:rPr>
              <a:t>Can attackers find any pattern in </a:t>
            </a:r>
            <a:r>
              <a:rPr lang="en-US" altLang="zh-CN" sz="2400" dirty="0" err="1">
                <a:solidFill>
                  <a:srgbClr val="366658"/>
                </a:solidFill>
              </a:rPr>
              <a:t>ptag</a:t>
            </a:r>
            <a:r>
              <a:rPr lang="en-US" altLang="zh-CN" sz="2400" dirty="0">
                <a:solidFill>
                  <a:srgbClr val="366658"/>
                </a:solidFill>
              </a:rPr>
              <a:t>?</a:t>
            </a:r>
            <a:endParaRPr lang="zh-CN" altLang="en-US" sz="2400" dirty="0">
              <a:solidFill>
                <a:srgbClr val="366658"/>
              </a:solidFill>
            </a:endParaRPr>
          </a:p>
        </p:txBody>
      </p:sp>
    </p:spTree>
    <p:extLst>
      <p:ext uri="{BB962C8B-B14F-4D97-AF65-F5344CB8AC3E}">
        <p14:creationId xmlns:p14="http://schemas.microsoft.com/office/powerpoint/2010/main" val="234322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Robustness</a:t>
            </a:r>
          </a:p>
        </p:txBody>
      </p:sp>
      <p:pic>
        <p:nvPicPr>
          <p:cNvPr id="4" name="图片 3">
            <a:extLst>
              <a:ext uri="{FF2B5EF4-FFF2-40B4-BE49-F238E27FC236}">
                <a16:creationId xmlns:a16="http://schemas.microsoft.com/office/drawing/2014/main" id="{78B0462A-4FE8-4D97-B4A8-6897004D2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511" y="2096832"/>
            <a:ext cx="4254679" cy="3496519"/>
          </a:xfrm>
          <a:prstGeom prst="rect">
            <a:avLst/>
          </a:prstGeom>
        </p:spPr>
      </p:pic>
      <p:pic>
        <p:nvPicPr>
          <p:cNvPr id="6" name="图片 5">
            <a:extLst>
              <a:ext uri="{FF2B5EF4-FFF2-40B4-BE49-F238E27FC236}">
                <a16:creationId xmlns:a16="http://schemas.microsoft.com/office/drawing/2014/main" id="{6F01CA43-A973-4B4A-9970-79407227A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190" y="2024919"/>
            <a:ext cx="4261225" cy="3496519"/>
          </a:xfrm>
          <a:prstGeom prst="rect">
            <a:avLst/>
          </a:prstGeom>
        </p:spPr>
      </p:pic>
      <p:sp>
        <p:nvSpPr>
          <p:cNvPr id="11" name="文本框 10">
            <a:extLst>
              <a:ext uri="{FF2B5EF4-FFF2-40B4-BE49-F238E27FC236}">
                <a16:creationId xmlns:a16="http://schemas.microsoft.com/office/drawing/2014/main" id="{9F734F72-CC0B-4FAD-B4AB-A384C9B76CDD}"/>
              </a:ext>
            </a:extLst>
          </p:cNvPr>
          <p:cNvSpPr txBox="1"/>
          <p:nvPr/>
        </p:nvSpPr>
        <p:spPr>
          <a:xfrm>
            <a:off x="3987386" y="5769170"/>
            <a:ext cx="6153344" cy="830997"/>
          </a:xfrm>
          <a:prstGeom prst="rect">
            <a:avLst/>
          </a:prstGeom>
          <a:noFill/>
        </p:spPr>
        <p:txBody>
          <a:bodyPr wrap="square" rtlCol="0">
            <a:spAutoFit/>
          </a:bodyPr>
          <a:lstStyle/>
          <a:p>
            <a:pPr algn="ctr"/>
            <a:r>
              <a:rPr lang="en-US" altLang="zh-CN" sz="2400" dirty="0" err="1">
                <a:solidFill>
                  <a:srgbClr val="366658"/>
                </a:solidFill>
              </a:rPr>
              <a:t>ptag</a:t>
            </a:r>
            <a:r>
              <a:rPr lang="en-US" altLang="zh-CN" sz="2400" dirty="0">
                <a:solidFill>
                  <a:srgbClr val="366658"/>
                </a:solidFill>
              </a:rPr>
              <a:t> distribution under hashing and mapping Both approximate binomial distribution</a:t>
            </a:r>
            <a:endParaRPr lang="zh-CN" altLang="en-US" sz="2400" dirty="0">
              <a:solidFill>
                <a:srgbClr val="366658"/>
              </a:solidFill>
            </a:endParaRPr>
          </a:p>
        </p:txBody>
      </p:sp>
    </p:spTree>
    <p:extLst>
      <p:ext uri="{BB962C8B-B14F-4D97-AF65-F5344CB8AC3E}">
        <p14:creationId xmlns:p14="http://schemas.microsoft.com/office/powerpoint/2010/main" val="29130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Efficiency</a:t>
            </a:r>
          </a:p>
        </p:txBody>
      </p:sp>
      <p:pic>
        <p:nvPicPr>
          <p:cNvPr id="5" name="图片 4">
            <a:extLst>
              <a:ext uri="{FF2B5EF4-FFF2-40B4-BE49-F238E27FC236}">
                <a16:creationId xmlns:a16="http://schemas.microsoft.com/office/drawing/2014/main" id="{F96C1430-53CF-4FDE-B902-B6408BC18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504" y="1921012"/>
            <a:ext cx="8940991" cy="3711355"/>
          </a:xfrm>
          <a:prstGeom prst="rect">
            <a:avLst/>
          </a:prstGeom>
        </p:spPr>
      </p:pic>
      <p:sp>
        <p:nvSpPr>
          <p:cNvPr id="7" name="文本框 6">
            <a:extLst>
              <a:ext uri="{FF2B5EF4-FFF2-40B4-BE49-F238E27FC236}">
                <a16:creationId xmlns:a16="http://schemas.microsoft.com/office/drawing/2014/main" id="{863A7CC3-221A-4863-B134-663166A30683}"/>
              </a:ext>
            </a:extLst>
          </p:cNvPr>
          <p:cNvSpPr txBox="1"/>
          <p:nvPr/>
        </p:nvSpPr>
        <p:spPr>
          <a:xfrm>
            <a:off x="2867025" y="5715000"/>
            <a:ext cx="7334250" cy="830997"/>
          </a:xfrm>
          <a:prstGeom prst="rect">
            <a:avLst/>
          </a:prstGeom>
          <a:noFill/>
        </p:spPr>
        <p:txBody>
          <a:bodyPr wrap="square" rtlCol="0">
            <a:spAutoFit/>
          </a:bodyPr>
          <a:lstStyle/>
          <a:p>
            <a:pPr algn="ctr"/>
            <a:r>
              <a:rPr lang="en-US" altLang="zh-CN" sz="2400" dirty="0">
                <a:solidFill>
                  <a:srgbClr val="366658"/>
                </a:solidFill>
              </a:rPr>
              <a:t>overhead</a:t>
            </a:r>
            <a:r>
              <a:rPr lang="zh-CN" altLang="en-US" sz="2400" dirty="0">
                <a:solidFill>
                  <a:srgbClr val="366658"/>
                </a:solidFill>
              </a:rPr>
              <a:t> </a:t>
            </a:r>
            <a:r>
              <a:rPr lang="en-US" altLang="zh-CN" sz="2400" dirty="0">
                <a:solidFill>
                  <a:srgbClr val="366658"/>
                </a:solidFill>
              </a:rPr>
              <a:t>of</a:t>
            </a:r>
            <a:r>
              <a:rPr lang="zh-CN" altLang="en-US" sz="2400" dirty="0">
                <a:solidFill>
                  <a:srgbClr val="366658"/>
                </a:solidFill>
              </a:rPr>
              <a:t> </a:t>
            </a:r>
            <a:r>
              <a:rPr lang="en-US" altLang="zh-CN" sz="2400" dirty="0" err="1">
                <a:solidFill>
                  <a:srgbClr val="366658"/>
                </a:solidFill>
              </a:rPr>
              <a:t>FlowCloak</a:t>
            </a:r>
            <a:endParaRPr lang="en-US" altLang="zh-CN" sz="2400" dirty="0">
              <a:solidFill>
                <a:srgbClr val="366658"/>
              </a:solidFill>
            </a:endParaRPr>
          </a:p>
          <a:p>
            <a:pPr algn="ctr"/>
            <a:r>
              <a:rPr lang="en-US" altLang="zh-CN" sz="2400" dirty="0">
                <a:solidFill>
                  <a:srgbClr val="366658"/>
                </a:solidFill>
              </a:rPr>
              <a:t>Is performance degradation acceptable?</a:t>
            </a:r>
          </a:p>
        </p:txBody>
      </p:sp>
    </p:spTree>
    <p:extLst>
      <p:ext uri="{BB962C8B-B14F-4D97-AF65-F5344CB8AC3E}">
        <p14:creationId xmlns:p14="http://schemas.microsoft.com/office/powerpoint/2010/main" val="225952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1446550"/>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a:p>
            <a:r>
              <a:rPr lang="en-US" altLang="zh-CN" sz="4400" dirty="0">
                <a:solidFill>
                  <a:srgbClr val="E8A844">
                    <a:lumMod val="75000"/>
                  </a:srgbClr>
                </a:solidFill>
              </a:rPr>
              <a:t>Evaluation -- Efficiency</a:t>
            </a:r>
          </a:p>
        </p:txBody>
      </p:sp>
      <p:pic>
        <p:nvPicPr>
          <p:cNvPr id="5" name="图片 4">
            <a:extLst>
              <a:ext uri="{FF2B5EF4-FFF2-40B4-BE49-F238E27FC236}">
                <a16:creationId xmlns:a16="http://schemas.microsoft.com/office/drawing/2014/main" id="{F96C1430-53CF-4FDE-B902-B6408BC18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504" y="1921012"/>
            <a:ext cx="8940991" cy="3711355"/>
          </a:xfrm>
          <a:prstGeom prst="rect">
            <a:avLst/>
          </a:prstGeom>
        </p:spPr>
      </p:pic>
      <p:sp>
        <p:nvSpPr>
          <p:cNvPr id="7" name="文本框 6">
            <a:extLst>
              <a:ext uri="{FF2B5EF4-FFF2-40B4-BE49-F238E27FC236}">
                <a16:creationId xmlns:a16="http://schemas.microsoft.com/office/drawing/2014/main" id="{863A7CC3-221A-4863-B134-663166A30683}"/>
              </a:ext>
            </a:extLst>
          </p:cNvPr>
          <p:cNvSpPr txBox="1"/>
          <p:nvPr/>
        </p:nvSpPr>
        <p:spPr>
          <a:xfrm>
            <a:off x="2867025" y="5715000"/>
            <a:ext cx="7334250" cy="1200329"/>
          </a:xfrm>
          <a:prstGeom prst="rect">
            <a:avLst/>
          </a:prstGeom>
          <a:noFill/>
        </p:spPr>
        <p:txBody>
          <a:bodyPr wrap="square" rtlCol="0">
            <a:spAutoFit/>
          </a:bodyPr>
          <a:lstStyle/>
          <a:p>
            <a:pPr algn="ctr"/>
            <a:r>
              <a:rPr lang="en-US" altLang="zh-CN" sz="2400" dirty="0">
                <a:solidFill>
                  <a:srgbClr val="366658"/>
                </a:solidFill>
              </a:rPr>
              <a:t>overhead</a:t>
            </a:r>
            <a:r>
              <a:rPr lang="zh-CN" altLang="en-US" sz="2400" dirty="0">
                <a:solidFill>
                  <a:srgbClr val="366658"/>
                </a:solidFill>
              </a:rPr>
              <a:t> </a:t>
            </a:r>
            <a:r>
              <a:rPr lang="en-US" altLang="zh-CN" sz="2400" dirty="0">
                <a:solidFill>
                  <a:srgbClr val="366658"/>
                </a:solidFill>
              </a:rPr>
              <a:t>of</a:t>
            </a:r>
            <a:r>
              <a:rPr lang="zh-CN" altLang="en-US" sz="2400" dirty="0">
                <a:solidFill>
                  <a:srgbClr val="366658"/>
                </a:solidFill>
              </a:rPr>
              <a:t> </a:t>
            </a:r>
            <a:r>
              <a:rPr lang="en-US" altLang="zh-CN" sz="2400" dirty="0" err="1">
                <a:solidFill>
                  <a:srgbClr val="366658"/>
                </a:solidFill>
              </a:rPr>
              <a:t>FlowCloak</a:t>
            </a:r>
            <a:endParaRPr lang="en-US" altLang="zh-CN" sz="2400" dirty="0">
              <a:solidFill>
                <a:srgbClr val="366658"/>
              </a:solidFill>
            </a:endParaRPr>
          </a:p>
          <a:p>
            <a:pPr algn="ctr"/>
            <a:r>
              <a:rPr lang="en-US" altLang="zh-CN" sz="2400" dirty="0">
                <a:solidFill>
                  <a:srgbClr val="366658"/>
                </a:solidFill>
              </a:rPr>
              <a:t>Latency induced by </a:t>
            </a:r>
            <a:r>
              <a:rPr lang="en-US" altLang="zh-CN" sz="2400" dirty="0" err="1">
                <a:solidFill>
                  <a:srgbClr val="366658"/>
                </a:solidFill>
              </a:rPr>
              <a:t>FlowCloak</a:t>
            </a:r>
            <a:r>
              <a:rPr lang="en-US" altLang="zh-CN" sz="2400" dirty="0">
                <a:solidFill>
                  <a:srgbClr val="366658"/>
                </a:solidFill>
              </a:rPr>
              <a:t> on Middlebox: 0.3 </a:t>
            </a:r>
            <a:r>
              <a:rPr lang="en-US" altLang="zh-CN" sz="2400" dirty="0" err="1">
                <a:solidFill>
                  <a:srgbClr val="366658"/>
                </a:solidFill>
              </a:rPr>
              <a:t>ms</a:t>
            </a:r>
            <a:endParaRPr lang="en-US" altLang="zh-CN" sz="2400" dirty="0">
              <a:solidFill>
                <a:srgbClr val="366658"/>
              </a:solidFill>
            </a:endParaRPr>
          </a:p>
          <a:p>
            <a:pPr algn="ctr"/>
            <a:r>
              <a:rPr lang="en-US" altLang="zh-CN" sz="2400" dirty="0">
                <a:solidFill>
                  <a:srgbClr val="366658"/>
                </a:solidFill>
              </a:rPr>
              <a:t>Latency induced by multiple flow tables: no obvious delay</a:t>
            </a:r>
            <a:endParaRPr lang="zh-CN" altLang="en-US" sz="2400" dirty="0">
              <a:solidFill>
                <a:srgbClr val="366658"/>
              </a:solidFill>
            </a:endParaRPr>
          </a:p>
        </p:txBody>
      </p:sp>
    </p:spTree>
    <p:extLst>
      <p:ext uri="{BB962C8B-B14F-4D97-AF65-F5344CB8AC3E}">
        <p14:creationId xmlns:p14="http://schemas.microsoft.com/office/powerpoint/2010/main" val="289165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
                                            <p:txEl>
                                              <p:pRg st="1" end="1"/>
                                            </p:txEl>
                                          </p:spTgt>
                                        </p:tgtEl>
                                      </p:cBhvr>
                                    </p:animEffect>
                                    <p:set>
                                      <p:cBhvr>
                                        <p:cTn id="13"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49A9F1-C75A-4C2A-BCC5-FB73B0970C24}"/>
              </a:ext>
            </a:extLst>
          </p:cNvPr>
          <p:cNvSpPr txBox="1"/>
          <p:nvPr/>
        </p:nvSpPr>
        <p:spPr>
          <a:xfrm>
            <a:off x="332508" y="474462"/>
            <a:ext cx="7309757" cy="769441"/>
          </a:xfrm>
          <a:prstGeom prst="rect">
            <a:avLst/>
          </a:prstGeom>
          <a:noFill/>
        </p:spPr>
        <p:txBody>
          <a:bodyPr wrap="square" rtlCol="0">
            <a:spAutoFit/>
          </a:bodyPr>
          <a:lstStyle/>
          <a:p>
            <a:r>
              <a:rPr lang="en-US" altLang="zh-CN" sz="4400" dirty="0" err="1">
                <a:solidFill>
                  <a:srgbClr val="E8A844">
                    <a:lumMod val="75000"/>
                  </a:srgbClr>
                </a:solidFill>
              </a:rPr>
              <a:t>FlowCloak</a:t>
            </a:r>
            <a:r>
              <a:rPr lang="en-US" altLang="zh-CN" sz="4400" dirty="0">
                <a:solidFill>
                  <a:srgbClr val="E8A844">
                    <a:lumMod val="75000"/>
                  </a:srgbClr>
                </a:solidFill>
              </a:rPr>
              <a:t>:</a:t>
            </a:r>
          </a:p>
        </p:txBody>
      </p:sp>
      <p:sp>
        <p:nvSpPr>
          <p:cNvPr id="6" name="矩形 5">
            <a:extLst>
              <a:ext uri="{FF2B5EF4-FFF2-40B4-BE49-F238E27FC236}">
                <a16:creationId xmlns:a16="http://schemas.microsoft.com/office/drawing/2014/main" id="{1BC1F200-8049-46C7-A495-A333181C4EF5}"/>
              </a:ext>
            </a:extLst>
          </p:cNvPr>
          <p:cNvSpPr/>
          <p:nvPr/>
        </p:nvSpPr>
        <p:spPr>
          <a:xfrm>
            <a:off x="332508" y="1674613"/>
            <a:ext cx="10995025" cy="2123658"/>
          </a:xfrm>
          <a:prstGeom prst="rect">
            <a:avLst/>
          </a:prstGeom>
        </p:spPr>
        <p:txBody>
          <a:bodyPr wrap="square">
            <a:spAutoFit/>
          </a:bodyPr>
          <a:lstStyle/>
          <a:p>
            <a:r>
              <a:rPr lang="en-US" altLang="zh-CN" sz="4400" dirty="0" err="1">
                <a:solidFill>
                  <a:srgbClr val="C88419"/>
                </a:solidFill>
                <a:cs typeface="+mj-cs"/>
              </a:rPr>
              <a:t>FlowCloak</a:t>
            </a:r>
            <a:r>
              <a:rPr lang="en-US" altLang="zh-CN" sz="4400" dirty="0">
                <a:solidFill>
                  <a:srgbClr val="C88419"/>
                </a:solidFill>
                <a:cs typeface="+mj-cs"/>
              </a:rPr>
              <a:t>: </a:t>
            </a:r>
            <a:r>
              <a:rPr lang="en-US" altLang="zh-CN" sz="4400" dirty="0">
                <a:solidFill>
                  <a:srgbClr val="366658"/>
                </a:solidFill>
                <a:cs typeface="+mj-cs"/>
              </a:rPr>
              <a:t>Defeating</a:t>
            </a:r>
            <a:br>
              <a:rPr lang="en-US" altLang="zh-CN" sz="4400" dirty="0">
                <a:solidFill>
                  <a:srgbClr val="366658"/>
                </a:solidFill>
                <a:cs typeface="+mj-cs"/>
              </a:rPr>
            </a:br>
            <a:r>
              <a:rPr lang="en-US" altLang="zh-CN" sz="4400" dirty="0">
                <a:solidFill>
                  <a:srgbClr val="366658"/>
                </a:solidFill>
                <a:cs typeface="+mj-cs"/>
              </a:rPr>
              <a:t>Middlebox-Bypass Attacks in</a:t>
            </a:r>
            <a:br>
              <a:rPr lang="en-US" altLang="zh-CN" sz="4400" dirty="0">
                <a:solidFill>
                  <a:srgbClr val="366658"/>
                </a:solidFill>
                <a:cs typeface="+mj-cs"/>
              </a:rPr>
            </a:br>
            <a:r>
              <a:rPr lang="en-US" altLang="zh-CN" sz="4400" dirty="0">
                <a:solidFill>
                  <a:srgbClr val="366658"/>
                </a:solidFill>
                <a:cs typeface="+mj-cs"/>
              </a:rPr>
              <a:t>Software-Defined Networking</a:t>
            </a:r>
            <a:endParaRPr lang="zh-CN" altLang="en-US" dirty="0"/>
          </a:p>
        </p:txBody>
      </p:sp>
      <p:sp>
        <p:nvSpPr>
          <p:cNvPr id="7" name="矩形 6">
            <a:extLst>
              <a:ext uri="{FF2B5EF4-FFF2-40B4-BE49-F238E27FC236}">
                <a16:creationId xmlns:a16="http://schemas.microsoft.com/office/drawing/2014/main" id="{8867003E-39F3-4340-9620-6AC1912924DE}"/>
              </a:ext>
            </a:extLst>
          </p:cNvPr>
          <p:cNvSpPr/>
          <p:nvPr/>
        </p:nvSpPr>
        <p:spPr>
          <a:xfrm>
            <a:off x="7761778" y="474462"/>
            <a:ext cx="45719" cy="5874328"/>
          </a:xfrm>
          <a:prstGeom prst="rect">
            <a:avLst/>
          </a:prstGeom>
          <a:solidFill>
            <a:srgbClr val="8CB6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40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1.48148E-6 L -0.00039 0.17616 " pathEditMode="relative" rAng="0" ptsTypes="AA">
                                      <p:cBhvr>
                                        <p:cTn id="6" dur="1000" fill="hold"/>
                                        <p:tgtEl>
                                          <p:spTgt spid="2"/>
                                        </p:tgtEl>
                                        <p:attrNameLst>
                                          <p:attrName>ppt_x</p:attrName>
                                          <p:attrName>ppt_y</p:attrName>
                                        </p:attrNameLst>
                                      </p:cBhvr>
                                      <p:rCtr x="-26" y="8796"/>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9930A4B5-0333-46CA-B228-8BA021D91AA4}"/>
              </a:ext>
            </a:extLst>
          </p:cNvPr>
          <p:cNvSpPr txBox="1"/>
          <p:nvPr/>
        </p:nvSpPr>
        <p:spPr>
          <a:xfrm>
            <a:off x="8037430" y="1847461"/>
            <a:ext cx="3945020" cy="1077218"/>
          </a:xfrm>
          <a:prstGeom prst="rect">
            <a:avLst/>
          </a:prstGeom>
          <a:noFill/>
        </p:spPr>
        <p:txBody>
          <a:bodyPr wrap="square" rtlCol="0">
            <a:spAutoFit/>
          </a:bodyPr>
          <a:lstStyle/>
          <a:p>
            <a:pPr algn="ctr"/>
            <a:r>
              <a:rPr lang="en-US" altLang="zh-CN" sz="3200" dirty="0">
                <a:solidFill>
                  <a:schemeClr val="accent1"/>
                </a:solidFill>
                <a:latin typeface="+mj-lt"/>
                <a:ea typeface="+mj-ea"/>
                <a:cs typeface="+mj-cs"/>
              </a:rPr>
              <a:t>Middlebox-bypass attacks</a:t>
            </a:r>
            <a:endParaRPr lang="zh-CN" altLang="en-US" sz="3200" dirty="0">
              <a:solidFill>
                <a:schemeClr val="accent1"/>
              </a:solidFill>
              <a:latin typeface="+mj-lt"/>
              <a:ea typeface="+mj-ea"/>
              <a:cs typeface="+mj-cs"/>
            </a:endParaRPr>
          </a:p>
        </p:txBody>
      </p:sp>
      <p:sp>
        <p:nvSpPr>
          <p:cNvPr id="7" name="矩形 6">
            <a:extLst>
              <a:ext uri="{FF2B5EF4-FFF2-40B4-BE49-F238E27FC236}">
                <a16:creationId xmlns:a16="http://schemas.microsoft.com/office/drawing/2014/main" id="{8867003E-39F3-4340-9620-6AC1912924DE}"/>
              </a:ext>
            </a:extLst>
          </p:cNvPr>
          <p:cNvSpPr/>
          <p:nvPr/>
        </p:nvSpPr>
        <p:spPr>
          <a:xfrm>
            <a:off x="7761778" y="474462"/>
            <a:ext cx="45719" cy="5874328"/>
          </a:xfrm>
          <a:prstGeom prst="rect">
            <a:avLst/>
          </a:prstGeom>
          <a:solidFill>
            <a:srgbClr val="8CB6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5" name="文本框 7">
            <a:extLst>
              <a:ext uri="{FF2B5EF4-FFF2-40B4-BE49-F238E27FC236}">
                <a16:creationId xmlns:a16="http://schemas.microsoft.com/office/drawing/2014/main" id="{802703DF-53D1-476E-9250-65A7F95FDD94}"/>
              </a:ext>
            </a:extLst>
          </p:cNvPr>
          <p:cNvSpPr txBox="1"/>
          <p:nvPr/>
        </p:nvSpPr>
        <p:spPr>
          <a:xfrm>
            <a:off x="8037430" y="545453"/>
            <a:ext cx="3945020" cy="584775"/>
          </a:xfrm>
          <a:prstGeom prst="rect">
            <a:avLst/>
          </a:prstGeom>
          <a:noFill/>
        </p:spPr>
        <p:txBody>
          <a:bodyPr wrap="square" rtlCol="0">
            <a:spAutoFit/>
          </a:bodyPr>
          <a:lstStyle/>
          <a:p>
            <a:pPr algn="ctr"/>
            <a:r>
              <a:rPr lang="en-US" altLang="zh-CN" sz="3200" dirty="0">
                <a:solidFill>
                  <a:schemeClr val="accent1"/>
                </a:solidFill>
                <a:latin typeface="+mj-lt"/>
                <a:ea typeface="+mj-ea"/>
                <a:cs typeface="+mj-cs"/>
              </a:rPr>
              <a:t>Middlebox meets SDN</a:t>
            </a:r>
            <a:endParaRPr lang="zh-CN" altLang="en-US" sz="3200" dirty="0">
              <a:solidFill>
                <a:schemeClr val="accent1"/>
              </a:solidFill>
              <a:latin typeface="+mj-lt"/>
              <a:ea typeface="+mj-ea"/>
              <a:cs typeface="+mj-cs"/>
            </a:endParaRPr>
          </a:p>
        </p:txBody>
      </p:sp>
      <p:cxnSp>
        <p:nvCxnSpPr>
          <p:cNvPr id="4" name="直接箭头连接符 3">
            <a:extLst>
              <a:ext uri="{FF2B5EF4-FFF2-40B4-BE49-F238E27FC236}">
                <a16:creationId xmlns:a16="http://schemas.microsoft.com/office/drawing/2014/main" id="{0D002F89-DFC7-446D-A056-FE2B4617FB63}"/>
              </a:ext>
            </a:extLst>
          </p:cNvPr>
          <p:cNvCxnSpPr>
            <a:cxnSpLocks/>
            <a:stCxn id="5" idx="2"/>
            <a:endCxn id="8" idx="0"/>
          </p:cNvCxnSpPr>
          <p:nvPr/>
        </p:nvCxnSpPr>
        <p:spPr>
          <a:xfrm>
            <a:off x="10009940" y="1130228"/>
            <a:ext cx="0" cy="717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DA9E759-6F8B-48E2-923C-77AB06EAF066}"/>
              </a:ext>
            </a:extLst>
          </p:cNvPr>
          <p:cNvSpPr txBox="1"/>
          <p:nvPr/>
        </p:nvSpPr>
        <p:spPr>
          <a:xfrm>
            <a:off x="8037430" y="3641912"/>
            <a:ext cx="3945020" cy="1077218"/>
          </a:xfrm>
          <a:prstGeom prst="rect">
            <a:avLst/>
          </a:prstGeom>
          <a:noFill/>
        </p:spPr>
        <p:txBody>
          <a:bodyPr wrap="square" rtlCol="0">
            <a:spAutoFit/>
          </a:bodyPr>
          <a:lstStyle/>
          <a:p>
            <a:pPr algn="ctr"/>
            <a:r>
              <a:rPr lang="en-US" altLang="zh-CN" sz="3200" dirty="0" err="1">
                <a:solidFill>
                  <a:schemeClr val="accent1"/>
                </a:solidFill>
                <a:latin typeface="+mj-lt"/>
                <a:ea typeface="+mj-ea"/>
                <a:cs typeface="+mj-cs"/>
              </a:rPr>
              <a:t>FlowCloak</a:t>
            </a:r>
            <a:r>
              <a:rPr lang="en-US" altLang="zh-CN" sz="3200" dirty="0">
                <a:solidFill>
                  <a:schemeClr val="accent1"/>
                </a:solidFill>
                <a:latin typeface="+mj-lt"/>
                <a:ea typeface="+mj-ea"/>
                <a:cs typeface="+mj-cs"/>
              </a:rPr>
              <a:t> &amp; Multi-tag technology</a:t>
            </a:r>
            <a:endParaRPr lang="zh-CN" altLang="en-US" sz="3200" dirty="0">
              <a:solidFill>
                <a:schemeClr val="accent1"/>
              </a:solidFill>
              <a:latin typeface="+mj-lt"/>
              <a:ea typeface="+mj-ea"/>
              <a:cs typeface="+mj-cs"/>
            </a:endParaRPr>
          </a:p>
        </p:txBody>
      </p:sp>
      <p:cxnSp>
        <p:nvCxnSpPr>
          <p:cNvPr id="11" name="直接箭头连接符 10">
            <a:extLst>
              <a:ext uri="{FF2B5EF4-FFF2-40B4-BE49-F238E27FC236}">
                <a16:creationId xmlns:a16="http://schemas.microsoft.com/office/drawing/2014/main" id="{BF30D92E-D7F9-4BC9-93AC-3422055DDC11}"/>
              </a:ext>
            </a:extLst>
          </p:cNvPr>
          <p:cNvCxnSpPr>
            <a:cxnSpLocks/>
            <a:stCxn id="8" idx="2"/>
            <a:endCxn id="10" idx="0"/>
          </p:cNvCxnSpPr>
          <p:nvPr/>
        </p:nvCxnSpPr>
        <p:spPr>
          <a:xfrm>
            <a:off x="10009940" y="2924679"/>
            <a:ext cx="0" cy="717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7CD9200C-FC87-47D5-A416-F6606C3CFD5A}"/>
              </a:ext>
            </a:extLst>
          </p:cNvPr>
          <p:cNvSpPr txBox="1"/>
          <p:nvPr/>
        </p:nvSpPr>
        <p:spPr>
          <a:xfrm>
            <a:off x="8037430" y="5436363"/>
            <a:ext cx="3945020" cy="1077218"/>
          </a:xfrm>
          <a:prstGeom prst="rect">
            <a:avLst/>
          </a:prstGeom>
          <a:noFill/>
        </p:spPr>
        <p:txBody>
          <a:bodyPr wrap="square" rtlCol="0">
            <a:spAutoFit/>
          </a:bodyPr>
          <a:lstStyle/>
          <a:p>
            <a:pPr algn="ctr"/>
            <a:r>
              <a:rPr lang="en-US" altLang="zh-CN" sz="3200" dirty="0">
                <a:solidFill>
                  <a:schemeClr val="accent1"/>
                </a:solidFill>
                <a:latin typeface="+mj-lt"/>
                <a:ea typeface="+mj-ea"/>
                <a:cs typeface="+mj-cs"/>
              </a:rPr>
              <a:t>Efficient, Accurate &amp; Robust</a:t>
            </a:r>
            <a:endParaRPr lang="zh-CN" altLang="en-US" sz="3200" dirty="0">
              <a:solidFill>
                <a:schemeClr val="accent1"/>
              </a:solidFill>
              <a:latin typeface="+mj-lt"/>
              <a:ea typeface="+mj-ea"/>
              <a:cs typeface="+mj-cs"/>
            </a:endParaRPr>
          </a:p>
        </p:txBody>
      </p:sp>
      <p:cxnSp>
        <p:nvCxnSpPr>
          <p:cNvPr id="23" name="直接箭头连接符 22">
            <a:extLst>
              <a:ext uri="{FF2B5EF4-FFF2-40B4-BE49-F238E27FC236}">
                <a16:creationId xmlns:a16="http://schemas.microsoft.com/office/drawing/2014/main" id="{90969A2C-19BD-4C8B-AF5E-77A9FEB480EC}"/>
              </a:ext>
            </a:extLst>
          </p:cNvPr>
          <p:cNvCxnSpPr>
            <a:cxnSpLocks/>
            <a:stCxn id="10" idx="2"/>
            <a:endCxn id="22" idx="0"/>
          </p:cNvCxnSpPr>
          <p:nvPr/>
        </p:nvCxnSpPr>
        <p:spPr>
          <a:xfrm>
            <a:off x="10009940" y="4719130"/>
            <a:ext cx="0" cy="717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6545A5B5-E51A-4AB0-BB76-97450987F695}"/>
              </a:ext>
            </a:extLst>
          </p:cNvPr>
          <p:cNvSpPr/>
          <p:nvPr/>
        </p:nvSpPr>
        <p:spPr>
          <a:xfrm>
            <a:off x="332508" y="1674613"/>
            <a:ext cx="10995025" cy="2123658"/>
          </a:xfrm>
          <a:prstGeom prst="rect">
            <a:avLst/>
          </a:prstGeom>
        </p:spPr>
        <p:txBody>
          <a:bodyPr wrap="square">
            <a:spAutoFit/>
          </a:bodyPr>
          <a:lstStyle/>
          <a:p>
            <a:r>
              <a:rPr lang="en-US" altLang="zh-CN" sz="4400" dirty="0" err="1">
                <a:solidFill>
                  <a:srgbClr val="C88419"/>
                </a:solidFill>
                <a:cs typeface="+mj-cs"/>
              </a:rPr>
              <a:t>FlowCloak</a:t>
            </a:r>
            <a:r>
              <a:rPr lang="en-US" altLang="zh-CN" sz="4400" dirty="0">
                <a:solidFill>
                  <a:srgbClr val="C88419"/>
                </a:solidFill>
                <a:cs typeface="+mj-cs"/>
              </a:rPr>
              <a:t>: </a:t>
            </a:r>
            <a:r>
              <a:rPr lang="en-US" altLang="zh-CN" sz="4400" dirty="0">
                <a:solidFill>
                  <a:srgbClr val="366658"/>
                </a:solidFill>
                <a:cs typeface="+mj-cs"/>
              </a:rPr>
              <a:t>Defeating</a:t>
            </a:r>
            <a:br>
              <a:rPr lang="en-US" altLang="zh-CN" sz="4400" dirty="0">
                <a:solidFill>
                  <a:srgbClr val="366658"/>
                </a:solidFill>
                <a:cs typeface="+mj-cs"/>
              </a:rPr>
            </a:br>
            <a:r>
              <a:rPr lang="en-US" altLang="zh-CN" sz="4400" dirty="0">
                <a:solidFill>
                  <a:srgbClr val="366658"/>
                </a:solidFill>
                <a:cs typeface="+mj-cs"/>
              </a:rPr>
              <a:t>Middlebox-Bypass Attacks in</a:t>
            </a:r>
            <a:br>
              <a:rPr lang="en-US" altLang="zh-CN" sz="4400" dirty="0">
                <a:solidFill>
                  <a:srgbClr val="366658"/>
                </a:solidFill>
                <a:cs typeface="+mj-cs"/>
              </a:rPr>
            </a:br>
            <a:r>
              <a:rPr lang="en-US" altLang="zh-CN" sz="4400" dirty="0">
                <a:solidFill>
                  <a:srgbClr val="366658"/>
                </a:solidFill>
                <a:cs typeface="+mj-cs"/>
              </a:rPr>
              <a:t>Software-Defined Networking</a:t>
            </a:r>
            <a:endParaRPr lang="zh-CN" altLang="en-US" dirty="0"/>
          </a:p>
        </p:txBody>
      </p:sp>
    </p:spTree>
    <p:extLst>
      <p:ext uri="{BB962C8B-B14F-4D97-AF65-F5344CB8AC3E}">
        <p14:creationId xmlns:p14="http://schemas.microsoft.com/office/powerpoint/2010/main" val="10478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21660" y="1679156"/>
            <a:ext cx="2363400" cy="3108543"/>
          </a:xfrm>
          <a:prstGeom prst="rect">
            <a:avLst/>
          </a:prstGeom>
          <a:noFill/>
        </p:spPr>
        <p:txBody>
          <a:bodyPr wrap="square" rtlCol="0">
            <a:spAutoFit/>
          </a:bodyPr>
          <a:lstStyle/>
          <a:p>
            <a:r>
              <a:rPr lang="en-US" altLang="zh-CN" sz="19600" b="1" dirty="0">
                <a:solidFill>
                  <a:srgbClr val="366658"/>
                </a:solidFill>
                <a:latin typeface="Verdana" panose="020B0604030504040204" pitchFamily="34" charset="0"/>
                <a:ea typeface="Verdana" panose="020B0604030504040204" pitchFamily="34" charset="0"/>
                <a:cs typeface="Verdana" panose="020B0604030504040204" pitchFamily="34" charset="0"/>
              </a:rPr>
              <a:t>?</a:t>
            </a:r>
            <a:endParaRPr lang="zh-CN" altLang="en-US" sz="19600" b="1" dirty="0">
              <a:solidFill>
                <a:srgbClr val="366658"/>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8484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856661C-BED4-461E-A481-D3A524B85924}"/>
              </a:ext>
            </a:extLst>
          </p:cNvPr>
          <p:cNvSpPr/>
          <p:nvPr/>
        </p:nvSpPr>
        <p:spPr>
          <a:xfrm>
            <a:off x="9144000" y="0"/>
            <a:ext cx="1382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DCFEEFB2-B3E5-44CE-A758-6BEC36D51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文本框 7">
            <a:extLst>
              <a:ext uri="{FF2B5EF4-FFF2-40B4-BE49-F238E27FC236}">
                <a16:creationId xmlns:a16="http://schemas.microsoft.com/office/drawing/2014/main" id="{E34F3055-CF2E-4D06-9A8D-49B70D2A530F}"/>
              </a:ext>
            </a:extLst>
          </p:cNvPr>
          <p:cNvSpPr txBox="1"/>
          <p:nvPr/>
        </p:nvSpPr>
        <p:spPr>
          <a:xfrm>
            <a:off x="6855578" y="2674134"/>
            <a:ext cx="4661907" cy="1754326"/>
          </a:xfrm>
          <a:prstGeom prst="rect">
            <a:avLst/>
          </a:prstGeom>
          <a:noFill/>
        </p:spPr>
        <p:txBody>
          <a:bodyPr wrap="square" rtlCol="0">
            <a:spAutoFit/>
          </a:bodyPr>
          <a:lstStyle/>
          <a:p>
            <a:r>
              <a:rPr lang="en-US" altLang="zh-CN" sz="7000" b="1" dirty="0">
                <a:solidFill>
                  <a:schemeClr val="accent1"/>
                </a:solidFill>
                <a:latin typeface="+mj-lt"/>
                <a:ea typeface="+mj-ea"/>
                <a:cs typeface="+mj-cs"/>
              </a:rPr>
              <a:t>Thank You</a:t>
            </a:r>
          </a:p>
          <a:p>
            <a:pPr algn="just"/>
            <a:r>
              <a:rPr lang="en-US" altLang="zh-CN" sz="1600" b="1" dirty="0">
                <a:solidFill>
                  <a:schemeClr val="accent1"/>
                </a:solidFill>
                <a:latin typeface="+mj-lt"/>
                <a:ea typeface="+mj-ea"/>
                <a:cs typeface="+mj-cs"/>
              </a:rPr>
              <a:t> </a:t>
            </a:r>
            <a:r>
              <a:rPr lang="en-US" altLang="zh-CN" sz="3800" b="1" dirty="0">
                <a:solidFill>
                  <a:srgbClr val="00B0F0"/>
                </a:solidFill>
                <a:latin typeface="+mj-lt"/>
                <a:ea typeface="+mj-ea"/>
                <a:cs typeface="+mj-cs"/>
              </a:rPr>
              <a:t>ytyang@zju.edu.cn</a:t>
            </a:r>
            <a:endParaRPr lang="zh-CN" altLang="en-US" sz="3800" b="1" dirty="0">
              <a:solidFill>
                <a:srgbClr val="00B0F0"/>
              </a:solidFill>
              <a:latin typeface="+mj-lt"/>
              <a:ea typeface="+mj-ea"/>
              <a:cs typeface="+mj-cs"/>
            </a:endParaRPr>
          </a:p>
        </p:txBody>
      </p:sp>
    </p:spTree>
    <p:extLst>
      <p:ext uri="{BB962C8B-B14F-4D97-AF65-F5344CB8AC3E}">
        <p14:creationId xmlns:p14="http://schemas.microsoft.com/office/powerpoint/2010/main" val="117467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7B5DFC6-7F6C-4350-91FA-1497FEFCE75A}"/>
              </a:ext>
            </a:extLst>
          </p:cNvPr>
          <p:cNvSpPr txBox="1"/>
          <p:nvPr/>
        </p:nvSpPr>
        <p:spPr>
          <a:xfrm>
            <a:off x="295570" y="485251"/>
            <a:ext cx="4396510" cy="769441"/>
          </a:xfrm>
          <a:prstGeom prst="rect">
            <a:avLst/>
          </a:prstGeom>
          <a:noFill/>
        </p:spPr>
        <p:txBody>
          <a:bodyPr wrap="square" rtlCol="0">
            <a:spAutoFit/>
          </a:bodyPr>
          <a:lstStyle/>
          <a:p>
            <a:r>
              <a:rPr lang="en-US" altLang="zh-CN" sz="4400" dirty="0">
                <a:solidFill>
                  <a:srgbClr val="E8A844">
                    <a:lumMod val="75000"/>
                  </a:srgbClr>
                </a:solidFill>
              </a:rPr>
              <a:t>               </a:t>
            </a:r>
            <a:endParaRPr lang="zh-CN" altLang="en-US" sz="4400" dirty="0">
              <a:solidFill>
                <a:srgbClr val="366658"/>
              </a:solidFill>
              <a:cs typeface="+mj-cs"/>
            </a:endParaRPr>
          </a:p>
        </p:txBody>
      </p:sp>
      <p:sp>
        <p:nvSpPr>
          <p:cNvPr id="4" name="文本框 3">
            <a:extLst>
              <a:ext uri="{FF2B5EF4-FFF2-40B4-BE49-F238E27FC236}">
                <a16:creationId xmlns:a16="http://schemas.microsoft.com/office/drawing/2014/main" id="{3522C56E-84D1-44B2-8F58-0BB82F5EBBD6}"/>
              </a:ext>
            </a:extLst>
          </p:cNvPr>
          <p:cNvSpPr txBox="1"/>
          <p:nvPr/>
        </p:nvSpPr>
        <p:spPr>
          <a:xfrm>
            <a:off x="333664" y="458272"/>
            <a:ext cx="4468732" cy="2123658"/>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C88419"/>
                </a:solidFill>
              </a:rPr>
              <a:t>Pain Spot</a:t>
            </a:r>
            <a:r>
              <a:rPr lang="en-US" altLang="zh-CN" sz="4400" dirty="0">
                <a:solidFill>
                  <a:srgbClr val="366658"/>
                </a:solidFill>
              </a:rPr>
              <a:t> in</a:t>
            </a:r>
          </a:p>
          <a:p>
            <a:r>
              <a:rPr lang="en-US" altLang="zh-CN" sz="4400" dirty="0">
                <a:solidFill>
                  <a:srgbClr val="366658"/>
                </a:solidFill>
              </a:rPr>
              <a:t>modern networks</a:t>
            </a:r>
            <a:endParaRPr lang="zh-CN" altLang="en-US" dirty="0">
              <a:solidFill>
                <a:srgbClr val="366658"/>
              </a:solidFill>
            </a:endParaRPr>
          </a:p>
        </p:txBody>
      </p:sp>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5"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5"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11"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2" descr="EndUser">
            <a:extLst>
              <a:ext uri="{FF2B5EF4-FFF2-40B4-BE49-F238E27FC236}">
                <a16:creationId xmlns:a16="http://schemas.microsoft.com/office/drawing/2014/main" id="{8A6734E2-A4D3-43C4-9FB7-7C8658250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961" y="5156040"/>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9" y="3495377"/>
            <a:ext cx="1382306" cy="594049"/>
          </a:xfrm>
          <a:prstGeom prst="rect">
            <a:avLst/>
          </a:prstGeom>
          <a:noFill/>
          <a:ln w="9525">
            <a:noFill/>
            <a:miter lim="800000"/>
            <a:headEnd/>
            <a:tailEnd/>
          </a:ln>
          <a:effectLst/>
        </p:spPr>
      </p:pic>
      <p:pic>
        <p:nvPicPr>
          <p:cNvPr id="13" name="Picture 21" descr="15800">
            <a:extLst>
              <a:ext uri="{FF2B5EF4-FFF2-40B4-BE49-F238E27FC236}">
                <a16:creationId xmlns:a16="http://schemas.microsoft.com/office/drawing/2014/main" id="{05CFD16A-AEB0-45CB-8ED0-D48D195A3A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4"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71"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3"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4"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4"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70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C1C0B594-DCA8-4053-8543-386950DB754A}"/>
              </a:ext>
            </a:extLst>
          </p:cNvPr>
          <p:cNvSpPr/>
          <p:nvPr/>
        </p:nvSpPr>
        <p:spPr>
          <a:xfrm rot="13382267">
            <a:off x="5425526" y="4760341"/>
            <a:ext cx="1800414" cy="368634"/>
          </a:xfrm>
          <a:prstGeom prst="rightArrow">
            <a:avLst/>
          </a:prstGeom>
          <a:solidFill>
            <a:srgbClr val="CF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33499E59-11A2-483C-803C-CD19AE5CAF8A}"/>
              </a:ext>
            </a:extLst>
          </p:cNvPr>
          <p:cNvSpPr/>
          <p:nvPr/>
        </p:nvSpPr>
        <p:spPr>
          <a:xfrm rot="16200000">
            <a:off x="7227632" y="4458915"/>
            <a:ext cx="822727" cy="34448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3A55F19F-08EA-43C0-BBE9-A053C46D54D9}"/>
              </a:ext>
            </a:extLst>
          </p:cNvPr>
          <p:cNvSpPr/>
          <p:nvPr/>
        </p:nvSpPr>
        <p:spPr>
          <a:xfrm rot="19135180">
            <a:off x="8165769" y="4805368"/>
            <a:ext cx="1876790" cy="328384"/>
          </a:xfrm>
          <a:prstGeom prst="rightArrow">
            <a:avLst/>
          </a:prstGeom>
          <a:solidFill>
            <a:srgbClr val="366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24" name="文本框 23">
            <a:extLst>
              <a:ext uri="{FF2B5EF4-FFF2-40B4-BE49-F238E27FC236}">
                <a16:creationId xmlns:a16="http://schemas.microsoft.com/office/drawing/2014/main" id="{DE6D985A-07FB-425F-AB31-BF36DEB59A35}"/>
              </a:ext>
            </a:extLst>
          </p:cNvPr>
          <p:cNvSpPr txBox="1"/>
          <p:nvPr/>
        </p:nvSpPr>
        <p:spPr>
          <a:xfrm>
            <a:off x="5378505" y="4950809"/>
            <a:ext cx="1082675" cy="523220"/>
          </a:xfrm>
          <a:prstGeom prst="rect">
            <a:avLst/>
          </a:prstGeom>
          <a:noFill/>
        </p:spPr>
        <p:txBody>
          <a:bodyPr wrap="square" rtlCol="0">
            <a:spAutoFit/>
          </a:bodyPr>
          <a:lstStyle/>
          <a:p>
            <a:r>
              <a:rPr lang="en-US" altLang="zh-CN" sz="2800" dirty="0">
                <a:solidFill>
                  <a:srgbClr val="C88419"/>
                </a:solidFill>
              </a:rPr>
              <a:t>Rules</a:t>
            </a:r>
            <a:endParaRPr lang="zh-CN" altLang="en-US" sz="2800" dirty="0">
              <a:solidFill>
                <a:srgbClr val="C88419"/>
              </a:solidFill>
            </a:endParaRPr>
          </a:p>
        </p:txBody>
      </p:sp>
      <p:sp>
        <p:nvSpPr>
          <p:cNvPr id="25" name="文本框 24">
            <a:extLst>
              <a:ext uri="{FF2B5EF4-FFF2-40B4-BE49-F238E27FC236}">
                <a16:creationId xmlns:a16="http://schemas.microsoft.com/office/drawing/2014/main" id="{42B28A5D-E24D-44F2-B9F9-2A37D580A29E}"/>
              </a:ext>
            </a:extLst>
          </p:cNvPr>
          <p:cNvSpPr txBox="1"/>
          <p:nvPr/>
        </p:nvSpPr>
        <p:spPr>
          <a:xfrm>
            <a:off x="6579587" y="4370058"/>
            <a:ext cx="1082675" cy="523220"/>
          </a:xfrm>
          <a:prstGeom prst="rect">
            <a:avLst/>
          </a:prstGeom>
          <a:noFill/>
        </p:spPr>
        <p:txBody>
          <a:bodyPr wrap="square" rtlCol="0">
            <a:spAutoFit/>
          </a:bodyPr>
          <a:lstStyle/>
          <a:p>
            <a:r>
              <a:rPr lang="en-US" altLang="zh-CN" sz="2800" dirty="0">
                <a:solidFill>
                  <a:srgbClr val="7030A0"/>
                </a:solidFill>
              </a:rPr>
              <a:t>Rules</a:t>
            </a:r>
            <a:endParaRPr lang="zh-CN" altLang="en-US" sz="2800" dirty="0">
              <a:solidFill>
                <a:srgbClr val="7030A0"/>
              </a:solidFill>
            </a:endParaRPr>
          </a:p>
        </p:txBody>
      </p:sp>
      <p:sp>
        <p:nvSpPr>
          <p:cNvPr id="26" name="文本框 25">
            <a:extLst>
              <a:ext uri="{FF2B5EF4-FFF2-40B4-BE49-F238E27FC236}">
                <a16:creationId xmlns:a16="http://schemas.microsoft.com/office/drawing/2014/main" id="{5EE24AF6-D1F9-498F-8CB1-8477FEEC83E8}"/>
              </a:ext>
            </a:extLst>
          </p:cNvPr>
          <p:cNvSpPr txBox="1"/>
          <p:nvPr/>
        </p:nvSpPr>
        <p:spPr>
          <a:xfrm>
            <a:off x="9538786" y="4944658"/>
            <a:ext cx="1082675" cy="523220"/>
          </a:xfrm>
          <a:prstGeom prst="rect">
            <a:avLst/>
          </a:prstGeom>
          <a:noFill/>
        </p:spPr>
        <p:txBody>
          <a:bodyPr wrap="square" rtlCol="0">
            <a:spAutoFit/>
          </a:bodyPr>
          <a:lstStyle/>
          <a:p>
            <a:r>
              <a:rPr lang="en-US" altLang="zh-CN" sz="2800" dirty="0">
                <a:solidFill>
                  <a:srgbClr val="366658"/>
                </a:solidFill>
              </a:rPr>
              <a:t>Rules</a:t>
            </a:r>
            <a:endParaRPr lang="zh-CN" altLang="en-US" sz="2800" dirty="0">
              <a:solidFill>
                <a:srgbClr val="366658"/>
              </a:solidFill>
            </a:endParaRPr>
          </a:p>
        </p:txBody>
      </p:sp>
      <p:sp>
        <p:nvSpPr>
          <p:cNvPr id="28" name="箭头: 右 27">
            <a:extLst>
              <a:ext uri="{FF2B5EF4-FFF2-40B4-BE49-F238E27FC236}">
                <a16:creationId xmlns:a16="http://schemas.microsoft.com/office/drawing/2014/main" id="{50069D5D-2CF0-4F1A-928C-70A72FE79585}"/>
              </a:ext>
            </a:extLst>
          </p:cNvPr>
          <p:cNvSpPr/>
          <p:nvPr/>
        </p:nvSpPr>
        <p:spPr>
          <a:xfrm>
            <a:off x="10771277"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57" descr="icon_color">
            <a:extLst>
              <a:ext uri="{FF2B5EF4-FFF2-40B4-BE49-F238E27FC236}">
                <a16:creationId xmlns:a16="http://schemas.microsoft.com/office/drawing/2014/main" id="{35B9F33C-69BA-4390-A502-7BC62D027D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descr="IOSfirewall">
            <a:extLst>
              <a:ext uri="{FF2B5EF4-FFF2-40B4-BE49-F238E27FC236}">
                <a16:creationId xmlns:a16="http://schemas.microsoft.com/office/drawing/2014/main" id="{6B60A7CE-28BD-43DC-8905-E890A1212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箭头: 右 31">
            <a:extLst>
              <a:ext uri="{FF2B5EF4-FFF2-40B4-BE49-F238E27FC236}">
                <a16:creationId xmlns:a16="http://schemas.microsoft.com/office/drawing/2014/main" id="{D53ECD01-7B97-4A97-A3A8-A2CF34DD62CB}"/>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05A510CB-B341-47FD-B189-5833FD5C2547}"/>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 33">
            <a:extLst>
              <a:ext uri="{FF2B5EF4-FFF2-40B4-BE49-F238E27FC236}">
                <a16:creationId xmlns:a16="http://schemas.microsoft.com/office/drawing/2014/main" id="{9F64E7CC-3C96-4AE7-8514-D8C90CE13DCC}"/>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右 34">
            <a:extLst>
              <a:ext uri="{FF2B5EF4-FFF2-40B4-BE49-F238E27FC236}">
                <a16:creationId xmlns:a16="http://schemas.microsoft.com/office/drawing/2014/main" id="{4789181C-A984-4E3E-9D95-6A741930CCDA}"/>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9628CC4-617C-4346-8ED8-D1B41966921B}"/>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37" name="文本框 36">
            <a:extLst>
              <a:ext uri="{FF2B5EF4-FFF2-40B4-BE49-F238E27FC236}">
                <a16:creationId xmlns:a16="http://schemas.microsoft.com/office/drawing/2014/main" id="{A1A0CFE5-F8F5-4957-9E7B-149101A0E9A4}"/>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38" name="文本框 37">
            <a:extLst>
              <a:ext uri="{FF2B5EF4-FFF2-40B4-BE49-F238E27FC236}">
                <a16:creationId xmlns:a16="http://schemas.microsoft.com/office/drawing/2014/main" id="{65A56CFC-CFDE-4846-A9E9-7E1330B437AE}"/>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spTree>
    <p:extLst>
      <p:ext uri="{BB962C8B-B14F-4D97-AF65-F5344CB8AC3E}">
        <p14:creationId xmlns:p14="http://schemas.microsoft.com/office/powerpoint/2010/main" val="33807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22" presetClass="exit" presetSubtype="4" fill="hold" grpId="1" nodeType="withEffect">
                                  <p:stCondLst>
                                    <p:cond delay="0"/>
                                  </p:stCondLst>
                                  <p:childTnLst>
                                    <p:animEffect transition="out" filter="wipe(down)">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22" presetClass="exit" presetSubtype="4" fill="hold" grpId="1" nodeType="withEffect">
                                  <p:stCondLst>
                                    <p:cond delay="0"/>
                                  </p:stCondLst>
                                  <p:childTnLst>
                                    <p:animEffect transition="out" filter="wipe(down)">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22" presetClass="exit" presetSubtype="4" fill="hold" grpId="1" nodeType="withEffect">
                                  <p:stCondLst>
                                    <p:cond delay="0"/>
                                  </p:stCondLst>
                                  <p:childTnLst>
                                    <p:animEffect transition="out" filter="wipe(down)">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22" presetClass="exit" presetSubtype="4" fill="hold" grpId="1" nodeType="withEffect">
                                  <p:stCondLst>
                                    <p:cond delay="0"/>
                                  </p:stCondLst>
                                  <p:childTnLst>
                                    <p:animEffect transition="out" filter="wipe(down)">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22" presetClass="exit" presetSubtype="4" fill="hold" grpId="1" nodeType="withEffect">
                                  <p:stCondLst>
                                    <p:cond delay="0"/>
                                  </p:stCondLst>
                                  <p:childTnLst>
                                    <p:animEffect transition="out" filter="wipe(down)">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2" grpId="1" animBg="1"/>
      <p:bldP spid="23" grpId="1" animBg="1"/>
      <p:bldP spid="24" grpId="1"/>
      <p:bldP spid="25" grpId="1"/>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5"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45"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11"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2" descr="EndUser">
            <a:extLst>
              <a:ext uri="{FF2B5EF4-FFF2-40B4-BE49-F238E27FC236}">
                <a16:creationId xmlns:a16="http://schemas.microsoft.com/office/drawing/2014/main" id="{8A6734E2-A4D3-43C4-9FB7-7C8658250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961" y="5156040"/>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5"/>
          <a:srcRect/>
          <a:stretch>
            <a:fillRect/>
          </a:stretch>
        </p:blipFill>
        <p:spPr bwMode="auto">
          <a:xfrm>
            <a:off x="4770659" y="3495377"/>
            <a:ext cx="1382306" cy="594049"/>
          </a:xfrm>
          <a:prstGeom prst="rect">
            <a:avLst/>
          </a:prstGeom>
          <a:noFill/>
          <a:ln w="9525">
            <a:noFill/>
            <a:miter lim="800000"/>
            <a:headEnd/>
            <a:tailEnd/>
          </a:ln>
          <a:effectLst/>
        </p:spPr>
      </p:pic>
      <p:pic>
        <p:nvPicPr>
          <p:cNvPr id="13" name="Picture 21" descr="15800">
            <a:extLst>
              <a:ext uri="{FF2B5EF4-FFF2-40B4-BE49-F238E27FC236}">
                <a16:creationId xmlns:a16="http://schemas.microsoft.com/office/drawing/2014/main" id="{05CFD16A-AEB0-45CB-8ED0-D48D195A3A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5"/>
          <a:srcRect/>
          <a:stretch>
            <a:fillRect/>
          </a:stretch>
        </p:blipFill>
        <p:spPr bwMode="auto">
          <a:xfrm>
            <a:off x="7064554"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5"/>
          <a:srcRect/>
          <a:stretch>
            <a:fillRect/>
          </a:stretch>
        </p:blipFill>
        <p:spPr bwMode="auto">
          <a:xfrm>
            <a:off x="9388971"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3"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4"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4"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70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7"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57" descr="icon_color">
            <a:extLst>
              <a:ext uri="{FF2B5EF4-FFF2-40B4-BE49-F238E27FC236}">
                <a16:creationId xmlns:a16="http://schemas.microsoft.com/office/drawing/2014/main" id="{35B9F33C-69BA-4390-A502-7BC62D027D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descr="IOSfirewall">
            <a:extLst>
              <a:ext uri="{FF2B5EF4-FFF2-40B4-BE49-F238E27FC236}">
                <a16:creationId xmlns:a16="http://schemas.microsoft.com/office/drawing/2014/main" id="{6B60A7CE-28BD-43DC-8905-E890A1212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箭头: 右 31">
            <a:extLst>
              <a:ext uri="{FF2B5EF4-FFF2-40B4-BE49-F238E27FC236}">
                <a16:creationId xmlns:a16="http://schemas.microsoft.com/office/drawing/2014/main" id="{D53ECD01-7B97-4A97-A3A8-A2CF34DD62CB}"/>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05A510CB-B341-47FD-B189-5833FD5C2547}"/>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 33">
            <a:extLst>
              <a:ext uri="{FF2B5EF4-FFF2-40B4-BE49-F238E27FC236}">
                <a16:creationId xmlns:a16="http://schemas.microsoft.com/office/drawing/2014/main" id="{9F64E7CC-3C96-4AE7-8514-D8C90CE13DCC}"/>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右 34">
            <a:extLst>
              <a:ext uri="{FF2B5EF4-FFF2-40B4-BE49-F238E27FC236}">
                <a16:creationId xmlns:a16="http://schemas.microsoft.com/office/drawing/2014/main" id="{4789181C-A984-4E3E-9D95-6A741930CCDA}"/>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9628CC4-617C-4346-8ED8-D1B41966921B}"/>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37" name="文本框 36">
            <a:extLst>
              <a:ext uri="{FF2B5EF4-FFF2-40B4-BE49-F238E27FC236}">
                <a16:creationId xmlns:a16="http://schemas.microsoft.com/office/drawing/2014/main" id="{A1A0CFE5-F8F5-4957-9E7B-149101A0E9A4}"/>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38" name="文本框 37">
            <a:extLst>
              <a:ext uri="{FF2B5EF4-FFF2-40B4-BE49-F238E27FC236}">
                <a16:creationId xmlns:a16="http://schemas.microsoft.com/office/drawing/2014/main" id="{65A56CFC-CFDE-4846-A9E9-7E1330B437AE}"/>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sp>
        <p:nvSpPr>
          <p:cNvPr id="27" name="TextBox 26"/>
          <p:cNvSpPr txBox="1"/>
          <p:nvPr/>
        </p:nvSpPr>
        <p:spPr>
          <a:xfrm>
            <a:off x="7464106" y="4310494"/>
            <a:ext cx="584075" cy="707886"/>
          </a:xfrm>
          <a:prstGeom prst="rect">
            <a:avLst/>
          </a:prstGeom>
          <a:noFill/>
        </p:spPr>
        <p:txBody>
          <a:bodyPr wrap="square" rtlCol="0">
            <a:spAutoFit/>
          </a:bodyPr>
          <a:lstStyle/>
          <a:p>
            <a:r>
              <a:rPr lang="en-US" altLang="zh-CN" sz="4000"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zh-CN" altLang="en-US" sz="4000" dirty="0">
              <a:solidFill>
                <a:srgbClr val="FF0000"/>
              </a:solidFill>
              <a:latin typeface="Verdana" panose="020B0604030504040204" pitchFamily="34" charset="0"/>
              <a:cs typeface="Verdana" panose="020B0604030504040204" pitchFamily="34" charset="0"/>
            </a:endParaRPr>
          </a:p>
        </p:txBody>
      </p:sp>
      <p:sp>
        <p:nvSpPr>
          <p:cNvPr id="40" name="文本框 39">
            <a:extLst>
              <a:ext uri="{FF2B5EF4-FFF2-40B4-BE49-F238E27FC236}">
                <a16:creationId xmlns:a16="http://schemas.microsoft.com/office/drawing/2014/main" id="{1FE74BDC-43F1-47A0-9F39-0C7BC0FB63A8}"/>
              </a:ext>
            </a:extLst>
          </p:cNvPr>
          <p:cNvSpPr txBox="1"/>
          <p:nvPr/>
        </p:nvSpPr>
        <p:spPr>
          <a:xfrm>
            <a:off x="333664" y="458272"/>
            <a:ext cx="4468732" cy="2123658"/>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C88419"/>
                </a:solidFill>
              </a:rPr>
              <a:t>Pain Spot</a:t>
            </a:r>
            <a:r>
              <a:rPr lang="en-US" altLang="zh-CN" sz="4400" dirty="0">
                <a:solidFill>
                  <a:srgbClr val="366658"/>
                </a:solidFill>
              </a:rPr>
              <a:t> in</a:t>
            </a:r>
          </a:p>
          <a:p>
            <a:r>
              <a:rPr lang="en-US" altLang="zh-CN" sz="4400" dirty="0">
                <a:solidFill>
                  <a:srgbClr val="366658"/>
                </a:solidFill>
              </a:rPr>
              <a:t>modern networks</a:t>
            </a:r>
            <a:endParaRPr lang="zh-CN" altLang="en-US" dirty="0">
              <a:solidFill>
                <a:srgbClr val="366658"/>
              </a:solidFill>
            </a:endParaRPr>
          </a:p>
        </p:txBody>
      </p:sp>
    </p:spTree>
    <p:extLst>
      <p:ext uri="{BB962C8B-B14F-4D97-AF65-F5344CB8AC3E}">
        <p14:creationId xmlns:p14="http://schemas.microsoft.com/office/powerpoint/2010/main" val="118962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descr="EndUser">
            <a:extLst>
              <a:ext uri="{FF2B5EF4-FFF2-40B4-BE49-F238E27FC236}">
                <a16:creationId xmlns:a16="http://schemas.microsoft.com/office/drawing/2014/main" id="{8A6734E2-A4D3-43C4-9FB7-7C8658250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958" y="5147162"/>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A1A14D43-71C6-4204-A9EC-A345BB84D8DA}"/>
              </a:ext>
            </a:extLst>
          </p:cNvPr>
          <p:cNvSpPr txBox="1"/>
          <p:nvPr/>
        </p:nvSpPr>
        <p:spPr>
          <a:xfrm>
            <a:off x="337926" y="1787331"/>
            <a:ext cx="7112000" cy="769441"/>
          </a:xfrm>
          <a:prstGeom prst="rect">
            <a:avLst/>
          </a:prstGeom>
          <a:noFill/>
        </p:spPr>
        <p:txBody>
          <a:bodyPr wrap="square" rtlCol="0">
            <a:spAutoFit/>
          </a:bodyPr>
          <a:lstStyle/>
          <a:p>
            <a:r>
              <a:rPr lang="en-US" altLang="zh-CN" sz="4400" dirty="0">
                <a:solidFill>
                  <a:schemeClr val="accent5">
                    <a:lumMod val="75000"/>
                  </a:schemeClr>
                </a:solidFill>
              </a:rPr>
              <a:t>SDN</a:t>
            </a:r>
            <a:endParaRPr lang="zh-CN" altLang="en-US" dirty="0">
              <a:solidFill>
                <a:schemeClr val="accent5">
                  <a:lumMod val="75000"/>
                </a:schemeClr>
              </a:solidFill>
            </a:endParaRPr>
          </a:p>
        </p:txBody>
      </p:sp>
      <p:sp>
        <p:nvSpPr>
          <p:cNvPr id="32" name="文本框 31">
            <a:extLst>
              <a:ext uri="{FF2B5EF4-FFF2-40B4-BE49-F238E27FC236}">
                <a16:creationId xmlns:a16="http://schemas.microsoft.com/office/drawing/2014/main" id="{E3B60221-6FBB-40C9-B190-23895BBBF98C}"/>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3" name="Picture 21" descr="15800">
            <a:extLst>
              <a:ext uri="{FF2B5EF4-FFF2-40B4-BE49-F238E27FC236}">
                <a16:creationId xmlns:a16="http://schemas.microsoft.com/office/drawing/2014/main" id="{C1F3EF5E-0B27-4C61-90F5-726A8B5D24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7" descr="icon_color">
            <a:extLst>
              <a:ext uri="{FF2B5EF4-FFF2-40B4-BE49-F238E27FC236}">
                <a16:creationId xmlns:a16="http://schemas.microsoft.com/office/drawing/2014/main" id="{CCF2F3E9-3B4F-4948-B5FF-E213A45BCF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箭头: 右 34">
            <a:extLst>
              <a:ext uri="{FF2B5EF4-FFF2-40B4-BE49-F238E27FC236}">
                <a16:creationId xmlns:a16="http://schemas.microsoft.com/office/drawing/2014/main" id="{93B102A7-8F5B-4867-8478-06A02500F0ED}"/>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9D48584F-120D-48D8-902D-FD90121313F3}"/>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D8F592DA-380D-4D87-8E45-47EFED8F1E95}"/>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8917A22F-46C4-4885-80AE-1B2548771C9B}"/>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11" descr="IOSfirewall">
            <a:extLst>
              <a:ext uri="{FF2B5EF4-FFF2-40B4-BE49-F238E27FC236}">
                <a16:creationId xmlns:a16="http://schemas.microsoft.com/office/drawing/2014/main" id="{DAA95EDD-2E66-47F7-853F-9B60E69930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a:extLst>
              <a:ext uri="{FF2B5EF4-FFF2-40B4-BE49-F238E27FC236}">
                <a16:creationId xmlns:a16="http://schemas.microsoft.com/office/drawing/2014/main" id="{BCE3D409-C475-41FD-948E-53795F97657C}"/>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1" name="文本框 40">
            <a:extLst>
              <a:ext uri="{FF2B5EF4-FFF2-40B4-BE49-F238E27FC236}">
                <a16:creationId xmlns:a16="http://schemas.microsoft.com/office/drawing/2014/main" id="{BF3A677F-278E-4FAC-8647-C92665CB019B}"/>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42" name="文本框 41">
            <a:extLst>
              <a:ext uri="{FF2B5EF4-FFF2-40B4-BE49-F238E27FC236}">
                <a16:creationId xmlns:a16="http://schemas.microsoft.com/office/drawing/2014/main" id="{ABB28A80-9426-4FA1-B186-E76C10CAED23}"/>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sp>
        <p:nvSpPr>
          <p:cNvPr id="43" name="文本框 42">
            <a:extLst>
              <a:ext uri="{FF2B5EF4-FFF2-40B4-BE49-F238E27FC236}">
                <a16:creationId xmlns:a16="http://schemas.microsoft.com/office/drawing/2014/main" id="{CBB32511-2DE5-4490-8EE5-2078D517DF43}"/>
              </a:ext>
            </a:extLst>
          </p:cNvPr>
          <p:cNvSpPr txBox="1"/>
          <p:nvPr/>
        </p:nvSpPr>
        <p:spPr>
          <a:xfrm>
            <a:off x="333664" y="458272"/>
            <a:ext cx="4468732" cy="1446550"/>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C88419"/>
                </a:solidFill>
              </a:rPr>
              <a:t>Pain Spot</a:t>
            </a:r>
            <a:endParaRPr lang="zh-CN" altLang="en-US" dirty="0">
              <a:solidFill>
                <a:srgbClr val="366658"/>
              </a:solidFill>
            </a:endParaRPr>
          </a:p>
        </p:txBody>
      </p:sp>
    </p:spTree>
    <p:extLst>
      <p:ext uri="{BB962C8B-B14F-4D97-AF65-F5344CB8AC3E}">
        <p14:creationId xmlns:p14="http://schemas.microsoft.com/office/powerpoint/2010/main" val="39880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85185E-6 L -0.19453 -0.00185 " pathEditMode="relative" rAng="0" ptsTypes="AA">
                                      <p:cBhvr>
                                        <p:cTn id="6" dur="750" fill="hold"/>
                                        <p:tgtEl>
                                          <p:spTgt spid="11"/>
                                        </p:tgtEl>
                                        <p:attrNameLst>
                                          <p:attrName>ppt_x</p:attrName>
                                          <p:attrName>ppt_y</p:attrName>
                                        </p:attrNameLst>
                                      </p:cBhvr>
                                      <p:rCtr x="-9727" y="-93"/>
                                    </p:animMotion>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heel(1)">
                                      <p:cBhvr>
                                        <p:cTn id="11" dur="75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2" descr="EndUser">
            <a:extLst>
              <a:ext uri="{FF2B5EF4-FFF2-40B4-BE49-F238E27FC236}">
                <a16:creationId xmlns:a16="http://schemas.microsoft.com/office/drawing/2014/main" id="{8A6734E2-A4D3-43C4-9FB7-7C8658250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A1A14D43-71C6-4204-A9EC-A345BB84D8DA}"/>
              </a:ext>
            </a:extLst>
          </p:cNvPr>
          <p:cNvSpPr txBox="1"/>
          <p:nvPr/>
        </p:nvSpPr>
        <p:spPr>
          <a:xfrm>
            <a:off x="337926" y="1787331"/>
            <a:ext cx="7112000" cy="769441"/>
          </a:xfrm>
          <a:prstGeom prst="rect">
            <a:avLst/>
          </a:prstGeom>
          <a:noFill/>
        </p:spPr>
        <p:txBody>
          <a:bodyPr wrap="square" rtlCol="0">
            <a:spAutoFit/>
          </a:bodyPr>
          <a:lstStyle/>
          <a:p>
            <a:r>
              <a:rPr lang="en-US" altLang="zh-CN" sz="4400" dirty="0">
                <a:solidFill>
                  <a:schemeClr val="accent5">
                    <a:lumMod val="75000"/>
                  </a:schemeClr>
                </a:solidFill>
              </a:rPr>
              <a:t>SDN</a:t>
            </a:r>
            <a:endParaRPr lang="zh-CN" altLang="en-US" dirty="0">
              <a:solidFill>
                <a:schemeClr val="accent5">
                  <a:lumMod val="75000"/>
                </a:schemeClr>
              </a:solidFill>
            </a:endParaRPr>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8D82D9B6-6DBF-4765-ABC5-33DF5E1A6AE3}"/>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A2CC6F14-4FE4-40E6-A20D-C17F62D64C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FCB068BA-D521-4596-905E-78ABEE2D9C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F280C0B3-F012-4933-A368-C67FA55D2B35}"/>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049B2681-5F95-43CD-B68A-2F8A6AAF15AA}"/>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2C0C4E35-9CF3-4A21-9418-2D21CCD6DBA9}"/>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61817DF5-AC61-407A-9DA3-6FD3D1BE2860}"/>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D6DCA82D-E871-41B8-8E25-1E64AD8652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223DE804-7FCF-46FA-8897-23DF6798FA11}"/>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65156DAB-5806-4924-8705-294EEB1565E4}"/>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26BB79B0-2DE3-4927-B45F-080B4FBEC33F}"/>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3BB8013F-03C6-466B-A464-FCE6E23C502F}"/>
              </a:ext>
            </a:extLst>
          </p:cNvPr>
          <p:cNvSpPr txBox="1"/>
          <p:nvPr/>
        </p:nvSpPr>
        <p:spPr>
          <a:xfrm>
            <a:off x="333664" y="430562"/>
            <a:ext cx="4468732" cy="1446550"/>
          </a:xfrm>
          <a:prstGeom prst="rect">
            <a:avLst/>
          </a:prstGeom>
          <a:noFill/>
        </p:spPr>
        <p:txBody>
          <a:bodyPr wrap="square" rtlCol="0">
            <a:spAutoFit/>
          </a:bodyPr>
          <a:lstStyle/>
          <a:p>
            <a:r>
              <a:rPr lang="en-US" altLang="zh-CN" sz="4400" dirty="0">
                <a:solidFill>
                  <a:srgbClr val="E8A844">
                    <a:lumMod val="75000"/>
                  </a:srgbClr>
                </a:solidFill>
              </a:rPr>
              <a:t>Middlebox:</a:t>
            </a:r>
          </a:p>
          <a:p>
            <a:r>
              <a:rPr lang="en-US" altLang="zh-CN" sz="4400" dirty="0">
                <a:solidFill>
                  <a:srgbClr val="C88419"/>
                </a:solidFill>
              </a:rPr>
              <a:t>Pain Spot</a:t>
            </a:r>
            <a:endParaRPr lang="zh-CN" altLang="en-US" dirty="0">
              <a:solidFill>
                <a:srgbClr val="366658"/>
              </a:solidFill>
            </a:endParaRPr>
          </a:p>
        </p:txBody>
      </p:sp>
    </p:spTree>
    <p:extLst>
      <p:ext uri="{BB962C8B-B14F-4D97-AF65-F5344CB8AC3E}">
        <p14:creationId xmlns:p14="http://schemas.microsoft.com/office/powerpoint/2010/main" val="253069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grpId="0" nodeType="clickEffect">
                                  <p:stCondLst>
                                    <p:cond delay="0"/>
                                  </p:stCondLst>
                                  <p:childTnLst>
                                    <p:animMotion origin="layout" path="M -1.04167E-6 3.33333E-6 L -1.04167E-6 -0.09769 " pathEditMode="relative" rAng="0" ptsTypes="AA">
                                      <p:cBhvr>
                                        <p:cTn id="32" dur="750" fill="hold"/>
                                        <p:tgtEl>
                                          <p:spTgt spid="31"/>
                                        </p:tgtEl>
                                        <p:attrNameLst>
                                          <p:attrName>ppt_x</p:attrName>
                                          <p:attrName>ppt_y</p:attrName>
                                        </p:attrNameLst>
                                      </p:cBhvr>
                                      <p:rCtr x="0" y="-4884"/>
                                    </p:animMotion>
                                  </p:childTnLst>
                                </p:cTn>
                              </p:par>
                              <p:par>
                                <p:cTn id="33" presetID="47" presetClass="exit" presetSubtype="0" fill="hold" nodeType="withEffect">
                                  <p:stCondLst>
                                    <p:cond delay="0"/>
                                  </p:stCondLst>
                                  <p:childTnLst>
                                    <p:animEffect transition="out" filter="fade">
                                      <p:cBhvr>
                                        <p:cTn id="34" dur="500"/>
                                        <p:tgtEl>
                                          <p:spTgt spid="49">
                                            <p:txEl>
                                              <p:pRg st="1" end="1"/>
                                            </p:txEl>
                                          </p:spTgt>
                                        </p:tgtEl>
                                      </p:cBhvr>
                                    </p:animEffect>
                                    <p:anim calcmode="lin" valueType="num">
                                      <p:cBhvr>
                                        <p:cTn id="35" dur="500"/>
                                        <p:tgtEl>
                                          <p:spTgt spid="49">
                                            <p:txEl>
                                              <p:pRg st="1" end="1"/>
                                            </p:txEl>
                                          </p:spTgt>
                                        </p:tgtEl>
                                        <p:attrNameLst>
                                          <p:attrName>ppt_x</p:attrName>
                                        </p:attrNameLst>
                                      </p:cBhvr>
                                      <p:tavLst>
                                        <p:tav tm="0">
                                          <p:val>
                                            <p:strVal val="ppt_x"/>
                                          </p:val>
                                        </p:tav>
                                        <p:tav tm="100000">
                                          <p:val>
                                            <p:strVal val="ppt_x"/>
                                          </p:val>
                                        </p:tav>
                                      </p:tavLst>
                                    </p:anim>
                                    <p:anim calcmode="lin" valueType="num">
                                      <p:cBhvr>
                                        <p:cTn id="36" dur="500"/>
                                        <p:tgtEl>
                                          <p:spTgt spid="49">
                                            <p:txEl>
                                              <p:pRg st="1" end="1"/>
                                            </p:txEl>
                                          </p:spTgt>
                                        </p:tgtEl>
                                        <p:attrNameLst>
                                          <p:attrName>ppt_y</p:attrName>
                                        </p:attrNameLst>
                                      </p:cBhvr>
                                      <p:tavLst>
                                        <p:tav tm="0">
                                          <p:val>
                                            <p:strVal val="ppt_y"/>
                                          </p:val>
                                        </p:tav>
                                        <p:tav tm="100000">
                                          <p:val>
                                            <p:strVal val="ppt_y-.1"/>
                                          </p:val>
                                        </p:tav>
                                      </p:tavLst>
                                    </p:anim>
                                    <p:set>
                                      <p:cBhvr>
                                        <p:cTn id="37" dur="1" fill="hold">
                                          <p:stCondLst>
                                            <p:cond delay="499"/>
                                          </p:stCondLst>
                                        </p:cTn>
                                        <p:tgtEl>
                                          <p:spTgt spid="4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animBg="1"/>
      <p:bldP spid="26" grpId="0"/>
      <p:bldP spid="30" grpId="0" animBg="1"/>
      <p:bldP spid="32" grpId="0" animBg="1"/>
      <p:bldP spid="33" grpId="0" animBg="1"/>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76FFE26-F411-4F4C-A657-CE1AD43DA04E}"/>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92218" y="4897532"/>
            <a:ext cx="1613967" cy="1613967"/>
          </a:xfrm>
          <a:prstGeom prst="rect">
            <a:avLst/>
          </a:prstGeom>
        </p:spPr>
      </p:pic>
      <p:pic>
        <p:nvPicPr>
          <p:cNvPr id="5" name="Picture 35">
            <a:extLst>
              <a:ext uri="{FF2B5EF4-FFF2-40B4-BE49-F238E27FC236}">
                <a16:creationId xmlns:a16="http://schemas.microsoft.com/office/drawing/2014/main" id="{1AA67D21-3A9C-442E-9AD5-02C5BE995C3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2442538"/>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AE825E29-4460-4726-8C0B-53C431B4BEB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42" y="4205491"/>
            <a:ext cx="1082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DB95BF8B-4AE8-4201-AAA9-6029E5B74FA3}"/>
              </a:ext>
            </a:extLst>
          </p:cNvPr>
          <p:cNvGrpSpPr/>
          <p:nvPr/>
        </p:nvGrpSpPr>
        <p:grpSpPr>
          <a:xfrm>
            <a:off x="3531108" y="2879003"/>
            <a:ext cx="350869" cy="1794667"/>
            <a:chOff x="2016793" y="3377764"/>
            <a:chExt cx="350869" cy="1794667"/>
          </a:xfrm>
          <a:solidFill>
            <a:srgbClr val="969FA7"/>
          </a:solidFill>
        </p:grpSpPr>
        <p:sp>
          <p:nvSpPr>
            <p:cNvPr id="8" name="矩形 7">
              <a:extLst>
                <a:ext uri="{FF2B5EF4-FFF2-40B4-BE49-F238E27FC236}">
                  <a16:creationId xmlns:a16="http://schemas.microsoft.com/office/drawing/2014/main" id="{FB5EB096-2D0B-4277-91A4-2AC2EA52348D}"/>
                </a:ext>
              </a:extLst>
            </p:cNvPr>
            <p:cNvSpPr/>
            <p:nvPr/>
          </p:nvSpPr>
          <p:spPr>
            <a:xfrm>
              <a:off x="2016793" y="3386998"/>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B36415-9FE5-4920-9F67-C9ED35C1D332}"/>
                </a:ext>
              </a:extLst>
            </p:cNvPr>
            <p:cNvSpPr/>
            <p:nvPr/>
          </p:nvSpPr>
          <p:spPr>
            <a:xfrm>
              <a:off x="2016793" y="5088427"/>
              <a:ext cx="282646" cy="84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570C3AD-3666-42CC-B8AB-CCCE102405AF}"/>
                </a:ext>
              </a:extLst>
            </p:cNvPr>
            <p:cNvSpPr/>
            <p:nvPr/>
          </p:nvSpPr>
          <p:spPr>
            <a:xfrm rot="5400000">
              <a:off x="1431805" y="4227341"/>
              <a:ext cx="1785433" cy="8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2" descr="EndUser">
            <a:extLst>
              <a:ext uri="{FF2B5EF4-FFF2-40B4-BE49-F238E27FC236}">
                <a16:creationId xmlns:a16="http://schemas.microsoft.com/office/drawing/2014/main" id="{8A6734E2-A4D3-43C4-9FB7-7C8658250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615" y="5131859"/>
            <a:ext cx="852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C6EC8584-548E-4215-BE54-C80493F058D9}"/>
              </a:ext>
            </a:extLst>
          </p:cNvPr>
          <p:cNvPicPr>
            <a:picLocks noChangeAspect="1" noChangeArrowheads="1"/>
          </p:cNvPicPr>
          <p:nvPr/>
        </p:nvPicPr>
        <p:blipFill>
          <a:blip r:embed="rId7"/>
          <a:srcRect/>
          <a:stretch>
            <a:fillRect/>
          </a:stretch>
        </p:blipFill>
        <p:spPr bwMode="auto">
          <a:xfrm>
            <a:off x="4770656" y="3495377"/>
            <a:ext cx="1382306" cy="594049"/>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1DF7F66C-5221-470B-8023-1603E636400E}"/>
              </a:ext>
            </a:extLst>
          </p:cNvPr>
          <p:cNvPicPr>
            <a:picLocks noChangeAspect="1" noChangeArrowheads="1"/>
          </p:cNvPicPr>
          <p:nvPr/>
        </p:nvPicPr>
        <p:blipFill>
          <a:blip r:embed="rId7"/>
          <a:srcRect/>
          <a:stretch>
            <a:fillRect/>
          </a:stretch>
        </p:blipFill>
        <p:spPr bwMode="auto">
          <a:xfrm>
            <a:off x="7064551" y="3501246"/>
            <a:ext cx="1382306" cy="594049"/>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98FE0D8D-5BA9-4373-A3DF-83E3D17B14E1}"/>
              </a:ext>
            </a:extLst>
          </p:cNvPr>
          <p:cNvPicPr>
            <a:picLocks noChangeAspect="1" noChangeArrowheads="1"/>
          </p:cNvPicPr>
          <p:nvPr/>
        </p:nvPicPr>
        <p:blipFill>
          <a:blip r:embed="rId7"/>
          <a:srcRect/>
          <a:stretch>
            <a:fillRect/>
          </a:stretch>
        </p:blipFill>
        <p:spPr bwMode="auto">
          <a:xfrm>
            <a:off x="9388968" y="3495376"/>
            <a:ext cx="1382306" cy="594049"/>
          </a:xfrm>
          <a:prstGeom prst="rect">
            <a:avLst/>
          </a:prstGeom>
          <a:noFill/>
          <a:ln w="9525">
            <a:noFill/>
            <a:miter lim="800000"/>
            <a:headEnd/>
            <a:tailEnd/>
          </a:ln>
          <a:effectLst/>
        </p:spPr>
      </p:pic>
      <p:sp>
        <p:nvSpPr>
          <p:cNvPr id="16" name="箭头: 右 15">
            <a:extLst>
              <a:ext uri="{FF2B5EF4-FFF2-40B4-BE49-F238E27FC236}">
                <a16:creationId xmlns:a16="http://schemas.microsoft.com/office/drawing/2014/main" id="{101BEB41-05CA-4127-BC8E-4131E02ED8BA}"/>
              </a:ext>
            </a:extLst>
          </p:cNvPr>
          <p:cNvSpPr/>
          <p:nvPr/>
        </p:nvSpPr>
        <p:spPr>
          <a:xfrm>
            <a:off x="3828545"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DDD2A8C4-6EE9-4333-BCE9-83B207FEAE20}"/>
              </a:ext>
            </a:extLst>
          </p:cNvPr>
          <p:cNvSpPr/>
          <p:nvPr/>
        </p:nvSpPr>
        <p:spPr>
          <a:xfrm rot="16200000">
            <a:off x="7460720" y="3162371"/>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9DA38AB4-4A57-4CD8-A0DA-2BB4A16B22F1}"/>
              </a:ext>
            </a:extLst>
          </p:cNvPr>
          <p:cNvSpPr/>
          <p:nvPr/>
        </p:nvSpPr>
        <p:spPr>
          <a:xfrm rot="5400000">
            <a:off x="7572751" y="3160142"/>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A33709C-0172-473C-BE5A-55F7A8D5DFBA}"/>
              </a:ext>
            </a:extLst>
          </p:cNvPr>
          <p:cNvSpPr/>
          <p:nvPr/>
        </p:nvSpPr>
        <p:spPr>
          <a:xfrm>
            <a:off x="6122441"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83FFE3E-69A7-4D13-8D62-7B03AD24A658}"/>
              </a:ext>
            </a:extLst>
          </p:cNvPr>
          <p:cNvSpPr/>
          <p:nvPr/>
        </p:nvSpPr>
        <p:spPr>
          <a:xfrm>
            <a:off x="8422698" y="3709274"/>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0069D5D-2CF0-4F1A-928C-70A72FE79585}"/>
              </a:ext>
            </a:extLst>
          </p:cNvPr>
          <p:cNvSpPr/>
          <p:nvPr/>
        </p:nvSpPr>
        <p:spPr>
          <a:xfrm>
            <a:off x="10771274" y="3722866"/>
            <a:ext cx="935748" cy="13906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16F57C37-4F0D-4BB1-AB43-89CF88693799}"/>
              </a:ext>
            </a:extLst>
          </p:cNvPr>
          <p:cNvSpPr/>
          <p:nvPr/>
        </p:nvSpPr>
        <p:spPr>
          <a:xfrm>
            <a:off x="5868140" y="5532273"/>
            <a:ext cx="1190050" cy="344482"/>
          </a:xfrm>
          <a:prstGeom prst="rightArrow">
            <a:avLst/>
          </a:prstGeom>
          <a:solidFill>
            <a:srgbClr val="C8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E853DE9-46AA-4B65-93D8-7A09C782C636}"/>
              </a:ext>
            </a:extLst>
          </p:cNvPr>
          <p:cNvSpPr txBox="1"/>
          <p:nvPr/>
        </p:nvSpPr>
        <p:spPr>
          <a:xfrm>
            <a:off x="5868140" y="5743810"/>
            <a:ext cx="1382306" cy="461665"/>
          </a:xfrm>
          <a:prstGeom prst="rect">
            <a:avLst/>
          </a:prstGeom>
          <a:noFill/>
        </p:spPr>
        <p:txBody>
          <a:bodyPr wrap="square" rtlCol="0">
            <a:spAutoFit/>
          </a:bodyPr>
          <a:lstStyle/>
          <a:p>
            <a:r>
              <a:rPr lang="en-US" altLang="zh-CN" sz="2400" dirty="0">
                <a:solidFill>
                  <a:srgbClr val="C88419"/>
                </a:solidFill>
              </a:rPr>
              <a:t>Policies</a:t>
            </a:r>
            <a:endParaRPr lang="zh-CN" altLang="en-US" sz="2400" dirty="0">
              <a:solidFill>
                <a:srgbClr val="C88419"/>
              </a:solidFill>
            </a:endParaRPr>
          </a:p>
        </p:txBody>
      </p:sp>
      <p:sp>
        <p:nvSpPr>
          <p:cNvPr id="30" name="箭头: 右 29">
            <a:extLst>
              <a:ext uri="{FF2B5EF4-FFF2-40B4-BE49-F238E27FC236}">
                <a16:creationId xmlns:a16="http://schemas.microsoft.com/office/drawing/2014/main" id="{1B484B81-793D-47B6-8F64-C06FCF6CA283}"/>
              </a:ext>
            </a:extLst>
          </p:cNvPr>
          <p:cNvSpPr/>
          <p:nvPr/>
        </p:nvSpPr>
        <p:spPr>
          <a:xfrm rot="13382267">
            <a:off x="5451928" y="4620847"/>
            <a:ext cx="1800414" cy="301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86B05E79-3643-4711-B069-ACB101A1013B}"/>
              </a:ext>
            </a:extLst>
          </p:cNvPr>
          <p:cNvSpPr/>
          <p:nvPr/>
        </p:nvSpPr>
        <p:spPr>
          <a:xfrm rot="16200000">
            <a:off x="7260064" y="4339412"/>
            <a:ext cx="822727" cy="2863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19BA1360-0F56-43C2-9299-E902DC5F5E67}"/>
              </a:ext>
            </a:extLst>
          </p:cNvPr>
          <p:cNvSpPr/>
          <p:nvPr/>
        </p:nvSpPr>
        <p:spPr>
          <a:xfrm rot="19135180">
            <a:off x="8176662" y="4676910"/>
            <a:ext cx="1876790" cy="3054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FD331B29-CD81-4B7C-B802-6591F7EA5F78}"/>
              </a:ext>
            </a:extLst>
          </p:cNvPr>
          <p:cNvSpPr txBox="1"/>
          <p:nvPr/>
        </p:nvSpPr>
        <p:spPr>
          <a:xfrm>
            <a:off x="5255709" y="4465927"/>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5" name="文本框 34">
            <a:extLst>
              <a:ext uri="{FF2B5EF4-FFF2-40B4-BE49-F238E27FC236}">
                <a16:creationId xmlns:a16="http://schemas.microsoft.com/office/drawing/2014/main" id="{968A5E69-2BEF-432C-A5AB-5E398F4CA058}"/>
              </a:ext>
            </a:extLst>
          </p:cNvPr>
          <p:cNvSpPr txBox="1"/>
          <p:nvPr/>
        </p:nvSpPr>
        <p:spPr>
          <a:xfrm>
            <a:off x="6706379" y="423727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6" name="文本框 35">
            <a:extLst>
              <a:ext uri="{FF2B5EF4-FFF2-40B4-BE49-F238E27FC236}">
                <a16:creationId xmlns:a16="http://schemas.microsoft.com/office/drawing/2014/main" id="{DB542CEA-9E98-4AB6-A559-762B0501AE14}"/>
              </a:ext>
            </a:extLst>
          </p:cNvPr>
          <p:cNvSpPr txBox="1"/>
          <p:nvPr/>
        </p:nvSpPr>
        <p:spPr>
          <a:xfrm>
            <a:off x="9076562" y="4803169"/>
            <a:ext cx="1082675" cy="461665"/>
          </a:xfrm>
          <a:prstGeom prst="rect">
            <a:avLst/>
          </a:prstGeom>
          <a:noFill/>
        </p:spPr>
        <p:txBody>
          <a:bodyPr wrap="square" rtlCol="0">
            <a:spAutoFit/>
          </a:bodyPr>
          <a:lstStyle/>
          <a:p>
            <a:r>
              <a:rPr lang="en-US" altLang="zh-CN" sz="2400" dirty="0">
                <a:solidFill>
                  <a:srgbClr val="8CB64A"/>
                </a:solidFill>
              </a:rPr>
              <a:t>Rules</a:t>
            </a:r>
            <a:endParaRPr lang="zh-CN" altLang="en-US" sz="2400" dirty="0">
              <a:solidFill>
                <a:srgbClr val="8CB64A"/>
              </a:solidFill>
            </a:endParaRPr>
          </a:p>
        </p:txBody>
      </p:sp>
      <p:sp>
        <p:nvSpPr>
          <p:cNvPr id="38" name="文本框 37">
            <a:extLst>
              <a:ext uri="{FF2B5EF4-FFF2-40B4-BE49-F238E27FC236}">
                <a16:creationId xmlns:a16="http://schemas.microsoft.com/office/drawing/2014/main" id="{8D82D9B6-6DBF-4765-ABC5-33DF5E1A6AE3}"/>
              </a:ext>
            </a:extLst>
          </p:cNvPr>
          <p:cNvSpPr txBox="1"/>
          <p:nvPr/>
        </p:nvSpPr>
        <p:spPr>
          <a:xfrm>
            <a:off x="8177884" y="5473682"/>
            <a:ext cx="1613967" cy="461665"/>
          </a:xfrm>
          <a:prstGeom prst="rect">
            <a:avLst/>
          </a:prstGeom>
          <a:noFill/>
        </p:spPr>
        <p:txBody>
          <a:bodyPr wrap="square" rtlCol="0">
            <a:spAutoFit/>
          </a:bodyPr>
          <a:lstStyle/>
          <a:p>
            <a:r>
              <a:rPr lang="en-US" altLang="zh-CN" sz="2400" dirty="0">
                <a:solidFill>
                  <a:srgbClr val="8CB64A"/>
                </a:solidFill>
              </a:rPr>
              <a:t>Controller</a:t>
            </a:r>
            <a:endParaRPr lang="zh-CN" altLang="en-US" sz="2400" dirty="0">
              <a:solidFill>
                <a:srgbClr val="8CB64A"/>
              </a:solidFill>
            </a:endParaRPr>
          </a:p>
        </p:txBody>
      </p:sp>
      <p:pic>
        <p:nvPicPr>
          <p:cNvPr id="39" name="Picture 21" descr="15800">
            <a:extLst>
              <a:ext uri="{FF2B5EF4-FFF2-40B4-BE49-F238E27FC236}">
                <a16:creationId xmlns:a16="http://schemas.microsoft.com/office/drawing/2014/main" id="{A2CC6F14-4FE4-40E6-A20D-C17F62D64C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5429" y="2027679"/>
            <a:ext cx="713091" cy="9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7" descr="icon_color">
            <a:extLst>
              <a:ext uri="{FF2B5EF4-FFF2-40B4-BE49-F238E27FC236}">
                <a16:creationId xmlns:a16="http://schemas.microsoft.com/office/drawing/2014/main" id="{FCB068BA-D521-4596-905E-78ABEE2D9C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8355" y="2095927"/>
            <a:ext cx="870372"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箭头: 右 40">
            <a:extLst>
              <a:ext uri="{FF2B5EF4-FFF2-40B4-BE49-F238E27FC236}">
                <a16:creationId xmlns:a16="http://schemas.microsoft.com/office/drawing/2014/main" id="{F280C0B3-F012-4933-A368-C67FA55D2B35}"/>
              </a:ext>
            </a:extLst>
          </p:cNvPr>
          <p:cNvSpPr/>
          <p:nvPr/>
        </p:nvSpPr>
        <p:spPr>
          <a:xfrm rot="16200000">
            <a:off x="5228394" y="3160143"/>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049B2681-5F95-43CD-B68A-2F8A6AAF15AA}"/>
              </a:ext>
            </a:extLst>
          </p:cNvPr>
          <p:cNvSpPr/>
          <p:nvPr/>
        </p:nvSpPr>
        <p:spPr>
          <a:xfrm rot="5400000">
            <a:off x="5340425" y="3157914"/>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2C0C4E35-9CF3-4A21-9418-2D21CCD6DBA9}"/>
              </a:ext>
            </a:extLst>
          </p:cNvPr>
          <p:cNvSpPr/>
          <p:nvPr/>
        </p:nvSpPr>
        <p:spPr>
          <a:xfrm rot="16200000">
            <a:off x="9795385" y="3156014"/>
            <a:ext cx="476965" cy="113877"/>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61817DF5-AC61-407A-9DA3-6FD3D1BE2860}"/>
              </a:ext>
            </a:extLst>
          </p:cNvPr>
          <p:cNvSpPr/>
          <p:nvPr/>
        </p:nvSpPr>
        <p:spPr>
          <a:xfrm rot="5400000">
            <a:off x="9907416" y="3153785"/>
            <a:ext cx="476965" cy="113878"/>
          </a:xfrm>
          <a:prstGeom prst="rightArrow">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11" descr="IOSfirewall">
            <a:extLst>
              <a:ext uri="{FF2B5EF4-FFF2-40B4-BE49-F238E27FC236}">
                <a16:creationId xmlns:a16="http://schemas.microsoft.com/office/drawing/2014/main" id="{D6DCA82D-E871-41B8-8E25-1E64AD8652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0460" y="1957877"/>
            <a:ext cx="781552" cy="98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45">
            <a:extLst>
              <a:ext uri="{FF2B5EF4-FFF2-40B4-BE49-F238E27FC236}">
                <a16:creationId xmlns:a16="http://schemas.microsoft.com/office/drawing/2014/main" id="{223DE804-7FCF-46FA-8897-23DF6798FA11}"/>
              </a:ext>
            </a:extLst>
          </p:cNvPr>
          <p:cNvSpPr txBox="1"/>
          <p:nvPr/>
        </p:nvSpPr>
        <p:spPr>
          <a:xfrm>
            <a:off x="5194364" y="1566014"/>
            <a:ext cx="781552" cy="461665"/>
          </a:xfrm>
          <a:prstGeom prst="rect">
            <a:avLst/>
          </a:prstGeom>
          <a:noFill/>
        </p:spPr>
        <p:txBody>
          <a:bodyPr wrap="square" rtlCol="0">
            <a:spAutoFit/>
          </a:bodyPr>
          <a:lstStyle/>
          <a:p>
            <a:r>
              <a:rPr lang="en-US" altLang="zh-CN" sz="2400" dirty="0">
                <a:solidFill>
                  <a:srgbClr val="008CCF"/>
                </a:solidFill>
              </a:rPr>
              <a:t>NAT</a:t>
            </a:r>
            <a:endParaRPr lang="zh-CN" altLang="en-US" sz="2400" dirty="0">
              <a:solidFill>
                <a:srgbClr val="008CCF"/>
              </a:solidFill>
            </a:endParaRPr>
          </a:p>
        </p:txBody>
      </p:sp>
      <p:sp>
        <p:nvSpPr>
          <p:cNvPr id="47" name="文本框 46">
            <a:extLst>
              <a:ext uri="{FF2B5EF4-FFF2-40B4-BE49-F238E27FC236}">
                <a16:creationId xmlns:a16="http://schemas.microsoft.com/office/drawing/2014/main" id="{65156DAB-5806-4924-8705-294EEB1565E4}"/>
              </a:ext>
            </a:extLst>
          </p:cNvPr>
          <p:cNvSpPr txBox="1"/>
          <p:nvPr/>
        </p:nvSpPr>
        <p:spPr>
          <a:xfrm>
            <a:off x="6926838" y="1530322"/>
            <a:ext cx="1862055" cy="461665"/>
          </a:xfrm>
          <a:prstGeom prst="rect">
            <a:avLst/>
          </a:prstGeom>
          <a:noFill/>
        </p:spPr>
        <p:txBody>
          <a:bodyPr wrap="square" rtlCol="0">
            <a:spAutoFit/>
          </a:bodyPr>
          <a:lstStyle/>
          <a:p>
            <a:r>
              <a:rPr lang="en-US" altLang="zh-CN" sz="2400" dirty="0">
                <a:solidFill>
                  <a:srgbClr val="008CCF"/>
                </a:solidFill>
              </a:rPr>
              <a:t>Light Firewall</a:t>
            </a:r>
            <a:endParaRPr lang="zh-CN" altLang="en-US" sz="2400" dirty="0">
              <a:solidFill>
                <a:srgbClr val="008CCF"/>
              </a:solidFill>
            </a:endParaRPr>
          </a:p>
        </p:txBody>
      </p:sp>
      <p:sp>
        <p:nvSpPr>
          <p:cNvPr id="48" name="文本框 47">
            <a:extLst>
              <a:ext uri="{FF2B5EF4-FFF2-40B4-BE49-F238E27FC236}">
                <a16:creationId xmlns:a16="http://schemas.microsoft.com/office/drawing/2014/main" id="{26BB79B0-2DE3-4927-B45F-080B4FBEC33F}"/>
              </a:ext>
            </a:extLst>
          </p:cNvPr>
          <p:cNvSpPr txBox="1"/>
          <p:nvPr/>
        </p:nvSpPr>
        <p:spPr>
          <a:xfrm>
            <a:off x="9188258" y="1566014"/>
            <a:ext cx="2050893" cy="461665"/>
          </a:xfrm>
          <a:prstGeom prst="rect">
            <a:avLst/>
          </a:prstGeom>
          <a:noFill/>
        </p:spPr>
        <p:txBody>
          <a:bodyPr wrap="square" rtlCol="0">
            <a:spAutoFit/>
          </a:bodyPr>
          <a:lstStyle/>
          <a:p>
            <a:r>
              <a:rPr lang="en-US" altLang="zh-CN" sz="2400" dirty="0">
                <a:solidFill>
                  <a:srgbClr val="008CCF"/>
                </a:solidFill>
              </a:rPr>
              <a:t>Heavy Firewall</a:t>
            </a:r>
            <a:endParaRPr lang="zh-CN" altLang="en-US" sz="2400" dirty="0">
              <a:solidFill>
                <a:srgbClr val="008CCF"/>
              </a:solidFill>
            </a:endParaRPr>
          </a:p>
        </p:txBody>
      </p:sp>
      <p:sp>
        <p:nvSpPr>
          <p:cNvPr id="49" name="文本框 48">
            <a:extLst>
              <a:ext uri="{FF2B5EF4-FFF2-40B4-BE49-F238E27FC236}">
                <a16:creationId xmlns:a16="http://schemas.microsoft.com/office/drawing/2014/main" id="{3BB8013F-03C6-466B-A464-FCE6E23C502F}"/>
              </a:ext>
            </a:extLst>
          </p:cNvPr>
          <p:cNvSpPr txBox="1"/>
          <p:nvPr/>
        </p:nvSpPr>
        <p:spPr>
          <a:xfrm>
            <a:off x="333664" y="458272"/>
            <a:ext cx="4468732" cy="1446550"/>
          </a:xfrm>
          <a:prstGeom prst="rect">
            <a:avLst/>
          </a:prstGeom>
          <a:noFill/>
        </p:spPr>
        <p:txBody>
          <a:bodyPr wrap="square" rtlCol="0">
            <a:spAutoFit/>
          </a:bodyPr>
          <a:lstStyle/>
          <a:p>
            <a:r>
              <a:rPr lang="en-US" altLang="zh-CN" sz="4400" dirty="0">
                <a:solidFill>
                  <a:srgbClr val="E8A844">
                    <a:lumMod val="75000"/>
                  </a:srgbClr>
                </a:solidFill>
              </a:rPr>
              <a:t>Middlebox </a:t>
            </a:r>
            <a:r>
              <a:rPr lang="en-US" altLang="zh-CN" sz="4400" dirty="0">
                <a:solidFill>
                  <a:srgbClr val="366658"/>
                </a:solidFill>
              </a:rPr>
              <a:t>meets</a:t>
            </a:r>
          </a:p>
          <a:p>
            <a:r>
              <a:rPr lang="en-US" altLang="zh-CN" sz="4400" dirty="0">
                <a:solidFill>
                  <a:srgbClr val="C88419"/>
                </a:solidFill>
              </a:rPr>
              <a:t>SDN</a:t>
            </a:r>
            <a:endParaRPr lang="zh-CN" altLang="en-US" dirty="0">
              <a:solidFill>
                <a:srgbClr val="366658"/>
              </a:solidFill>
            </a:endParaRPr>
          </a:p>
        </p:txBody>
      </p:sp>
    </p:spTree>
    <p:extLst>
      <p:ext uri="{BB962C8B-B14F-4D97-AF65-F5344CB8AC3E}">
        <p14:creationId xmlns:p14="http://schemas.microsoft.com/office/powerpoint/2010/main" val="1346060736"/>
      </p:ext>
    </p:extLst>
  </p:cSld>
  <p:clrMapOvr>
    <a:masterClrMapping/>
  </p:clrMapOvr>
</p:sld>
</file>

<file path=ppt/theme/theme1.xml><?xml version="1.0" encoding="utf-8"?>
<a:theme xmlns:a="http://schemas.openxmlformats.org/drawingml/2006/main" name="红利">
  <a:themeElements>
    <a:clrScheme name="红利">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红利">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红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TM03457464[[fn=红利]]</Template>
  <TotalTime>3575</TotalTime>
  <Words>3936</Words>
  <Application>Microsoft Office PowerPoint</Application>
  <PresentationFormat>宽屏</PresentationFormat>
  <Paragraphs>666</Paragraphs>
  <Slides>47</Slides>
  <Notes>47</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47</vt:i4>
      </vt:variant>
    </vt:vector>
  </HeadingPairs>
  <TitlesOfParts>
    <vt:vector size="60" baseType="lpstr">
      <vt:lpstr>Gungsuh</vt:lpstr>
      <vt:lpstr>Arial</vt:lpstr>
      <vt:lpstr>华文中宋</vt:lpstr>
      <vt:lpstr>Cambria Math</vt:lpstr>
      <vt:lpstr>Wingdings</vt:lpstr>
      <vt:lpstr>Times New Roman</vt:lpstr>
      <vt:lpstr>等线</vt:lpstr>
      <vt:lpstr>Gill Sans MT</vt:lpstr>
      <vt:lpstr>Adobe 黑体 Std R</vt:lpstr>
      <vt:lpstr>Verdana</vt:lpstr>
      <vt:lpstr>Wingdings 2</vt:lpstr>
      <vt:lpstr>红利</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FlowCloak: Defeating Middlebox-Bypass Attacks in Software-Defined Networking</dc:title>
  <dc:creator>Jager</dc:creator>
  <cp:lastModifiedBy>昱天 杨</cp:lastModifiedBy>
  <cp:revision>482</cp:revision>
  <dcterms:created xsi:type="dcterms:W3CDTF">2018-04-08T06:08:23Z</dcterms:created>
  <dcterms:modified xsi:type="dcterms:W3CDTF">2018-04-18T00:17:14Z</dcterms:modified>
</cp:coreProperties>
</file>