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6" r:id="rId19"/>
    <p:sldId id="277" r:id="rId20"/>
  </p:sldIdLst>
  <p:sldSz cx="9144000" cy="5143500" type="screen16x9"/>
  <p:notesSz cx="6858000" cy="9144000"/>
  <p:embeddedFontLst>
    <p:embeddedFont>
      <p:font typeface="Avenir" panose="02000503020000020003" pitchFamily="2" charset="0"/>
      <p:regular r:id="rId22"/>
      <p:italic r:id="rId23"/>
    </p:embeddedFont>
    <p:embeddedFont>
      <p:font typeface="Libre Baskerville" panose="02000000000000000000" pitchFamily="2" charset="0"/>
      <p:regular r:id="rId24"/>
      <p:bold r:id="rId25"/>
      <p:italic r:id="rId26"/>
    </p:embeddedFont>
    <p:embeddedFont>
      <p:font typeface="Oswald" pitchFamily="2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0"/>
    <p:restoredTop sz="56148"/>
  </p:normalViewPr>
  <p:slideViewPr>
    <p:cSldViewPr snapToGrid="0">
      <p:cViewPr varScale="1">
        <p:scale>
          <a:sx n="74" d="100"/>
          <a:sy n="74" d="100"/>
        </p:scale>
        <p:origin x="244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566aa63c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566aa63c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Toward minimizing the scope of protection to only exploitable shared data, the ultimate goal is to enable a coherence protocol to identify shared data and hide the timing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difference from their accesses in E and S states. We highlight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three major design strategies for our SwiftDir to achieve the goal.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First of all, we need to identify shared memory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Then, in order to transmit the information to the cache coherence protocol, we need to augment sharing status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And finally, modify the coherence protocol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5cbaed6f5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5cbaed6f5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We leverage the MMU to identify exploitable shared memory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It’s based on two observations.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First, we find that exploited shared memory is write-protected.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The coherence attack generates shared memory in two ways, first by using shared library, and the second by using memory deduplication. They are all write-protected.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Then, we find that write-protected manifests in page table entry’s read/write field.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5cbaed6f5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5cbaed6f5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With the write-protected information, next SwiftDir hitchhikes address translation to transmit the write-protected information from the MMU to the cache hierarchy for coherence maintenance.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Different cache architectures lead to respective complexities to this hitchhiking method.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VIVT, for example. It allows the core to send a virtual address to the L1 cache even prior to address translation. To address such a concern, we thoroughly investigate all the three cache architectures in commercial use—PIPT, VIPT, and VIVT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We find that SwfitDir suffices for the LLC to obtain the write-protected information of the requested data until the request arrives at the LLC. This requirement can be easily satisfied regardless of cache architecture, simply because that the LLC is a physical cache and address translation should have taken place before accessing the LLC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5cbaed6f5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5cbaed6f5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Finally, it’s about modification of coherence protocol.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SwiftDir imposes minimum modification on existing coherence protocols by narrowing down the protection scope to only write-protected data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Motivated by the observation that write-protected data are not supposed to be written, we consider it less necessary to maintain their E state.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SwiftDir thus directly sets an initial load of write-protected data in the S state instead of the E state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This way, write-protected data no longer transit to the E state and are immune from timing-channel attacks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5ad1d29e9b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5ad1d29e9b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 dirty="0">
                <a:solidFill>
                  <a:schemeClr val="dk1"/>
                </a:solidFill>
              </a:rPr>
              <a:t>We did a series of experiments to evaluate the SwiftDir. 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 dirty="0">
                <a:solidFill>
                  <a:schemeClr val="dk1"/>
                </a:solidFill>
              </a:rPr>
              <a:t>First for security issue, We measure the access latency of traditionally vulnerable shared data to show that SwiftDir successfully prevents the timing channel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 dirty="0">
                <a:solidFill>
                  <a:schemeClr val="dk1"/>
                </a:solidFill>
              </a:rPr>
              <a:t>This figure  reports the cumulative distribution function (CDF) of Load WP(L1I&amp;L2S) by SwiftDir, in comparison with that of Load(L1I&amp;L2S) by MESI.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200" dirty="0">
                <a:solidFill>
                  <a:schemeClr val="dk1"/>
                </a:solidFill>
              </a:rPr>
              <a:t>It can been seen that it leaves the attacker with no timing difference to exploit.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5ad1d29e9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5ad1d29e9b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We start performance evaluation with the single-threaded benchmarks in the SPEC CPU 2017 suite.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SwiftDir outperforms both MESI and SMESI in terms of most single-threaded SPEC benchmarks. It yields a 0.03% higher IPC and a 0.01% higher IPC on average than do MESI and S-MESI, respectively.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5ad1d29e9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5ad1d29e9b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We then evaluate SwiftDir performance using the multithreaded benchmarks in the PARSEC 3.0 benchmark suite.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On a 4-core processor, each benchmark spawns four threads to accelerate Region of interest execution.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On average, SwiftDir outperforms both MESI and S-MESI with a 2.01% and 2.31% shorter execution time, respectively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566aa63c5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566aa63c5d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You can find more information in our paper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5dad95d22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5dad95d22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>
                <a:solidFill>
                  <a:schemeClr val="dk1"/>
                </a:solidFill>
              </a:rPr>
              <a:t>We make the conclusion: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CN" dirty="0">
                <a:solidFill>
                  <a:schemeClr val="dk1"/>
                </a:solidFill>
              </a:rPr>
              <a:t>SwiftDir is the first attempt to secure cache coherence with performance gains.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dirty="0">
                <a:solidFill>
                  <a:schemeClr val="dk1"/>
                </a:solidFill>
              </a:rPr>
              <a:t>This promises a way of protection by simplification rather than complication.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5ceae6093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15ceae60930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/>
              <a:t>Thanks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566aa63c5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566aa63c5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/>
              <a:t>Cache coherence should be preserved on any multicore system such that different cores can access the same value for the same memory location.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dirty="0">
                <a:solidFill>
                  <a:schemeClr val="dk1"/>
                </a:solidFill>
              </a:rPr>
              <a:t>In this paper, We focus mainly on directory-based coherence protocols as modern processors often adopt this design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/>
              <a:t>The MSI protocol is seminal and all coherence protocols deployed on modern multicore chips inherit its three states—Modified, Shared, and Invalid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/>
              <a:t>To optimize MSI protocol, The MESI protocol introduces an Exclusive state to make the S state more fine-grained and save coherence traffic.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/>
              <a:t>So, Why the introduction of E state could be an optimization?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/>
              <a:t>The E state helps  accelerate write-after-read accesses [46], [65].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/>
              <a:t>With E state, the cache knows it’s the only owner of the block, so it can write the cache line without notifying other cores.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/>
              <a:t>However, Without the E state, MSI marks a clean data block with the S state. To serve a subsequent write request targeting the S-state block, the core needs to request ownership</a:t>
            </a:r>
            <a:r>
              <a:rPr lang="en-US" altLang="zh-CN" dirty="0"/>
              <a:t>.</a:t>
            </a:r>
            <a:r>
              <a:rPr lang="zh-CN" dirty="0"/>
              <a:t> </a:t>
            </a:r>
            <a:r>
              <a:rPr lang="en-US" altLang="zh-CN" dirty="0"/>
              <a:t>T</a:t>
            </a:r>
            <a:r>
              <a:rPr lang="zh-CN" dirty="0"/>
              <a:t>his triggers further invalidation commands to other cores for avoiding potential stale copies.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566aa63c5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566aa63c5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However, the optimization of E state brings security vulnerabilities: there is a coherence-based timing channel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it arises from different access latencies for fetching data blocks in E state and S state upon a cache miss.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Here we present the process to access an E-state or S-state block for memory location X in the LLC.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Firstly E state.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 Since Core A has no copy of data in iits private caches, it sends a request to the directory (step 1).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The directory finds that the X-addressed data block is exclusively cached on core B.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Although the LLC also has a copy for X, the E state makes the directory hard to ensure whether the value in the LLC is obsolete. Therefore, the directory forwards the request to the owner—Core B (step 2). Upon receiving the forwarded request, Core B responds Core A with data.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In contrast, when the requested data block is in the S state , the directory ensures that the copy in the LLC holds the same value with that of other copies cached in some core’s private caches.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The directory thus more quickly returns the requested data block from the LLC.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566aa63c5d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566aa63c5d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Leveraging this timing difference, researches propose a covert channel attack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First Let’s see the attack model.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It employs two colluding processes—sender and receiver on a multicore processor.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The attack requires shared memory. The sender and receiver first construct shared memory by calling a shared library or leveraging memory deduplication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The sender leaks secrets by coherence states of shared data and it has the ability to create threads on different cores.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The receiver can decode secret through the timing channel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5ae2df7c3a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5ae2df7c3a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/>
              <a:t>The sender and receiver may agree to transmit bit 1 via E-state </a:t>
            </a:r>
            <a:r>
              <a:rPr lang="en-US" altLang="zh-CN" dirty="0"/>
              <a:t>memory location </a:t>
            </a:r>
            <a:r>
              <a:rPr lang="zh-CN" dirty="0"/>
              <a:t>X and bit 0 via S-state</a:t>
            </a:r>
            <a:r>
              <a:rPr lang="en-US" altLang="zh-CN" dirty="0"/>
              <a:t> </a:t>
            </a:r>
            <a:r>
              <a:rPr lang="zh-CN" dirty="0">
                <a:solidFill>
                  <a:schemeClr val="dk1"/>
                </a:solidFill>
              </a:rPr>
              <a:t>X</a:t>
            </a:r>
            <a:r>
              <a:rPr lang="zh-CN" dirty="0"/>
              <a:t>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/>
              <a:t>To place X in the E state, the sender can create a thread on one core to initiate a cold-start access to  X.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/>
              <a:t>To place X in the S state, the sender can create two threads on two cores; both threads then access  X.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/>
              <a:t>When the receiver accesses X, it measures the access latency and identifies sate E or S given a slow or fast access, respectively and thus decode secrets.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566aa63c5d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566aa63c5d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To defend against this attack, the state-of-the-art countermeasure, we name it S-MESI, returns the requestd data in both states E and S from the LLC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However, this nullifies the silent upgrade effect from E to M that the E state is supposed to offer.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When traditional silent upgrade updates the E-state block in private caches into state M, its corresponding copy in the LLC stays in state 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Directly returning E-state data from the LLC likely results in accessing stale data.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Therefore, SMESI revokes silent upgrade and enforces the M state to be synchronized across both private caches and the LLC.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Let’s see the process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Upon receiving a write request for a private data block in state E (step 1)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the core sends a coherence request to the LLC for privilege upgrade (step 2a) and transits state E to a transient EMA state (step 2b).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It then waits for the LLC’s acknowledgement (step 3a)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 The acknowledgement from the LLC triggers private caches to update the EMA state to the M state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566aa63c5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566aa63c5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The state-of-the-art S-MESI traps in an intrinsic dilemma where performance and security are deemed contradictory [66].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The introduction of state E brings better performance at the cost of vulnerability [65].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To regain security, it seems that we have to degrade the E state with performance sacrifice.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5aa778f7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5aa778f76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We observe that the inevitable overhead by nullifying the E state arises from overprotection.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Since the coherence attack exploits only shared data, protecting only shared data is sufficient.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However, S-MESI nullifies state E and complicates the E→M transition for unshared data.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We are motivated to minimize the protection scope.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We find that exploitable shared data belong to write-protected data, whose E state is redundant.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We can simply remove their E state from coherence to fundamentally throttle the exploited E/S timing difference.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5cbaed6f5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5cbaed6f5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 SwiftDir enforces protection over only write-protected data by serving all requests toward them directly from the LLC with a constant latency.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This not only simplifies how MESI handles write-protected data but also avoids how S-MESI overprotects them.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Meanwhile, SwiftDir still preserves silent upgrade for efficient handling of unshared data.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We think SwiftDir can gain performance and security at the same time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6875" y="3830850"/>
            <a:ext cx="895950" cy="89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3275" y="3973813"/>
            <a:ext cx="253365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46725" y="1256950"/>
            <a:ext cx="8520600" cy="14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000">
                <a:latin typeface="Avenir"/>
                <a:ea typeface="Avenir"/>
                <a:cs typeface="Avenir"/>
                <a:sym typeface="Avenir"/>
              </a:rPr>
              <a:t>SwiftDir: Secure Cache Coherence without Overprotection</a:t>
            </a:r>
            <a:endParaRPr sz="40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275625" y="2852390"/>
            <a:ext cx="8662800" cy="5828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zh-CN" sz="2040" dirty="0">
                <a:latin typeface="Avenir"/>
                <a:ea typeface="Avenir"/>
                <a:cs typeface="Avenir"/>
                <a:sym typeface="Avenir"/>
              </a:rPr>
              <a:t>Chenlu Miao, Kai Bu, Mengming Li, Shaowu Mao*, Jianwei Jia*</a:t>
            </a:r>
            <a:endParaRPr sz="2040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zh-CN" sz="2040" dirty="0">
                <a:latin typeface="Avenir"/>
                <a:ea typeface="Avenir"/>
                <a:cs typeface="Avenir"/>
                <a:sym typeface="Avenir"/>
              </a:rPr>
              <a:t>Zhejiang University, *Huawei Technologies</a:t>
            </a:r>
            <a:endParaRPr sz="2040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2040" dirty="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2040" dirty="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-1153275" y="0"/>
            <a:ext cx="30000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40" dirty="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MICRO 2022</a:t>
            </a:r>
            <a:endParaRPr dirty="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775" y="111000"/>
            <a:ext cx="341850" cy="3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53"/>
    </mc:Choice>
    <mc:Fallback xmlns="">
      <p:transition spd="slow" advTm="1645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latin typeface="Avenir"/>
                <a:ea typeface="Avenir"/>
                <a:cs typeface="Avenir"/>
                <a:sym typeface="Avenir"/>
              </a:rPr>
              <a:t>SwiftDir: Design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7" name="Google Shape;237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●"/>
            </a:pPr>
            <a:r>
              <a:rPr lang="zh-CN">
                <a:latin typeface="Avenir"/>
                <a:ea typeface="Avenir"/>
                <a:cs typeface="Avenir"/>
                <a:sym typeface="Avenir"/>
              </a:rPr>
              <a:t>Identification of Shared Memory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●"/>
            </a:pPr>
            <a:r>
              <a:rPr lang="zh-CN">
                <a:latin typeface="Avenir"/>
                <a:ea typeface="Avenir"/>
                <a:cs typeface="Avenir"/>
                <a:sym typeface="Avenir"/>
              </a:rPr>
              <a:t>Argumentation of Sharing Status 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●"/>
            </a:pPr>
            <a:r>
              <a:rPr lang="zh-CN">
                <a:latin typeface="Avenir"/>
                <a:ea typeface="Avenir"/>
                <a:cs typeface="Avenir"/>
                <a:sym typeface="Avenir"/>
              </a:rPr>
              <a:t>Modification of Coherence Protocol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65"/>
    </mc:Choice>
    <mc:Fallback xmlns="">
      <p:transition spd="slow" advTm="2976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latin typeface="Avenir"/>
                <a:ea typeface="Avenir"/>
                <a:cs typeface="Avenir"/>
                <a:sym typeface="Avenir"/>
              </a:rPr>
              <a:t>SwiftDir: Design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3" name="Google Shape;243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Avenir"/>
              <a:buChar char="●"/>
            </a:pPr>
            <a:r>
              <a:rPr lang="zh-CN" b="1">
                <a:solidFill>
                  <a:srgbClr val="FF9900"/>
                </a:solidFill>
                <a:latin typeface="Avenir"/>
                <a:ea typeface="Avenir"/>
                <a:cs typeface="Avenir"/>
                <a:sym typeface="Avenir"/>
              </a:rPr>
              <a:t>Identification of Shared Memory</a:t>
            </a:r>
            <a:endParaRPr b="1">
              <a:solidFill>
                <a:srgbClr val="FF99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○"/>
            </a:pPr>
            <a:r>
              <a:rPr lang="zh-CN" sz="1800">
                <a:latin typeface="Avenir"/>
                <a:ea typeface="Avenir"/>
                <a:cs typeface="Avenir"/>
                <a:sym typeface="Avenir"/>
              </a:rPr>
              <a:t>Exploited Shared Memory is Write-protected</a:t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○"/>
            </a:pPr>
            <a:r>
              <a:rPr lang="zh-CN" sz="1800">
                <a:latin typeface="Avenir"/>
                <a:ea typeface="Avenir"/>
                <a:cs typeface="Avenir"/>
                <a:sym typeface="Avenir"/>
              </a:rPr>
              <a:t>Write-protected Manifests in PTE R/W Field</a:t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●"/>
            </a:pPr>
            <a:r>
              <a:rPr lang="zh-CN">
                <a:latin typeface="Avenir"/>
                <a:ea typeface="Avenir"/>
                <a:cs typeface="Avenir"/>
                <a:sym typeface="Avenir"/>
              </a:rPr>
              <a:t>Argumentation of Sharing Status 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●"/>
            </a:pPr>
            <a:r>
              <a:rPr lang="zh-CN">
                <a:latin typeface="Avenir"/>
                <a:ea typeface="Avenir"/>
                <a:cs typeface="Avenir"/>
                <a:sym typeface="Avenir"/>
              </a:rPr>
              <a:t>Modification of Coherence Protocol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80"/>
    </mc:Choice>
    <mc:Fallback xmlns="">
      <p:transition spd="slow" advTm="2418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latin typeface="Avenir"/>
                <a:ea typeface="Avenir"/>
                <a:cs typeface="Avenir"/>
                <a:sym typeface="Avenir"/>
              </a:rPr>
              <a:t>SwiftDir: Design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9" name="Google Shape;249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166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●"/>
            </a:pPr>
            <a:r>
              <a:rPr lang="zh-CN">
                <a:latin typeface="Avenir"/>
                <a:ea typeface="Avenir"/>
                <a:cs typeface="Avenir"/>
                <a:sym typeface="Avenir"/>
              </a:rPr>
              <a:t>Identification of Shared Memory</a:t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Avenir"/>
              <a:buChar char="●"/>
            </a:pPr>
            <a:r>
              <a:rPr lang="zh-CN" b="1">
                <a:solidFill>
                  <a:srgbClr val="FF9900"/>
                </a:solidFill>
                <a:latin typeface="Avenir"/>
                <a:ea typeface="Avenir"/>
                <a:cs typeface="Avenir"/>
                <a:sym typeface="Avenir"/>
              </a:rPr>
              <a:t>Argumentation of Sharing Status </a:t>
            </a:r>
            <a:endParaRPr b="1">
              <a:solidFill>
                <a:srgbClr val="FF99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○"/>
            </a:pPr>
            <a:r>
              <a:rPr lang="zh-CN" sz="1800">
                <a:latin typeface="Avenir"/>
                <a:ea typeface="Avenir"/>
                <a:cs typeface="Avenir"/>
                <a:sym typeface="Avenir"/>
              </a:rPr>
              <a:t>PIPT/VIPT/VIVT L1</a:t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●"/>
            </a:pPr>
            <a:r>
              <a:rPr lang="zh-CN">
                <a:latin typeface="Avenir"/>
                <a:ea typeface="Avenir"/>
                <a:cs typeface="Avenir"/>
                <a:sym typeface="Avenir"/>
              </a:rPr>
              <a:t>Modification of Coherence Protocol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50" name="Google Shape;2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8400" y="1480003"/>
            <a:ext cx="4665599" cy="299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972"/>
    </mc:Choice>
    <mc:Fallback xmlns="">
      <p:transition spd="slow" advTm="5797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latin typeface="Avenir"/>
                <a:ea typeface="Avenir"/>
                <a:cs typeface="Avenir"/>
                <a:sym typeface="Avenir"/>
              </a:rPr>
              <a:t>SwiftDir: Design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6" name="Google Shape;256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●"/>
            </a:pPr>
            <a:r>
              <a:rPr lang="zh-CN" dirty="0">
                <a:latin typeface="Avenir"/>
                <a:ea typeface="Avenir"/>
                <a:cs typeface="Avenir"/>
                <a:sym typeface="Avenir"/>
              </a:rPr>
              <a:t>Identification of Shared Memory</a:t>
            </a:r>
            <a:endParaRPr sz="1800"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●"/>
            </a:pPr>
            <a:r>
              <a:rPr lang="zh-CN" dirty="0">
                <a:latin typeface="Avenir"/>
                <a:ea typeface="Avenir"/>
                <a:cs typeface="Avenir"/>
                <a:sym typeface="Avenir"/>
              </a:rPr>
              <a:t>Argumentation of Sharing Status </a:t>
            </a: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Avenir"/>
              <a:buChar char="●"/>
            </a:pPr>
            <a:r>
              <a:rPr lang="zh-CN" b="1" dirty="0">
                <a:solidFill>
                  <a:srgbClr val="FF9900"/>
                </a:solidFill>
                <a:latin typeface="Avenir"/>
                <a:ea typeface="Avenir"/>
                <a:cs typeface="Avenir"/>
                <a:sym typeface="Avenir"/>
              </a:rPr>
              <a:t>Modification of Coherence Protocol</a:t>
            </a:r>
            <a:endParaRPr b="1" dirty="0">
              <a:solidFill>
                <a:srgbClr val="FF99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57" name="Google Shape;25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089025"/>
            <a:ext cx="4500999" cy="13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7420" y="3028949"/>
            <a:ext cx="3959031" cy="147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10"/>
    </mc:Choice>
    <mc:Fallback xmlns="">
      <p:transition spd="slow" advTm="3461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latin typeface="Avenir"/>
                <a:ea typeface="Avenir"/>
                <a:cs typeface="Avenir"/>
                <a:sym typeface="Avenir"/>
              </a:rPr>
              <a:t>Evaluation – Security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DA0AA74-12CD-BB42-883F-5D6F20BDA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436" y="1300001"/>
            <a:ext cx="7285127" cy="32005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69"/>
    </mc:Choice>
    <mc:Fallback xmlns="">
      <p:transition spd="slow" advTm="3056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latin typeface="Avenir"/>
                <a:ea typeface="Avenir"/>
                <a:cs typeface="Avenir"/>
                <a:sym typeface="Avenir"/>
              </a:rPr>
              <a:t>Evaluation – Single-Threading Performance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72" name="Google Shape;27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25" y="1853100"/>
            <a:ext cx="8819523" cy="234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68"/>
    </mc:Choice>
    <mc:Fallback xmlns="">
      <p:transition spd="slow" advTm="23168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latin typeface="Avenir"/>
                <a:ea typeface="Avenir"/>
                <a:cs typeface="Avenir"/>
                <a:sym typeface="Avenir"/>
              </a:rPr>
              <a:t>Evaluation – Multi-Threading Performance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78" name="Google Shape;27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2450" y="1395000"/>
            <a:ext cx="6037074" cy="320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21"/>
    </mc:Choice>
    <mc:Fallback xmlns="">
      <p:transition spd="slow" advTm="2222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latin typeface="Avenir"/>
                <a:ea typeface="Avenir"/>
                <a:cs typeface="Avenir"/>
                <a:sym typeface="Avenir"/>
              </a:rPr>
              <a:t>More in the paper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98" name="Google Shape;298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venir"/>
              <a:buChar char="●"/>
            </a:pPr>
            <a:r>
              <a:rPr lang="zh-CN" sz="2000">
                <a:latin typeface="Avenir"/>
                <a:ea typeface="Avenir"/>
                <a:cs typeface="Avenir"/>
                <a:sym typeface="Avenir"/>
              </a:rPr>
              <a:t>The side-channel attack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venir"/>
              <a:buChar char="●"/>
            </a:pPr>
            <a:r>
              <a:rPr lang="zh-CN" sz="2000">
                <a:latin typeface="Avenir"/>
                <a:ea typeface="Avenir"/>
                <a:cs typeface="Avenir"/>
                <a:sym typeface="Avenir"/>
              </a:rPr>
              <a:t>Performance evaluation on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venir"/>
              <a:buChar char="○"/>
            </a:pPr>
            <a:r>
              <a:rPr lang="zh-CN" sz="2000">
                <a:latin typeface="Avenir"/>
                <a:ea typeface="Avenir"/>
                <a:cs typeface="Avenir"/>
                <a:sym typeface="Avenir"/>
              </a:rPr>
              <a:t>Amount of shared data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venir"/>
              <a:buChar char="○"/>
            </a:pPr>
            <a:r>
              <a:rPr lang="zh-CN" sz="2000">
                <a:latin typeface="Avenir"/>
                <a:ea typeface="Avenir"/>
                <a:cs typeface="Avenir"/>
                <a:sym typeface="Avenir"/>
              </a:rPr>
              <a:t>Write-after-read intensive applications 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"/>
    </mc:Choice>
    <mc:Fallback xmlns="">
      <p:transition spd="slow" advTm="3775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latin typeface="Avenir"/>
                <a:ea typeface="Avenir"/>
                <a:cs typeface="Avenir"/>
                <a:sym typeface="Avenir"/>
              </a:rPr>
              <a:t>Conclusion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04" name="Google Shape;304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venir"/>
              <a:buChar char="●"/>
            </a:pPr>
            <a:r>
              <a:rPr lang="zh-CN" sz="2000">
                <a:latin typeface="Avenir"/>
                <a:ea typeface="Avenir"/>
                <a:cs typeface="Avenir"/>
                <a:sym typeface="Avenir"/>
              </a:rPr>
              <a:t>SwiftDir is the first attempt to secure cache coherence with performance gains. 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venir"/>
              <a:buChar char="●"/>
            </a:pPr>
            <a:r>
              <a:rPr lang="zh-CN" sz="2000">
                <a:latin typeface="Avenir"/>
                <a:ea typeface="Avenir"/>
                <a:cs typeface="Avenir"/>
                <a:sym typeface="Avenir"/>
              </a:rPr>
              <a:t>This promises a way of protection by simplification rather than complication.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2"/>
    </mc:Choice>
    <mc:Fallback xmlns="">
      <p:transition spd="slow" advTm="13002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500">
                <a:latin typeface="Avenir"/>
                <a:ea typeface="Avenir"/>
                <a:cs typeface="Avenir"/>
                <a:sym typeface="Avenir"/>
              </a:rPr>
              <a:t>Thanks</a:t>
            </a:r>
            <a:endParaRPr sz="25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10" name="Google Shape;310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CN" sz="24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If your have any question about this paper, </a:t>
            </a:r>
            <a:r>
              <a:rPr lang="en-US" altLang="zh-CN" sz="24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zh-CN" sz="24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feel free to contact: </a:t>
            </a:r>
            <a:r>
              <a:rPr lang="zh-CN" sz="24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clmiao@zju.edu.cn</a:t>
            </a:r>
            <a:endParaRPr dirty="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9"/>
    </mc:Choice>
    <mc:Fallback xmlns="">
      <p:transition spd="slow" advTm="272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latin typeface="Avenir"/>
                <a:ea typeface="Avenir"/>
                <a:cs typeface="Avenir"/>
                <a:sym typeface="Avenir"/>
              </a:rPr>
              <a:t>Background: Cache Coherence Protocols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504525" y="2325450"/>
            <a:ext cx="2964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latin typeface="Avenir"/>
                <a:ea typeface="Avenir"/>
                <a:cs typeface="Avenir"/>
                <a:sym typeface="Avenir"/>
              </a:rPr>
              <a:t>MSI Coherence Protocol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5611125" y="2325450"/>
            <a:ext cx="3330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latin typeface="Avenir"/>
                <a:ea typeface="Avenir"/>
                <a:cs typeface="Avenir"/>
                <a:sym typeface="Avenir"/>
              </a:rPr>
              <a:t>MESI Coherence Protocol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67" name="Google Shape;67;p14"/>
          <p:cNvCxnSpPr>
            <a:stCxn id="65" idx="3"/>
            <a:endCxn id="66" idx="1"/>
          </p:cNvCxnSpPr>
          <p:nvPr/>
        </p:nvCxnSpPr>
        <p:spPr>
          <a:xfrm>
            <a:off x="3468825" y="2571750"/>
            <a:ext cx="2142300" cy="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68" name="Google Shape;68;p14"/>
          <p:cNvSpPr txBox="1"/>
          <p:nvPr/>
        </p:nvSpPr>
        <p:spPr>
          <a:xfrm>
            <a:off x="3722950" y="2923850"/>
            <a:ext cx="1739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 b="1">
                <a:solidFill>
                  <a:srgbClr val="FF9900"/>
                </a:solidFill>
                <a:latin typeface="Avenir"/>
                <a:ea typeface="Avenir"/>
                <a:cs typeface="Avenir"/>
                <a:sym typeface="Avenir"/>
              </a:rPr>
              <a:t>Exclusive State</a:t>
            </a:r>
            <a:endParaRPr sz="1800" b="1">
              <a:solidFill>
                <a:srgbClr val="FF99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0250" y="2868349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2234050" y="3882200"/>
            <a:ext cx="4717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100">
                <a:latin typeface="Avenir"/>
                <a:ea typeface="Avenir"/>
                <a:cs typeface="Avenir"/>
                <a:sym typeface="Avenir"/>
              </a:rPr>
              <a:t>Accelerate write-after-read accesses!</a:t>
            </a:r>
            <a:endParaRPr sz="2100">
              <a:latin typeface="Avenir"/>
              <a:ea typeface="Avenir"/>
              <a:cs typeface="Avenir"/>
              <a:sym typeface="Avenir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38"/>
    </mc:Choice>
    <mc:Fallback xmlns="">
      <p:transition spd="slow" advTm="721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latin typeface="Avenir"/>
                <a:ea typeface="Avenir"/>
                <a:cs typeface="Avenir"/>
                <a:sym typeface="Avenir"/>
              </a:rPr>
              <a:t>Background: Coherence-based Timing Channel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1018050" y="1894675"/>
            <a:ext cx="532800" cy="324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1780700" y="1894675"/>
            <a:ext cx="532800" cy="324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2543350" y="1894675"/>
            <a:ext cx="532800" cy="324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1018100" y="2560150"/>
            <a:ext cx="2058000" cy="324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1863000" y="1949400"/>
            <a:ext cx="155100" cy="218100"/>
          </a:xfrm>
          <a:prstGeom prst="rect">
            <a:avLst/>
          </a:prstGeom>
          <a:solidFill>
            <a:srgbClr val="FF969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Google Shape;81;p15"/>
          <p:cNvSpPr/>
          <p:nvPr/>
        </p:nvSpPr>
        <p:spPr>
          <a:xfrm>
            <a:off x="2014200" y="1949400"/>
            <a:ext cx="230100" cy="218100"/>
          </a:xfrm>
          <a:prstGeom prst="rect">
            <a:avLst/>
          </a:prstGeom>
          <a:solidFill>
            <a:srgbClr val="A9D3A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1797300" y="1872325"/>
            <a:ext cx="286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1989900" y="1873800"/>
            <a:ext cx="286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Google Shape;84;p15"/>
          <p:cNvSpPr/>
          <p:nvPr/>
        </p:nvSpPr>
        <p:spPr>
          <a:xfrm>
            <a:off x="1120700" y="2603225"/>
            <a:ext cx="1046100" cy="237000"/>
          </a:xfrm>
          <a:prstGeom prst="roundRect">
            <a:avLst>
              <a:gd name="adj" fmla="val 16667"/>
            </a:avLst>
          </a:prstGeom>
          <a:solidFill>
            <a:srgbClr val="C8E6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Directory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85;p15"/>
          <p:cNvSpPr/>
          <p:nvPr/>
        </p:nvSpPr>
        <p:spPr>
          <a:xfrm>
            <a:off x="2465825" y="2614138"/>
            <a:ext cx="155100" cy="218100"/>
          </a:xfrm>
          <a:prstGeom prst="rect">
            <a:avLst/>
          </a:prstGeom>
          <a:solidFill>
            <a:srgbClr val="FF969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5"/>
          <p:cNvSpPr/>
          <p:nvPr/>
        </p:nvSpPr>
        <p:spPr>
          <a:xfrm>
            <a:off x="2617025" y="2614138"/>
            <a:ext cx="230100" cy="218100"/>
          </a:xfrm>
          <a:prstGeom prst="rect">
            <a:avLst/>
          </a:prstGeom>
          <a:solidFill>
            <a:srgbClr val="A9D3A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2400125" y="2537063"/>
            <a:ext cx="286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2592725" y="2538538"/>
            <a:ext cx="286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9" name="Google Shape;89;p15"/>
          <p:cNvCxnSpPr/>
          <p:nvPr/>
        </p:nvCxnSpPr>
        <p:spPr>
          <a:xfrm>
            <a:off x="1173025" y="2214325"/>
            <a:ext cx="0" cy="387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0" name="Google Shape;90;p15"/>
          <p:cNvSpPr txBox="1"/>
          <p:nvPr/>
        </p:nvSpPr>
        <p:spPr>
          <a:xfrm>
            <a:off x="890600" y="2260150"/>
            <a:ext cx="230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>
                <a:solidFill>
                  <a:schemeClr val="dk1"/>
                </a:solidFill>
              </a:rPr>
              <a:t>❶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623300" y="3134525"/>
            <a:ext cx="3421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❶ Core A request directory for memory location X</a:t>
            </a:r>
            <a:endParaRPr sz="11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92" name="Google Shape;92;p15"/>
          <p:cNvCxnSpPr/>
          <p:nvPr/>
        </p:nvCxnSpPr>
        <p:spPr>
          <a:xfrm>
            <a:off x="2083800" y="2224188"/>
            <a:ext cx="0" cy="374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93" name="Google Shape;93;p15"/>
          <p:cNvSpPr txBox="1"/>
          <p:nvPr/>
        </p:nvSpPr>
        <p:spPr>
          <a:xfrm>
            <a:off x="629250" y="353120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❷ Directory forwards request to Core B</a:t>
            </a:r>
            <a:endParaRPr sz="11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2042025" y="2280600"/>
            <a:ext cx="230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❷</a:t>
            </a:r>
            <a:endParaRPr/>
          </a:p>
        </p:txBody>
      </p:sp>
      <p:sp>
        <p:nvSpPr>
          <p:cNvPr id="95" name="Google Shape;95;p15"/>
          <p:cNvSpPr/>
          <p:nvPr/>
        </p:nvSpPr>
        <p:spPr>
          <a:xfrm>
            <a:off x="1352225" y="2214325"/>
            <a:ext cx="561825" cy="154975"/>
          </a:xfrm>
          <a:custGeom>
            <a:avLst/>
            <a:gdLst/>
            <a:ahLst/>
            <a:cxnLst/>
            <a:rect l="l" t="t" r="r" b="b"/>
            <a:pathLst>
              <a:path w="22473" h="6199" extrusionOk="0">
                <a:moveTo>
                  <a:pt x="22473" y="0"/>
                </a:moveTo>
                <a:lnTo>
                  <a:pt x="22473" y="6199"/>
                </a:lnTo>
                <a:lnTo>
                  <a:pt x="0" y="6199"/>
                </a:lnTo>
                <a:lnTo>
                  <a:pt x="0" y="387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96" name="Google Shape;96;p15"/>
          <p:cNvSpPr txBox="1"/>
          <p:nvPr/>
        </p:nvSpPr>
        <p:spPr>
          <a:xfrm>
            <a:off x="1458125" y="2275450"/>
            <a:ext cx="2301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>
                <a:solidFill>
                  <a:schemeClr val="dk1"/>
                </a:solidFill>
              </a:rPr>
              <a:t>❸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633150" y="3927875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❸ Core B sends response to Core A</a:t>
            </a:r>
            <a:endParaRPr sz="11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928650" y="1589525"/>
            <a:ext cx="71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latin typeface="Avenir"/>
                <a:ea typeface="Avenir"/>
                <a:cs typeface="Avenir"/>
                <a:sym typeface="Avenir"/>
              </a:rPr>
              <a:t>core A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1691300" y="1580200"/>
            <a:ext cx="71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latin typeface="Avenir"/>
                <a:ea typeface="Avenir"/>
                <a:cs typeface="Avenir"/>
                <a:sym typeface="Avenir"/>
              </a:rPr>
              <a:t>core B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2453950" y="1580200"/>
            <a:ext cx="71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latin typeface="Avenir"/>
                <a:ea typeface="Avenir"/>
                <a:cs typeface="Avenir"/>
                <a:sym typeface="Avenir"/>
              </a:rPr>
              <a:t>core C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853150" y="1189325"/>
            <a:ext cx="267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rgbClr val="FF9900"/>
                </a:solidFill>
                <a:latin typeface="Avenir"/>
                <a:ea typeface="Avenir"/>
                <a:cs typeface="Avenir"/>
                <a:sym typeface="Avenir"/>
              </a:rPr>
              <a:t>E-state coherence request</a:t>
            </a:r>
            <a:endParaRPr>
              <a:solidFill>
                <a:srgbClr val="FF99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2" name="Google Shape;102;p15"/>
          <p:cNvSpPr/>
          <p:nvPr/>
        </p:nvSpPr>
        <p:spPr>
          <a:xfrm>
            <a:off x="5732750" y="1951675"/>
            <a:ext cx="532800" cy="324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5"/>
          <p:cNvSpPr/>
          <p:nvPr/>
        </p:nvSpPr>
        <p:spPr>
          <a:xfrm>
            <a:off x="6495400" y="1951675"/>
            <a:ext cx="532800" cy="324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7258050" y="1951675"/>
            <a:ext cx="532800" cy="324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15"/>
          <p:cNvSpPr/>
          <p:nvPr/>
        </p:nvSpPr>
        <p:spPr>
          <a:xfrm>
            <a:off x="5732800" y="2617150"/>
            <a:ext cx="2058000" cy="324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15"/>
          <p:cNvSpPr/>
          <p:nvPr/>
        </p:nvSpPr>
        <p:spPr>
          <a:xfrm>
            <a:off x="6577700" y="2006400"/>
            <a:ext cx="155100" cy="218100"/>
          </a:xfrm>
          <a:prstGeom prst="rect">
            <a:avLst/>
          </a:prstGeom>
          <a:solidFill>
            <a:srgbClr val="FF969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6728900" y="2006400"/>
            <a:ext cx="230100" cy="218100"/>
          </a:xfrm>
          <a:prstGeom prst="rect">
            <a:avLst/>
          </a:prstGeom>
          <a:solidFill>
            <a:srgbClr val="A9D3A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6512000" y="1929325"/>
            <a:ext cx="286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6704600" y="1930800"/>
            <a:ext cx="286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15"/>
          <p:cNvSpPr/>
          <p:nvPr/>
        </p:nvSpPr>
        <p:spPr>
          <a:xfrm>
            <a:off x="5835400" y="2660225"/>
            <a:ext cx="1046100" cy="237000"/>
          </a:xfrm>
          <a:prstGeom prst="roundRect">
            <a:avLst>
              <a:gd name="adj" fmla="val 16667"/>
            </a:avLst>
          </a:prstGeom>
          <a:solidFill>
            <a:srgbClr val="C8E6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Directory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7180525" y="2671138"/>
            <a:ext cx="155100" cy="218100"/>
          </a:xfrm>
          <a:prstGeom prst="rect">
            <a:avLst/>
          </a:prstGeom>
          <a:solidFill>
            <a:srgbClr val="FF969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15"/>
          <p:cNvSpPr/>
          <p:nvPr/>
        </p:nvSpPr>
        <p:spPr>
          <a:xfrm>
            <a:off x="7331725" y="2671138"/>
            <a:ext cx="230100" cy="218100"/>
          </a:xfrm>
          <a:prstGeom prst="rect">
            <a:avLst/>
          </a:prstGeom>
          <a:solidFill>
            <a:srgbClr val="A9D3A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7114825" y="2594063"/>
            <a:ext cx="286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7307425" y="2595538"/>
            <a:ext cx="286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5" name="Google Shape;115;p15"/>
          <p:cNvCxnSpPr/>
          <p:nvPr/>
        </p:nvCxnSpPr>
        <p:spPr>
          <a:xfrm>
            <a:off x="5887725" y="2271325"/>
            <a:ext cx="0" cy="387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6" name="Google Shape;116;p15"/>
          <p:cNvSpPr txBox="1"/>
          <p:nvPr/>
        </p:nvSpPr>
        <p:spPr>
          <a:xfrm>
            <a:off x="5605300" y="2317150"/>
            <a:ext cx="230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>
                <a:solidFill>
                  <a:schemeClr val="dk1"/>
                </a:solidFill>
              </a:rPr>
              <a:t>❶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5185600" y="3191525"/>
            <a:ext cx="37731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❶ Core A requests Directory for memory location X</a:t>
            </a:r>
            <a:endParaRPr sz="11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18" name="Google Shape;118;p15"/>
          <p:cNvCxnSpPr/>
          <p:nvPr/>
        </p:nvCxnSpPr>
        <p:spPr>
          <a:xfrm>
            <a:off x="6112700" y="2281188"/>
            <a:ext cx="0" cy="374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19" name="Google Shape;119;p15"/>
          <p:cNvSpPr txBox="1"/>
          <p:nvPr/>
        </p:nvSpPr>
        <p:spPr>
          <a:xfrm>
            <a:off x="5185600" y="358335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❷ LLC sends response to Core B</a:t>
            </a:r>
            <a:endParaRPr sz="11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6093313" y="2309488"/>
            <a:ext cx="230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❷</a:t>
            </a:r>
            <a:endParaRPr/>
          </a:p>
        </p:txBody>
      </p:sp>
      <p:sp>
        <p:nvSpPr>
          <p:cNvPr id="121" name="Google Shape;121;p15"/>
          <p:cNvSpPr txBox="1"/>
          <p:nvPr/>
        </p:nvSpPr>
        <p:spPr>
          <a:xfrm>
            <a:off x="5643350" y="1646525"/>
            <a:ext cx="71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latin typeface="Avenir"/>
                <a:ea typeface="Avenir"/>
                <a:cs typeface="Avenir"/>
                <a:sym typeface="Avenir"/>
              </a:rPr>
              <a:t>core A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6406000" y="1637200"/>
            <a:ext cx="71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latin typeface="Avenir"/>
                <a:ea typeface="Avenir"/>
                <a:cs typeface="Avenir"/>
                <a:sym typeface="Avenir"/>
              </a:rPr>
              <a:t>core B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7168650" y="1637200"/>
            <a:ext cx="71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latin typeface="Avenir"/>
                <a:ea typeface="Avenir"/>
                <a:cs typeface="Avenir"/>
                <a:sym typeface="Avenir"/>
              </a:rPr>
              <a:t>core C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4" name="Google Shape;124;p15"/>
          <p:cNvSpPr txBox="1"/>
          <p:nvPr/>
        </p:nvSpPr>
        <p:spPr>
          <a:xfrm>
            <a:off x="5567850" y="1246325"/>
            <a:ext cx="267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rgbClr val="FF9900"/>
                </a:solidFill>
                <a:latin typeface="Avenir"/>
                <a:ea typeface="Avenir"/>
                <a:cs typeface="Avenir"/>
                <a:sym typeface="Avenir"/>
              </a:rPr>
              <a:t>S-state coherence request</a:t>
            </a:r>
            <a:endParaRPr>
              <a:solidFill>
                <a:srgbClr val="FF99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5" name="Google Shape;125;p15"/>
          <p:cNvSpPr/>
          <p:nvPr/>
        </p:nvSpPr>
        <p:spPr>
          <a:xfrm>
            <a:off x="7323750" y="2005663"/>
            <a:ext cx="155100" cy="218100"/>
          </a:xfrm>
          <a:prstGeom prst="rect">
            <a:avLst/>
          </a:prstGeom>
          <a:solidFill>
            <a:srgbClr val="FF969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15"/>
          <p:cNvSpPr/>
          <p:nvPr/>
        </p:nvSpPr>
        <p:spPr>
          <a:xfrm>
            <a:off x="7474950" y="2005663"/>
            <a:ext cx="230100" cy="218100"/>
          </a:xfrm>
          <a:prstGeom prst="rect">
            <a:avLst/>
          </a:prstGeom>
          <a:solidFill>
            <a:srgbClr val="A9D3A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15"/>
          <p:cNvSpPr txBox="1"/>
          <p:nvPr/>
        </p:nvSpPr>
        <p:spPr>
          <a:xfrm>
            <a:off x="7258050" y="1928588"/>
            <a:ext cx="286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15"/>
          <p:cNvSpPr txBox="1"/>
          <p:nvPr/>
        </p:nvSpPr>
        <p:spPr>
          <a:xfrm>
            <a:off x="7450650" y="1930063"/>
            <a:ext cx="286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856"/>
    </mc:Choice>
    <mc:Fallback xmlns="">
      <p:transition spd="slow" advTm="758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latin typeface="Avenir"/>
                <a:ea typeface="Avenir"/>
                <a:cs typeface="Avenir"/>
                <a:sym typeface="Avenir"/>
              </a:rPr>
              <a:t>Background: Covert-channel Attack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4" name="Google Shape;13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latin typeface="Avenir"/>
                <a:ea typeface="Avenir"/>
                <a:cs typeface="Avenir"/>
                <a:sym typeface="Avenir"/>
              </a:rPr>
              <a:t>Attack Model: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Font typeface="Avenir"/>
              <a:buChar char="●"/>
            </a:pPr>
            <a:r>
              <a:rPr lang="zh-CN">
                <a:latin typeface="Avenir"/>
                <a:ea typeface="Avenir"/>
                <a:cs typeface="Avenir"/>
                <a:sym typeface="Avenir"/>
              </a:rPr>
              <a:t>The sender and receiver first construct shared memory by directly calling a shared library or indirectly leveraging memory deduplication.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●"/>
            </a:pPr>
            <a:r>
              <a:rPr lang="zh-CN">
                <a:latin typeface="Avenir"/>
                <a:ea typeface="Avenir"/>
                <a:cs typeface="Avenir"/>
                <a:sym typeface="Avenir"/>
              </a:rPr>
              <a:t> The sender aims to leak secrets by modulating the secret through coherence states (i.e., E and S) of shared data.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●"/>
            </a:pPr>
            <a:r>
              <a:rPr lang="zh-CN">
                <a:latin typeface="Avenir"/>
                <a:ea typeface="Avenir"/>
                <a:cs typeface="Avenir"/>
                <a:sym typeface="Avenir"/>
              </a:rPr>
              <a:t>The sender can create threads on different cores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●"/>
            </a:pPr>
            <a:r>
              <a:rPr lang="zh-CN">
                <a:latin typeface="Avenir"/>
                <a:ea typeface="Avenir"/>
                <a:cs typeface="Avenir"/>
                <a:sym typeface="Avenir"/>
              </a:rPr>
              <a:t>The receiver can decode secrets through the E/S timing channel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5" name="Google Shape;135;p16"/>
          <p:cNvSpPr txBox="1"/>
          <p:nvPr/>
        </p:nvSpPr>
        <p:spPr>
          <a:xfrm>
            <a:off x="565225" y="4464000"/>
            <a:ext cx="821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latin typeface="Avenir"/>
                <a:ea typeface="Avenir"/>
                <a:cs typeface="Avenir"/>
                <a:sym typeface="Avenir"/>
              </a:rPr>
              <a:t>[HPCA’18] Are Coherence Protocol States Vulnerable to Information Leakage?</a:t>
            </a:r>
            <a:endParaRPr sz="18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48"/>
    </mc:Choice>
    <mc:Fallback xmlns="">
      <p:transition spd="slow" advTm="3634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latin typeface="Avenir"/>
                <a:ea typeface="Avenir"/>
                <a:cs typeface="Avenir"/>
                <a:sym typeface="Avenir"/>
              </a:rPr>
              <a:t>Background: Covert-channel Attack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41" name="Google Shape;141;p17"/>
          <p:cNvPicPr preferRelativeResize="0"/>
          <p:nvPr/>
        </p:nvPicPr>
        <p:blipFill rotWithShape="1">
          <a:blip r:embed="rId3">
            <a:alphaModFix/>
          </a:blip>
          <a:srcRect l="2102" t="1747" r="2313" b="1193"/>
          <a:stretch/>
        </p:blipFill>
        <p:spPr>
          <a:xfrm>
            <a:off x="97150" y="1405475"/>
            <a:ext cx="4411624" cy="308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 rotWithShape="1">
          <a:blip r:embed="rId4">
            <a:alphaModFix/>
          </a:blip>
          <a:srcRect l="1202" r="1016" b="1477"/>
          <a:stretch/>
        </p:blipFill>
        <p:spPr>
          <a:xfrm>
            <a:off x="4614400" y="1377025"/>
            <a:ext cx="4454825" cy="308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7"/>
          <p:cNvSpPr txBox="1"/>
          <p:nvPr/>
        </p:nvSpPr>
        <p:spPr>
          <a:xfrm>
            <a:off x="565225" y="4464000"/>
            <a:ext cx="821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latin typeface="Avenir"/>
                <a:ea typeface="Avenir"/>
                <a:cs typeface="Avenir"/>
                <a:sym typeface="Avenir"/>
              </a:rPr>
              <a:t>[HPCA’18] Are Coherence Protocol States Vulnerable to Information Leakage?</a:t>
            </a:r>
            <a:endParaRPr sz="18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84"/>
    </mc:Choice>
    <mc:Fallback xmlns="">
      <p:transition spd="slow" advTm="3418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latin typeface="Avenir"/>
                <a:ea typeface="Avenir"/>
                <a:cs typeface="Avenir"/>
                <a:sym typeface="Avenir"/>
              </a:rPr>
              <a:t>Background: S-MESI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5" name="Google Shape;155;p19"/>
          <p:cNvSpPr/>
          <p:nvPr/>
        </p:nvSpPr>
        <p:spPr>
          <a:xfrm>
            <a:off x="4415950" y="2045450"/>
            <a:ext cx="875400" cy="460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19"/>
          <p:cNvSpPr/>
          <p:nvPr/>
        </p:nvSpPr>
        <p:spPr>
          <a:xfrm>
            <a:off x="4557250" y="2145500"/>
            <a:ext cx="377100" cy="260700"/>
          </a:xfrm>
          <a:prstGeom prst="rect">
            <a:avLst/>
          </a:prstGeom>
          <a:solidFill>
            <a:srgbClr val="FF969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19"/>
          <p:cNvSpPr/>
          <p:nvPr/>
        </p:nvSpPr>
        <p:spPr>
          <a:xfrm>
            <a:off x="4930300" y="2145503"/>
            <a:ext cx="230100" cy="260700"/>
          </a:xfrm>
          <a:prstGeom prst="rect">
            <a:avLst/>
          </a:prstGeom>
          <a:solidFill>
            <a:srgbClr val="A9D3A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19"/>
          <p:cNvSpPr txBox="1"/>
          <p:nvPr/>
        </p:nvSpPr>
        <p:spPr>
          <a:xfrm>
            <a:off x="4415950" y="2120925"/>
            <a:ext cx="659700" cy="5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zh-CN" sz="11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100" baseline="30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p19"/>
          <p:cNvSpPr txBox="1"/>
          <p:nvPr/>
        </p:nvSpPr>
        <p:spPr>
          <a:xfrm>
            <a:off x="4901850" y="2091200"/>
            <a:ext cx="230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19"/>
          <p:cNvSpPr/>
          <p:nvPr/>
        </p:nvSpPr>
        <p:spPr>
          <a:xfrm>
            <a:off x="1966075" y="2045450"/>
            <a:ext cx="875400" cy="460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19"/>
          <p:cNvSpPr/>
          <p:nvPr/>
        </p:nvSpPr>
        <p:spPr>
          <a:xfrm>
            <a:off x="2107375" y="2145500"/>
            <a:ext cx="377100" cy="260700"/>
          </a:xfrm>
          <a:prstGeom prst="rect">
            <a:avLst/>
          </a:prstGeom>
          <a:solidFill>
            <a:srgbClr val="FF969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19"/>
          <p:cNvSpPr/>
          <p:nvPr/>
        </p:nvSpPr>
        <p:spPr>
          <a:xfrm>
            <a:off x="2480425" y="2145503"/>
            <a:ext cx="230100" cy="260700"/>
          </a:xfrm>
          <a:prstGeom prst="rect">
            <a:avLst/>
          </a:prstGeom>
          <a:solidFill>
            <a:srgbClr val="A9D3A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19"/>
          <p:cNvSpPr txBox="1"/>
          <p:nvPr/>
        </p:nvSpPr>
        <p:spPr>
          <a:xfrm>
            <a:off x="2160900" y="2098850"/>
            <a:ext cx="200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9"/>
          <p:cNvSpPr txBox="1"/>
          <p:nvPr/>
        </p:nvSpPr>
        <p:spPr>
          <a:xfrm>
            <a:off x="2451975" y="2091200"/>
            <a:ext cx="230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19"/>
          <p:cNvSpPr/>
          <p:nvPr/>
        </p:nvSpPr>
        <p:spPr>
          <a:xfrm>
            <a:off x="1966075" y="3374575"/>
            <a:ext cx="2058000" cy="369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19"/>
          <p:cNvSpPr/>
          <p:nvPr/>
        </p:nvSpPr>
        <p:spPr>
          <a:xfrm>
            <a:off x="2068675" y="3440000"/>
            <a:ext cx="1046100" cy="237000"/>
          </a:xfrm>
          <a:prstGeom prst="roundRect">
            <a:avLst>
              <a:gd name="adj" fmla="val 16667"/>
            </a:avLst>
          </a:prstGeom>
          <a:solidFill>
            <a:srgbClr val="C8E6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Directory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19"/>
          <p:cNvSpPr/>
          <p:nvPr/>
        </p:nvSpPr>
        <p:spPr>
          <a:xfrm>
            <a:off x="3261475" y="3428875"/>
            <a:ext cx="377100" cy="260700"/>
          </a:xfrm>
          <a:prstGeom prst="rect">
            <a:avLst/>
          </a:prstGeom>
          <a:solidFill>
            <a:srgbClr val="FF969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19"/>
          <p:cNvSpPr/>
          <p:nvPr/>
        </p:nvSpPr>
        <p:spPr>
          <a:xfrm>
            <a:off x="3634525" y="3428878"/>
            <a:ext cx="230100" cy="260700"/>
          </a:xfrm>
          <a:prstGeom prst="rect">
            <a:avLst/>
          </a:prstGeom>
          <a:solidFill>
            <a:srgbClr val="A9D3A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p19"/>
          <p:cNvSpPr txBox="1"/>
          <p:nvPr/>
        </p:nvSpPr>
        <p:spPr>
          <a:xfrm>
            <a:off x="3315000" y="3382225"/>
            <a:ext cx="200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9"/>
          <p:cNvSpPr txBox="1"/>
          <p:nvPr/>
        </p:nvSpPr>
        <p:spPr>
          <a:xfrm>
            <a:off x="3606075" y="3374575"/>
            <a:ext cx="230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Google Shape;171;p19"/>
          <p:cNvSpPr/>
          <p:nvPr/>
        </p:nvSpPr>
        <p:spPr>
          <a:xfrm>
            <a:off x="5782650" y="3366925"/>
            <a:ext cx="2058000" cy="369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19"/>
          <p:cNvSpPr/>
          <p:nvPr/>
        </p:nvSpPr>
        <p:spPr>
          <a:xfrm>
            <a:off x="5885250" y="3432350"/>
            <a:ext cx="1046100" cy="237000"/>
          </a:xfrm>
          <a:prstGeom prst="roundRect">
            <a:avLst>
              <a:gd name="adj" fmla="val 16667"/>
            </a:avLst>
          </a:prstGeom>
          <a:solidFill>
            <a:srgbClr val="C8E6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Directory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19"/>
          <p:cNvSpPr/>
          <p:nvPr/>
        </p:nvSpPr>
        <p:spPr>
          <a:xfrm>
            <a:off x="7078050" y="3421225"/>
            <a:ext cx="377100" cy="260700"/>
          </a:xfrm>
          <a:prstGeom prst="rect">
            <a:avLst/>
          </a:prstGeom>
          <a:solidFill>
            <a:srgbClr val="FF969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19"/>
          <p:cNvSpPr/>
          <p:nvPr/>
        </p:nvSpPr>
        <p:spPr>
          <a:xfrm>
            <a:off x="7451100" y="3421228"/>
            <a:ext cx="230100" cy="260700"/>
          </a:xfrm>
          <a:prstGeom prst="rect">
            <a:avLst/>
          </a:prstGeom>
          <a:solidFill>
            <a:srgbClr val="A9D3A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19"/>
          <p:cNvSpPr txBox="1"/>
          <p:nvPr/>
        </p:nvSpPr>
        <p:spPr>
          <a:xfrm>
            <a:off x="7101575" y="3374575"/>
            <a:ext cx="230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7422650" y="3366925"/>
            <a:ext cx="230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19"/>
          <p:cNvSpPr/>
          <p:nvPr/>
        </p:nvSpPr>
        <p:spPr>
          <a:xfrm>
            <a:off x="6954925" y="2038600"/>
            <a:ext cx="875400" cy="460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" name="Google Shape;178;p19"/>
          <p:cNvSpPr/>
          <p:nvPr/>
        </p:nvSpPr>
        <p:spPr>
          <a:xfrm>
            <a:off x="7096225" y="2138650"/>
            <a:ext cx="377100" cy="260700"/>
          </a:xfrm>
          <a:prstGeom prst="rect">
            <a:avLst/>
          </a:prstGeom>
          <a:solidFill>
            <a:srgbClr val="FF969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p19"/>
          <p:cNvSpPr/>
          <p:nvPr/>
        </p:nvSpPr>
        <p:spPr>
          <a:xfrm>
            <a:off x="7469275" y="2138653"/>
            <a:ext cx="230100" cy="260700"/>
          </a:xfrm>
          <a:prstGeom prst="rect">
            <a:avLst/>
          </a:prstGeom>
          <a:solidFill>
            <a:srgbClr val="A9D3A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p19"/>
          <p:cNvSpPr txBox="1"/>
          <p:nvPr/>
        </p:nvSpPr>
        <p:spPr>
          <a:xfrm>
            <a:off x="6954925" y="2080175"/>
            <a:ext cx="659700" cy="5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endParaRPr sz="1100" baseline="30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p19"/>
          <p:cNvSpPr txBox="1"/>
          <p:nvPr/>
        </p:nvSpPr>
        <p:spPr>
          <a:xfrm>
            <a:off x="7440825" y="2084350"/>
            <a:ext cx="230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82" name="Google Shape;182;p19"/>
          <p:cNvCxnSpPr/>
          <p:nvPr/>
        </p:nvCxnSpPr>
        <p:spPr>
          <a:xfrm>
            <a:off x="2393925" y="1538675"/>
            <a:ext cx="0" cy="500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3" name="Google Shape;183;p19"/>
          <p:cNvSpPr txBox="1"/>
          <p:nvPr/>
        </p:nvSpPr>
        <p:spPr>
          <a:xfrm>
            <a:off x="1506425" y="1596800"/>
            <a:ext cx="854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1. write X</a:t>
            </a:r>
            <a:endParaRPr sz="11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4" name="Google Shape;184;p19"/>
          <p:cNvSpPr txBox="1"/>
          <p:nvPr/>
        </p:nvSpPr>
        <p:spPr>
          <a:xfrm>
            <a:off x="1021575" y="2005350"/>
            <a:ext cx="854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Private</a:t>
            </a:r>
            <a:endParaRPr sz="11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Cache</a:t>
            </a:r>
            <a:endParaRPr sz="11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5" name="Google Shape;185;p19"/>
          <p:cNvSpPr txBox="1"/>
          <p:nvPr/>
        </p:nvSpPr>
        <p:spPr>
          <a:xfrm>
            <a:off x="1013750" y="3374575"/>
            <a:ext cx="854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LLC</a:t>
            </a:r>
            <a:endParaRPr sz="11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86" name="Google Shape;186;p19"/>
          <p:cNvCxnSpPr>
            <a:stCxn id="160" idx="2"/>
          </p:cNvCxnSpPr>
          <p:nvPr/>
        </p:nvCxnSpPr>
        <p:spPr>
          <a:xfrm flipH="1">
            <a:off x="2399575" y="2506250"/>
            <a:ext cx="4200" cy="93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7" name="Google Shape;187;p19"/>
          <p:cNvSpPr txBox="1"/>
          <p:nvPr/>
        </p:nvSpPr>
        <p:spPr>
          <a:xfrm>
            <a:off x="1403925" y="2666075"/>
            <a:ext cx="1007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2a. upgrade</a:t>
            </a:r>
            <a:endParaRPr sz="1100"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88" name="Google Shape;188;p19"/>
          <p:cNvCxnSpPr>
            <a:stCxn id="160" idx="3"/>
          </p:cNvCxnSpPr>
          <p:nvPr/>
        </p:nvCxnSpPr>
        <p:spPr>
          <a:xfrm rot="10800000" flipH="1">
            <a:off x="2841475" y="2266850"/>
            <a:ext cx="1572300" cy="9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9" name="Google Shape;189;p19"/>
          <p:cNvSpPr txBox="1"/>
          <p:nvPr/>
        </p:nvSpPr>
        <p:spPr>
          <a:xfrm>
            <a:off x="3102163" y="1899463"/>
            <a:ext cx="1046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2b. transition</a:t>
            </a:r>
            <a:endParaRPr sz="11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0" name="Google Shape;190;p19"/>
          <p:cNvSpPr/>
          <p:nvPr/>
        </p:nvSpPr>
        <p:spPr>
          <a:xfrm>
            <a:off x="2746700" y="2534375"/>
            <a:ext cx="2292950" cy="916025"/>
          </a:xfrm>
          <a:custGeom>
            <a:avLst/>
            <a:gdLst/>
            <a:ahLst/>
            <a:cxnLst/>
            <a:rect l="l" t="t" r="r" b="b"/>
            <a:pathLst>
              <a:path w="91718" h="36641" extrusionOk="0">
                <a:moveTo>
                  <a:pt x="0" y="36641"/>
                </a:moveTo>
                <a:lnTo>
                  <a:pt x="0" y="24807"/>
                </a:lnTo>
                <a:lnTo>
                  <a:pt x="91718" y="24352"/>
                </a:lnTo>
                <a:lnTo>
                  <a:pt x="91491" y="0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91" name="Google Shape;191;p19"/>
          <p:cNvSpPr txBox="1"/>
          <p:nvPr/>
        </p:nvSpPr>
        <p:spPr>
          <a:xfrm>
            <a:off x="4379950" y="2795600"/>
            <a:ext cx="659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3a. ack</a:t>
            </a:r>
            <a:endParaRPr sz="11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92" name="Google Shape;192;p19"/>
          <p:cNvCxnSpPr>
            <a:stCxn id="165" idx="3"/>
            <a:endCxn id="171" idx="1"/>
          </p:cNvCxnSpPr>
          <p:nvPr/>
        </p:nvCxnSpPr>
        <p:spPr>
          <a:xfrm rot="10800000" flipH="1">
            <a:off x="4024075" y="3551425"/>
            <a:ext cx="1758600" cy="7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3" name="Google Shape;193;p19"/>
          <p:cNvSpPr txBox="1"/>
          <p:nvPr/>
        </p:nvSpPr>
        <p:spPr>
          <a:xfrm>
            <a:off x="4300588" y="3205213"/>
            <a:ext cx="1046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3b. transition</a:t>
            </a:r>
            <a:endParaRPr sz="11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4" name="Google Shape;194;p19"/>
          <p:cNvSpPr txBox="1"/>
          <p:nvPr/>
        </p:nvSpPr>
        <p:spPr>
          <a:xfrm>
            <a:off x="5667225" y="1942775"/>
            <a:ext cx="1046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4. transition</a:t>
            </a:r>
            <a:endParaRPr sz="11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95" name="Google Shape;195;p19"/>
          <p:cNvCxnSpPr>
            <a:stCxn id="155" idx="3"/>
          </p:cNvCxnSpPr>
          <p:nvPr/>
        </p:nvCxnSpPr>
        <p:spPr>
          <a:xfrm rot="10800000" flipH="1">
            <a:off x="5291350" y="2264450"/>
            <a:ext cx="1659900" cy="11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368"/>
    </mc:Choice>
    <mc:Fallback xmlns="">
      <p:transition spd="slow" advTm="703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latin typeface="Avenir"/>
                <a:ea typeface="Avenir"/>
                <a:cs typeface="Avenir"/>
                <a:sym typeface="Avenir"/>
              </a:rPr>
              <a:t>SwiftDir: Overview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2" name="Google Shape;202;p20"/>
          <p:cNvSpPr txBox="1"/>
          <p:nvPr/>
        </p:nvSpPr>
        <p:spPr>
          <a:xfrm>
            <a:off x="4049538" y="1951243"/>
            <a:ext cx="959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latin typeface="Avenir"/>
                <a:ea typeface="Avenir"/>
                <a:cs typeface="Avenir"/>
                <a:sym typeface="Avenir"/>
              </a:rPr>
              <a:t>E state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3" name="Google Shape;203;p20"/>
          <p:cNvSpPr txBox="1"/>
          <p:nvPr/>
        </p:nvSpPr>
        <p:spPr>
          <a:xfrm>
            <a:off x="1820100" y="1951243"/>
            <a:ext cx="1668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dirty="0">
                <a:latin typeface="Avenir"/>
                <a:ea typeface="Avenir"/>
                <a:cs typeface="Avenir"/>
                <a:sym typeface="Avenir"/>
              </a:rPr>
              <a:t>Performance</a:t>
            </a:r>
            <a:endParaRPr sz="2000"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4" name="Google Shape;204;p20"/>
          <p:cNvSpPr txBox="1"/>
          <p:nvPr/>
        </p:nvSpPr>
        <p:spPr>
          <a:xfrm>
            <a:off x="5664480" y="1951243"/>
            <a:ext cx="1668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dirty="0">
                <a:latin typeface="Avenir"/>
                <a:ea typeface="Avenir"/>
                <a:cs typeface="Avenir"/>
                <a:sym typeface="Avenir"/>
              </a:rPr>
              <a:t>Security</a:t>
            </a:r>
            <a:endParaRPr sz="2000" dirty="0"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205" name="Google Shape;205;p20"/>
          <p:cNvCxnSpPr>
            <a:stCxn id="202" idx="1"/>
            <a:endCxn id="203" idx="3"/>
          </p:cNvCxnSpPr>
          <p:nvPr/>
        </p:nvCxnSpPr>
        <p:spPr>
          <a:xfrm flipH="1">
            <a:off x="3488100" y="2197543"/>
            <a:ext cx="561438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6" name="Google Shape;206;p20"/>
          <p:cNvCxnSpPr>
            <a:stCxn id="202" idx="3"/>
            <a:endCxn id="204" idx="1"/>
          </p:cNvCxnSpPr>
          <p:nvPr/>
        </p:nvCxnSpPr>
        <p:spPr>
          <a:xfrm>
            <a:off x="5009238" y="2197543"/>
            <a:ext cx="655242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7" name="Google Shape;207;p20"/>
          <p:cNvSpPr txBox="1"/>
          <p:nvPr/>
        </p:nvSpPr>
        <p:spPr>
          <a:xfrm>
            <a:off x="3695400" y="3004318"/>
            <a:ext cx="1668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latin typeface="Avenir"/>
                <a:ea typeface="Avenir"/>
                <a:cs typeface="Avenir"/>
                <a:sym typeface="Avenir"/>
              </a:rPr>
              <a:t>Downgrade E state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8" name="Google Shape;208;p20"/>
          <p:cNvSpPr/>
          <p:nvPr/>
        </p:nvSpPr>
        <p:spPr>
          <a:xfrm>
            <a:off x="2532000" y="3206668"/>
            <a:ext cx="244200" cy="395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4CCCC"/>
              </a:solidFill>
            </a:endParaRPr>
          </a:p>
        </p:txBody>
      </p:sp>
      <p:sp>
        <p:nvSpPr>
          <p:cNvPr id="209" name="Google Shape;209;p20"/>
          <p:cNvSpPr/>
          <p:nvPr/>
        </p:nvSpPr>
        <p:spPr>
          <a:xfrm>
            <a:off x="6110975" y="3206668"/>
            <a:ext cx="244200" cy="3957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0" name="Google Shape;210;p20"/>
          <p:cNvCxnSpPr>
            <a:stCxn id="202" idx="2"/>
            <a:endCxn id="207" idx="0"/>
          </p:cNvCxnSpPr>
          <p:nvPr/>
        </p:nvCxnSpPr>
        <p:spPr>
          <a:xfrm>
            <a:off x="4529388" y="2443843"/>
            <a:ext cx="0" cy="56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39"/>
    </mc:Choice>
    <mc:Fallback xmlns="">
      <p:transition spd="slow" advTm="1873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latin typeface="Avenir"/>
                <a:ea typeface="Avenir"/>
                <a:cs typeface="Avenir"/>
                <a:sym typeface="Avenir"/>
              </a:rPr>
              <a:t>SwiftDir: Overview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6" name="Google Shape;216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>
                <a:latin typeface="Avenir"/>
                <a:ea typeface="Avenir"/>
                <a:cs typeface="Avenir"/>
                <a:sym typeface="Avenir"/>
              </a:rPr>
              <a:t>We observe that</a:t>
            </a: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Avenir"/>
              <a:buChar char="●"/>
            </a:pPr>
            <a:r>
              <a:rPr lang="zh-CN" dirty="0">
                <a:latin typeface="Avenir"/>
                <a:ea typeface="Avenir"/>
                <a:cs typeface="Avenir"/>
                <a:sym typeface="Avenir"/>
              </a:rPr>
              <a:t>The coherence attack exploits only shared data</a:t>
            </a:r>
            <a:r>
              <a:rPr lang="en-US" altLang="zh-CN" dirty="0">
                <a:latin typeface="Avenir"/>
                <a:ea typeface="Avenir"/>
                <a:cs typeface="Avenir"/>
                <a:sym typeface="Avenir"/>
              </a:rPr>
              <a:t>.</a:t>
            </a: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●"/>
            </a:pPr>
            <a:r>
              <a:rPr lang="zh-CN" dirty="0">
                <a:latin typeface="Avenir"/>
                <a:ea typeface="Avenir"/>
                <a:cs typeface="Avenir"/>
                <a:sym typeface="Avenir"/>
              </a:rPr>
              <a:t>S-MESI nullifies state E and complicates the E→M transition for all data</a:t>
            </a:r>
            <a:r>
              <a:rPr lang="en-US" altLang="zh-CN" dirty="0">
                <a:latin typeface="Avenir"/>
                <a:ea typeface="Avenir"/>
                <a:cs typeface="Avenir"/>
                <a:sym typeface="Avenir"/>
              </a:rPr>
              <a:t>.</a:t>
            </a: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CN" dirty="0">
                <a:latin typeface="Avenir"/>
                <a:ea typeface="Avenir"/>
                <a:cs typeface="Avenir"/>
                <a:sym typeface="Avenir"/>
              </a:rPr>
              <a:t>So SwiftDir</a:t>
            </a: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Avenir"/>
              <a:buChar char="●"/>
            </a:pPr>
            <a:r>
              <a:rPr lang="zh-CN" dirty="0">
                <a:latin typeface="Avenir"/>
                <a:ea typeface="Avenir"/>
                <a:cs typeface="Avenir"/>
                <a:sym typeface="Avenir"/>
              </a:rPr>
              <a:t>Shrink protection scope to exploitable shared data which is actually write-protected.</a:t>
            </a: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●"/>
            </a:pPr>
            <a:r>
              <a:rPr lang="zh-CN" dirty="0">
                <a:latin typeface="Avenir"/>
                <a:ea typeface="Avenir"/>
                <a:cs typeface="Avenir"/>
                <a:sym typeface="Avenir"/>
              </a:rPr>
              <a:t>Remove their </a:t>
            </a:r>
            <a:r>
              <a:rPr lang="zh-CN" b="1" dirty="0">
                <a:solidFill>
                  <a:srgbClr val="FF9900"/>
                </a:solidFill>
                <a:latin typeface="Avenir"/>
                <a:ea typeface="Avenir"/>
                <a:cs typeface="Avenir"/>
                <a:sym typeface="Avenir"/>
              </a:rPr>
              <a:t>redudant </a:t>
            </a:r>
            <a:r>
              <a:rPr lang="zh-CN" dirty="0">
                <a:latin typeface="Avenir"/>
                <a:ea typeface="Avenir"/>
                <a:cs typeface="Avenir"/>
                <a:sym typeface="Avenir"/>
              </a:rPr>
              <a:t>E state from coherence.</a:t>
            </a:r>
            <a:endParaRPr dirty="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79"/>
    </mc:Choice>
    <mc:Fallback xmlns="">
      <p:transition spd="slow" advTm="3467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latin typeface="Avenir"/>
                <a:ea typeface="Avenir"/>
                <a:cs typeface="Avenir"/>
                <a:sym typeface="Avenir"/>
              </a:rPr>
              <a:t>SwiftDir: Overview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3" name="Google Shape;223;p22"/>
          <p:cNvSpPr txBox="1"/>
          <p:nvPr/>
        </p:nvSpPr>
        <p:spPr>
          <a:xfrm>
            <a:off x="3955760" y="1959062"/>
            <a:ext cx="959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latin typeface="Avenir"/>
                <a:ea typeface="Avenir"/>
                <a:cs typeface="Avenir"/>
                <a:sym typeface="Avenir"/>
              </a:rPr>
              <a:t>E state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4" name="Google Shape;224;p22"/>
          <p:cNvSpPr txBox="1"/>
          <p:nvPr/>
        </p:nvSpPr>
        <p:spPr>
          <a:xfrm>
            <a:off x="1672570" y="1959062"/>
            <a:ext cx="1668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dirty="0">
                <a:latin typeface="Avenir"/>
                <a:ea typeface="Avenir"/>
                <a:cs typeface="Avenir"/>
                <a:sym typeface="Avenir"/>
              </a:rPr>
              <a:t>Performance</a:t>
            </a:r>
            <a:endParaRPr sz="2000"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5" name="Google Shape;225;p22"/>
          <p:cNvSpPr txBox="1"/>
          <p:nvPr/>
        </p:nvSpPr>
        <p:spPr>
          <a:xfrm>
            <a:off x="5623760" y="1959062"/>
            <a:ext cx="1668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dirty="0">
                <a:latin typeface="Avenir"/>
                <a:ea typeface="Avenir"/>
                <a:cs typeface="Avenir"/>
                <a:sym typeface="Avenir"/>
              </a:rPr>
              <a:t>Security</a:t>
            </a:r>
            <a:endParaRPr sz="2000" dirty="0"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226" name="Google Shape;226;p22"/>
          <p:cNvCxnSpPr>
            <a:stCxn id="223" idx="1"/>
            <a:endCxn id="224" idx="3"/>
          </p:cNvCxnSpPr>
          <p:nvPr/>
        </p:nvCxnSpPr>
        <p:spPr>
          <a:xfrm flipH="1">
            <a:off x="3340570" y="2205362"/>
            <a:ext cx="61519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7" name="Google Shape;227;p22"/>
          <p:cNvCxnSpPr>
            <a:stCxn id="223" idx="3"/>
            <a:endCxn id="225" idx="1"/>
          </p:cNvCxnSpPr>
          <p:nvPr/>
        </p:nvCxnSpPr>
        <p:spPr>
          <a:xfrm>
            <a:off x="4915460" y="2205362"/>
            <a:ext cx="70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8" name="Google Shape;228;p22"/>
          <p:cNvSpPr txBox="1"/>
          <p:nvPr/>
        </p:nvSpPr>
        <p:spPr>
          <a:xfrm>
            <a:off x="3601622" y="3012137"/>
            <a:ext cx="1668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latin typeface="Avenir"/>
                <a:ea typeface="Avenir"/>
                <a:cs typeface="Avenir"/>
                <a:sym typeface="Avenir"/>
              </a:rPr>
              <a:t>SwiftDir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9" name="Google Shape;229;p22"/>
          <p:cNvSpPr/>
          <p:nvPr/>
        </p:nvSpPr>
        <p:spPr>
          <a:xfrm>
            <a:off x="6017197" y="3012137"/>
            <a:ext cx="244200" cy="3957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0" name="Google Shape;230;p22"/>
          <p:cNvCxnSpPr>
            <a:stCxn id="223" idx="2"/>
            <a:endCxn id="228" idx="0"/>
          </p:cNvCxnSpPr>
          <p:nvPr/>
        </p:nvCxnSpPr>
        <p:spPr>
          <a:xfrm>
            <a:off x="4435610" y="2451662"/>
            <a:ext cx="0" cy="56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1" name="Google Shape;231;p22"/>
          <p:cNvSpPr/>
          <p:nvPr/>
        </p:nvSpPr>
        <p:spPr>
          <a:xfrm>
            <a:off x="2506570" y="3012137"/>
            <a:ext cx="244200" cy="3957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18"/>
    </mc:Choice>
    <mc:Fallback xmlns="">
      <p:transition spd="slow" advTm="28218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10.3|1.5|8.9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|19.2|4.5|17.1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5|5.9|9.1|7.5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2238</Words>
  <Application>Microsoft Macintosh PowerPoint</Application>
  <PresentationFormat>全屏显示(16:9)</PresentationFormat>
  <Paragraphs>226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Oswald</vt:lpstr>
      <vt:lpstr>Times New Roman</vt:lpstr>
      <vt:lpstr>Avenir</vt:lpstr>
      <vt:lpstr>Arial</vt:lpstr>
      <vt:lpstr>Libre Baskerville</vt:lpstr>
      <vt:lpstr>Simple Light</vt:lpstr>
      <vt:lpstr>SwiftDir: Secure Cache Coherence without Overprotection</vt:lpstr>
      <vt:lpstr>Background: Cache Coherence Protocols</vt:lpstr>
      <vt:lpstr>Background: Coherence-based Timing Channel</vt:lpstr>
      <vt:lpstr>Background: Covert-channel Attack</vt:lpstr>
      <vt:lpstr>Background: Covert-channel Attack</vt:lpstr>
      <vt:lpstr>Background: S-MESI</vt:lpstr>
      <vt:lpstr>SwiftDir: Overview</vt:lpstr>
      <vt:lpstr>SwiftDir: Overview</vt:lpstr>
      <vt:lpstr>SwiftDir: Overview</vt:lpstr>
      <vt:lpstr>SwiftDir: Design</vt:lpstr>
      <vt:lpstr>SwiftDir: Design</vt:lpstr>
      <vt:lpstr>SwiftDir: Design</vt:lpstr>
      <vt:lpstr>SwiftDir: Design</vt:lpstr>
      <vt:lpstr>Evaluation – Security</vt:lpstr>
      <vt:lpstr>Evaluation – Single-Threading Performance</vt:lpstr>
      <vt:lpstr>Evaluation – Multi-Threading Performance</vt:lpstr>
      <vt:lpstr>More in the paper</vt:lpstr>
      <vt:lpstr>Conclusion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SwiftDir: Secure Cache Coherence without Overprotection</dc:title>
  <cp:lastModifiedBy>1311480714@qq.com</cp:lastModifiedBy>
  <cp:revision>13</cp:revision>
  <dcterms:modified xsi:type="dcterms:W3CDTF">2022-09-29T07:56:29Z</dcterms:modified>
</cp:coreProperties>
</file>