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Default Extension="fntdata" ContentType="application/x-fontdata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5"/>
  </p:notesMasterIdLst>
  <p:sldIdLst>
    <p:sldId id="366" r:id="rId2"/>
    <p:sldId id="367" r:id="rId3"/>
    <p:sldId id="368" r:id="rId4"/>
    <p:sldId id="369" r:id="rId5"/>
    <p:sldId id="259" r:id="rId6"/>
    <p:sldId id="260" r:id="rId7"/>
    <p:sldId id="263" r:id="rId8"/>
    <p:sldId id="265" r:id="rId9"/>
    <p:sldId id="267" r:id="rId10"/>
    <p:sldId id="268" r:id="rId11"/>
    <p:sldId id="274" r:id="rId12"/>
    <p:sldId id="370" r:id="rId13"/>
    <p:sldId id="372" r:id="rId14"/>
    <p:sldId id="371" r:id="rId15"/>
    <p:sldId id="373" r:id="rId16"/>
    <p:sldId id="310" r:id="rId17"/>
    <p:sldId id="374" r:id="rId18"/>
    <p:sldId id="375" r:id="rId19"/>
    <p:sldId id="376" r:id="rId20"/>
    <p:sldId id="377" r:id="rId21"/>
    <p:sldId id="379" r:id="rId22"/>
    <p:sldId id="380" r:id="rId23"/>
    <p:sldId id="383" r:id="rId24"/>
    <p:sldId id="385" r:id="rId25"/>
    <p:sldId id="386" r:id="rId26"/>
    <p:sldId id="387" r:id="rId27"/>
    <p:sldId id="390" r:id="rId28"/>
    <p:sldId id="391" r:id="rId29"/>
    <p:sldId id="392" r:id="rId30"/>
    <p:sldId id="393" r:id="rId31"/>
    <p:sldId id="394" r:id="rId32"/>
    <p:sldId id="382" r:id="rId33"/>
    <p:sldId id="389" r:id="rId34"/>
  </p:sldIdLst>
  <p:sldSz cx="9144000" cy="6858000" type="screen4x3"/>
  <p:notesSz cx="6858000" cy="9144000"/>
  <p:embeddedFontLst>
    <p:embeddedFont>
      <p:font typeface="Verdana" pitchFamily="34" charset="0"/>
      <p:regular r:id="rId36"/>
      <p:bold r:id="rId37"/>
      <p:italic r:id="rId38"/>
      <p:boldItalic r:id="rId39"/>
    </p:embeddedFont>
    <p:embeddedFont>
      <p:font typeface="Calibri" pitchFamily="34" charset="0"/>
      <p:regular r:id="rId40"/>
      <p:bold r:id="rId41"/>
      <p:italic r:id="rId42"/>
      <p:boldItalic r:id="rId43"/>
    </p:embeddedFont>
  </p:embeddedFont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33"/>
    <a:srgbClr val="FF66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>
    <p:restoredLeft sz="34587" autoAdjust="0"/>
    <p:restoredTop sz="90599" autoAdjust="0"/>
  </p:normalViewPr>
  <p:slideViewPr>
    <p:cSldViewPr>
      <p:cViewPr varScale="1">
        <p:scale>
          <a:sx n="103" d="100"/>
          <a:sy n="103" d="100"/>
        </p:scale>
        <p:origin x="-119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font" Target="fonts/font7.fntdata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font" Target="fonts/font3.fntdata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font" Target="fonts/font6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font" Target="fonts/font2.fntdata"/><Relationship Id="rId40" Type="http://schemas.openxmlformats.org/officeDocument/2006/relationships/font" Target="fonts/font5.fntdata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font" Target="fonts/font1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43" Type="http://schemas.openxmlformats.org/officeDocument/2006/relationships/font" Target="fonts/font8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0AD0EB-620B-44C9-AA98-E223C66C6EA4}" type="datetimeFigureOut">
              <a:rPr lang="zh-CN" altLang="en-US" smtClean="0"/>
              <a:pPr/>
              <a:t>2016/6/20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3EA19B-5F24-4BBA-9714-720DA56D90C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Thank you, </a:t>
            </a:r>
          </a:p>
          <a:p>
            <a:r>
              <a:rPr lang="en-US" altLang="zh-CN" baseline="0" dirty="0" smtClean="0"/>
              <a:t>So today I’m </a:t>
            </a:r>
            <a:r>
              <a:rPr lang="en-US" altLang="zh-CN" baseline="0" dirty="0" err="1" smtClean="0"/>
              <a:t>gonna</a:t>
            </a:r>
            <a:r>
              <a:rPr lang="en-US" altLang="zh-CN" baseline="0" dirty="0" smtClean="0"/>
              <a:t> present the RIGHT framework, on behalf of the authors from Zhejiang University.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EA19B-5F24-4BBA-9714-720DA56D90C5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Upon receiving</a:t>
            </a:r>
            <a:r>
              <a:rPr lang="en-US" altLang="zh-CN" baseline="0" dirty="0" smtClean="0"/>
              <a:t> </a:t>
            </a:r>
            <a:r>
              <a:rPr lang="en-US" altLang="zh-CN" baseline="0" dirty="0" err="1" smtClean="0"/>
              <a:t>packetin</a:t>
            </a:r>
            <a:r>
              <a:rPr lang="en-US" altLang="zh-CN" baseline="0" dirty="0" smtClean="0"/>
              <a:t> message, the controller instructs switches of how to process the flow via </a:t>
            </a:r>
            <a:r>
              <a:rPr lang="en-US" altLang="zh-CN" baseline="0" dirty="0" err="1" smtClean="0"/>
              <a:t>FlowMod</a:t>
            </a:r>
            <a:r>
              <a:rPr lang="en-US" altLang="zh-CN" baseline="0" dirty="0" smtClean="0"/>
              <a:t> messages.</a:t>
            </a:r>
          </a:p>
          <a:p>
            <a:r>
              <a:rPr lang="en-US" altLang="zh-CN" b="1" baseline="0" dirty="0" smtClean="0"/>
              <a:t>[click the mouse] </a:t>
            </a:r>
            <a:r>
              <a:rPr lang="en-US" altLang="zh-CN" baseline="0" dirty="0" smtClean="0"/>
              <a:t>Then switches accordingly process and forward corresponding packets.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EA19B-5F24-4BBA-9714-720DA56D90C5}" type="slidenum">
              <a:rPr lang="zh-CN" altLang="en-US" smtClean="0"/>
              <a:pPr/>
              <a:t>10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Each</a:t>
            </a:r>
            <a:r>
              <a:rPr lang="en-US" altLang="zh-CN" baseline="0" dirty="0" smtClean="0"/>
              <a:t> </a:t>
            </a:r>
            <a:r>
              <a:rPr lang="en-US" altLang="zh-CN" baseline="0" dirty="0" err="1" smtClean="0"/>
              <a:t>FlowMod</a:t>
            </a:r>
            <a:r>
              <a:rPr lang="en-US" altLang="zh-CN" baseline="0" dirty="0" smtClean="0"/>
              <a:t> message should contain a rule that corresponding switch can follow to process certain flow.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EA19B-5F24-4BBA-9714-720DA56D90C5}" type="slidenum">
              <a:rPr lang="zh-CN" altLang="en-US" smtClean="0"/>
              <a:pPr/>
              <a:t>11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baseline="0" dirty="0" smtClean="0"/>
              <a:t>As shown in this example, a rule consists of three key fields, priority, matching, and action.</a:t>
            </a:r>
          </a:p>
          <a:p>
            <a:r>
              <a:rPr lang="en-US" altLang="zh-CN" baseline="0" dirty="0" smtClean="0"/>
              <a:t>Matching field regulates which flow a rule to process </a:t>
            </a:r>
          </a:p>
          <a:p>
            <a:r>
              <a:rPr lang="en-US" altLang="zh-CN" baseline="0" dirty="0" smtClean="0"/>
              <a:t>while Action field regulates how to process the flow. </a:t>
            </a:r>
          </a:p>
          <a:p>
            <a:r>
              <a:rPr lang="en-US" altLang="zh-CN" baseline="0" dirty="0" smtClean="0"/>
              <a:t>Take the rule of switch sw1 for example, it forwards all packets with source IP addresses prefixed by 10.20 to switch 2.</a:t>
            </a:r>
          </a:p>
          <a:p>
            <a:r>
              <a:rPr lang="en-US" altLang="zh-CN" baseline="0" dirty="0" smtClean="0"/>
              <a:t>Since SDN rules contain wildcards, a packet may match with multiple rules. To address such matching ambiguity, each rule is assigned with an additional priority value. </a:t>
            </a:r>
          </a:p>
          <a:p>
            <a:r>
              <a:rPr lang="en-US" altLang="zh-CN" baseline="0" dirty="0" smtClean="0"/>
              <a:t>Then when a packet matches with more than one rules, it follows the highest-priority one. 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EA19B-5F24-4BBA-9714-720DA56D90C5}" type="slidenum">
              <a:rPr lang="zh-CN" altLang="en-US" smtClean="0"/>
              <a:pPr/>
              <a:t>12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baseline="0" dirty="0" smtClean="0"/>
              <a:t>Since SDN rules contain wildcards, a packet may match with multiple rules. 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EA19B-5F24-4BBA-9714-720DA56D90C5}" type="slidenum">
              <a:rPr lang="zh-CN" altLang="en-US" smtClean="0"/>
              <a:pPr/>
              <a:t>13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baseline="0" dirty="0" smtClean="0"/>
              <a:t>To address such matching ambiguity, each rule is assigned with an additional priority value. </a:t>
            </a:r>
          </a:p>
          <a:p>
            <a:r>
              <a:rPr lang="en-US" altLang="zh-CN" baseline="0" dirty="0" smtClean="0"/>
              <a:t>Then when a packet matches with more than one rules, it follows the highest-priority one. 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EA19B-5F24-4BBA-9714-720DA56D90C5}" type="slidenum">
              <a:rPr lang="zh-CN" altLang="en-US" smtClean="0"/>
              <a:pPr/>
              <a:t>14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baseline="0" dirty="0" smtClean="0"/>
              <a:t>However, SDN forwarding is known to be susceptible to errors.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EA19B-5F24-4BBA-9714-720DA56D90C5}" type="slidenum">
              <a:rPr lang="zh-CN" altLang="en-US" smtClean="0"/>
              <a:pPr/>
              <a:t>15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First, a</a:t>
            </a:r>
            <a:r>
              <a:rPr lang="en-US" altLang="zh-CN" baseline="0" dirty="0" smtClean="0"/>
              <a:t> rule may fail to be installed due to bugs of switch firmware or hardware, or even losses of rule-update messages.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EA19B-5F24-4BBA-9714-720DA56D90C5}" type="slidenum">
              <a:rPr lang="zh-CN" altLang="en-US" smtClean="0"/>
              <a:pPr/>
              <a:t>16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Packets</a:t>
            </a:r>
            <a:r>
              <a:rPr lang="en-US" altLang="zh-CN" baseline="0" dirty="0" smtClean="0"/>
              <a:t> supposed to be processed by a missing rule might be unexpectedly dropped or wrongly forwarded. 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EA19B-5F24-4BBA-9714-720DA56D90C5}" type="slidenum">
              <a:rPr lang="zh-CN" altLang="en-US" smtClean="0"/>
              <a:pPr/>
              <a:t>17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Second, less well scheduled rule update may make overlapping</a:t>
            </a:r>
            <a:r>
              <a:rPr lang="en-US" altLang="zh-CN" baseline="0" dirty="0" smtClean="0"/>
              <a:t> rules violate designated priority order.</a:t>
            </a:r>
            <a:endParaRPr lang="en-US" altLang="zh-CN" dirty="0" smtClean="0"/>
          </a:p>
          <a:p>
            <a:pPr algn="l"/>
            <a:r>
              <a:rPr lang="en-US" altLang="zh-CN" baseline="0" dirty="0" smtClean="0"/>
              <a:t>For example, let’s assume switch 2 has another rule for processing packets with source IP addresses prefixed with 10.20 but with lower priority.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EA19B-5F24-4BBA-9714-720DA56D90C5}" type="slidenum">
              <a:rPr lang="zh-CN" altLang="en-US" smtClean="0"/>
              <a:pPr/>
              <a:t>18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baseline="0" dirty="0" smtClean="0"/>
              <a:t>When this lower-priority rule turns out to outweigh its higher-priority counterpart, </a:t>
            </a:r>
          </a:p>
          <a:p>
            <a:r>
              <a:rPr lang="en-US" altLang="zh-CN" baseline="0" dirty="0" smtClean="0"/>
              <a:t>corresponding packets will be </a:t>
            </a:r>
            <a:r>
              <a:rPr lang="en-US" altLang="zh-CN" baseline="0" dirty="0" err="1" smtClean="0"/>
              <a:t>mis</a:t>
            </a:r>
            <a:r>
              <a:rPr lang="en-US" altLang="zh-CN" baseline="0" dirty="0" smtClean="0"/>
              <a:t>-forwarded to switch 4 instead of the expected switch 3.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EA19B-5F24-4BBA-9714-720DA56D90C5}" type="slidenum">
              <a:rPr lang="zh-CN" altLang="en-US" smtClean="0"/>
              <a:pPr/>
              <a:t>19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RIGHT</a:t>
            </a:r>
            <a:r>
              <a:rPr lang="zh-CN" altLang="en-US" baseline="0" dirty="0" smtClean="0"/>
              <a:t> </a:t>
            </a:r>
            <a:r>
              <a:rPr lang="en-US" altLang="zh-CN" baseline="0" dirty="0" smtClean="0"/>
              <a:t>is a framework that aims to mitigate, detect, and correct forwarding errors for SDN.</a:t>
            </a:r>
            <a:endParaRPr lang="en-US" altLang="zh-CN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EA19B-5F24-4BBA-9714-720DA56D90C5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Finally, asynchronous</a:t>
            </a:r>
            <a:r>
              <a:rPr lang="en-US" altLang="zh-CN" baseline="0" dirty="0" smtClean="0"/>
              <a:t> rule activation across the forwarding path may also induce forwarding errors.</a:t>
            </a:r>
          </a:p>
          <a:p>
            <a:r>
              <a:rPr lang="en-US" altLang="zh-CN" baseline="0" dirty="0" smtClean="0"/>
              <a:t>As shown in this example, if the p2 rule on switch sw2 is active later </a:t>
            </a:r>
            <a:r>
              <a:rPr lang="en-US" altLang="zh-CN" baseline="0" dirty="0" smtClean="0"/>
              <a:t>enough than </a:t>
            </a:r>
            <a:r>
              <a:rPr lang="en-US" altLang="zh-CN" baseline="0" dirty="0" smtClean="0"/>
              <a:t>p1 on sw1, </a:t>
            </a:r>
          </a:p>
          <a:p>
            <a:r>
              <a:rPr lang="en-US" altLang="zh-CN" baseline="0" dirty="0" smtClean="0"/>
              <a:t>packets forwarded by p1 rule will be matched by p4 rule and wrongly forwarded to sw4. 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EA19B-5F24-4BBA-9714-720DA56D90C5}" type="slidenum">
              <a:rPr lang="zh-CN" altLang="en-US" smtClean="0"/>
              <a:pPr/>
              <a:t>20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To guarantee network</a:t>
            </a:r>
            <a:r>
              <a:rPr lang="en-US" altLang="zh-CN" baseline="0" dirty="0" smtClean="0"/>
              <a:t> reliability, w</a:t>
            </a:r>
            <a:r>
              <a:rPr lang="en-US" altLang="zh-CN" dirty="0" smtClean="0"/>
              <a:t>e suggest </a:t>
            </a:r>
            <a:r>
              <a:rPr lang="en-US" altLang="zh-CN" dirty="0" smtClean="0"/>
              <a:t>a</a:t>
            </a:r>
            <a:r>
              <a:rPr lang="en-US" altLang="zh-CN" baseline="0" dirty="0" smtClean="0"/>
              <a:t> RIGHT framework to mitigate, detect, and correct forwarding errors.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EA19B-5F24-4BBA-9714-720DA56D90C5}" type="slidenum">
              <a:rPr lang="zh-CN" altLang="en-US" smtClean="0"/>
              <a:pPr/>
              <a:t>21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The motivation for our mitigation scheme is that</a:t>
            </a:r>
            <a:r>
              <a:rPr lang="en-US" altLang="zh-CN" baseline="0" dirty="0" smtClean="0"/>
              <a:t> current SDN installs only matching field and action field of rules to TCAM. </a:t>
            </a:r>
          </a:p>
          <a:p>
            <a:r>
              <a:rPr lang="en-US" altLang="zh-CN" baseline="0" dirty="0" smtClean="0"/>
              <a:t>Priority is emulated using memory address: higher priority rule should be placed at higher memory location.</a:t>
            </a:r>
          </a:p>
          <a:p>
            <a:r>
              <a:rPr lang="en-US" altLang="zh-CN" baseline="0" dirty="0" smtClean="0"/>
              <a:t>Then a </a:t>
            </a:r>
            <a:r>
              <a:rPr lang="en-US" altLang="zh-CN" baseline="0" dirty="0" err="1" smtClean="0"/>
              <a:t>pkt</a:t>
            </a:r>
            <a:r>
              <a:rPr lang="en-US" altLang="zh-CN" baseline="0" dirty="0" smtClean="0"/>
              <a:t> may match more than one rules in TCAM.</a:t>
            </a:r>
          </a:p>
          <a:p>
            <a:r>
              <a:rPr lang="en-US" altLang="zh-CN" baseline="0" dirty="0" smtClean="0"/>
              <a:t>It will encounter a forwarding error if the highest-priority rule among the matched ones is not the expected one.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EA19B-5F24-4BBA-9714-720DA56D90C5}" type="slidenum">
              <a:rPr lang="zh-CN" altLang="en-US" smtClean="0"/>
              <a:pPr/>
              <a:t>22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We</a:t>
            </a:r>
            <a:r>
              <a:rPr lang="en-US" altLang="zh-CN" baseline="0" dirty="0" smtClean="0"/>
              <a:t> mitigate such matching ambiguity caused forwarding errors by decoupling rules and priorities.</a:t>
            </a:r>
          </a:p>
          <a:p>
            <a:r>
              <a:rPr lang="en-US" altLang="zh-CN" baseline="0" dirty="0" smtClean="0"/>
              <a:t>In particular, ingress switch of a forwarding path uniquely tags (headers of ) packets in each flow.</a:t>
            </a:r>
          </a:p>
          <a:p>
            <a:r>
              <a:rPr lang="en-US" altLang="zh-CN" baseline="0" dirty="0" smtClean="0"/>
              <a:t>Then en-route switches simply forward tagged packets based on their unique tags.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EA19B-5F24-4BBA-9714-720DA56D90C5}" type="slidenum">
              <a:rPr lang="zh-CN" altLang="en-US" smtClean="0"/>
              <a:pPr/>
              <a:t>23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baseline="0" dirty="0" smtClean="0"/>
              <a:t>This way, en-route switches push no overlapping rules to TCAM and thus suffer from no matching ambiguity.</a:t>
            </a:r>
          </a:p>
          <a:p>
            <a:r>
              <a:rPr lang="en-US" altLang="zh-CN" baseline="0" dirty="0" smtClean="0"/>
              <a:t>However, since ingress switch follows the original matching field, it may still encounter forwarding errors. 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EA19B-5F24-4BBA-9714-720DA56D90C5}" type="slidenum">
              <a:rPr lang="zh-CN" altLang="en-US" smtClean="0"/>
              <a:pPr/>
              <a:t>24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baseline="0" dirty="0" smtClean="0"/>
              <a:t>We let the second hop switch and controller collaboratively verify the forwarding correctness of ingress switch.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EA19B-5F24-4BBA-9714-720DA56D90C5}" type="slidenum">
              <a:rPr lang="zh-CN" altLang="en-US" smtClean="0"/>
              <a:pPr/>
              <a:t>25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baseline="0" dirty="0" smtClean="0"/>
              <a:t>In particular, the second-hop switch directs packets from the ingress switch to controller for verification, as shown in Step 3.</a:t>
            </a:r>
          </a:p>
          <a:p>
            <a:r>
              <a:rPr lang="en-US" altLang="zh-CN" baseline="0" dirty="0" smtClean="0"/>
              <a:t>Then if the forwarding decision of ingress switch is correct, controller directs back the packet to sw2 for further forwarding in Step 4.</a:t>
            </a:r>
          </a:p>
          <a:p>
            <a:endParaRPr lang="en-US" altLang="zh-CN" baseline="0" dirty="0" smtClean="0"/>
          </a:p>
          <a:p>
            <a:endParaRPr lang="en-US" altLang="zh-CN" baseline="0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EA19B-5F24-4BBA-9714-720DA56D90C5}" type="slidenum">
              <a:rPr lang="zh-CN" altLang="en-US" smtClean="0"/>
              <a:pPr/>
              <a:t>26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baseline="0" dirty="0" smtClean="0"/>
              <a:t>But it’s impractical to direct every packet to controller for verification.</a:t>
            </a:r>
          </a:p>
          <a:p>
            <a:endParaRPr lang="en-US" altLang="zh-CN" baseline="0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EA19B-5F24-4BBA-9714-720DA56D90C5}" type="slidenum">
              <a:rPr lang="zh-CN" altLang="en-US" smtClean="0"/>
              <a:pPr/>
              <a:t>27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baseline="0" dirty="0" smtClean="0"/>
              <a:t>We suggest enhancing efficiency in three ways.</a:t>
            </a:r>
          </a:p>
          <a:p>
            <a:r>
              <a:rPr lang="en-US" altLang="zh-CN" baseline="0" dirty="0" smtClean="0"/>
              <a:t>Omit verifying packets processed by isolated rules;</a:t>
            </a:r>
          </a:p>
          <a:p>
            <a:r>
              <a:rPr lang="en-US" altLang="zh-CN" baseline="0" dirty="0" smtClean="0"/>
              <a:t>Introduce exact-match rules to track verified packets;</a:t>
            </a:r>
          </a:p>
          <a:p>
            <a:r>
              <a:rPr lang="en-US" altLang="zh-CN" baseline="0" dirty="0" smtClean="0"/>
              <a:t>And leverage Bloom filters to compress exact-match rules.</a:t>
            </a:r>
          </a:p>
          <a:p>
            <a:endParaRPr lang="en-US" altLang="zh-CN" baseline="0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EA19B-5F24-4BBA-9714-720DA56D90C5}" type="slidenum">
              <a:rPr lang="zh-CN" altLang="en-US" smtClean="0"/>
              <a:pPr/>
              <a:t>28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baseline="0" dirty="0" smtClean="0"/>
              <a:t>And of course, there are cases when controller detects forwarding errors.</a:t>
            </a:r>
          </a:p>
          <a:p>
            <a:endParaRPr lang="en-US" altLang="zh-CN" baseline="0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EA19B-5F24-4BBA-9714-720DA56D90C5}" type="slidenum">
              <a:rPr lang="zh-CN" altLang="en-US" smtClean="0"/>
              <a:pPr/>
              <a:t>29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In</a:t>
            </a:r>
            <a:r>
              <a:rPr lang="en-US" altLang="zh-CN" baseline="0" dirty="0" smtClean="0"/>
              <a:t> SDN, the controller translates management policies specified by network administrator to rules, </a:t>
            </a:r>
          </a:p>
          <a:p>
            <a:r>
              <a:rPr lang="en-US" altLang="zh-CN" baseline="0" dirty="0" smtClean="0"/>
              <a:t>which are further populated to switches, to guide their forwarding decisions.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EA19B-5F24-4BBA-9714-720DA56D90C5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baseline="0" dirty="0" smtClean="0"/>
              <a:t>Upon detecting a forwarding error, the controller should direct the </a:t>
            </a:r>
            <a:r>
              <a:rPr lang="en-US" altLang="zh-CN" baseline="0" dirty="0" err="1" smtClean="0"/>
              <a:t>mis</a:t>
            </a:r>
            <a:r>
              <a:rPr lang="en-US" altLang="zh-CN" baseline="0" dirty="0" smtClean="0"/>
              <a:t>-forwarded packet to its expectant forwarding path.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EA19B-5F24-4BBA-9714-720DA56D90C5}" type="slidenum">
              <a:rPr lang="zh-CN" altLang="en-US" smtClean="0"/>
              <a:pPr/>
              <a:t>30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baseline="0" dirty="0" smtClean="0"/>
              <a:t>In summary, our RIGHT framework makes the following contributions to reliable SDN forwarding.</a:t>
            </a:r>
          </a:p>
          <a:p>
            <a:r>
              <a:rPr lang="en-US" altLang="zh-CN" baseline="0" dirty="0" smtClean="0"/>
              <a:t>First, it mitigates forward errors through decoupling rules and priorities.</a:t>
            </a:r>
          </a:p>
          <a:p>
            <a:r>
              <a:rPr lang="en-US" altLang="zh-CN" baseline="0" dirty="0" smtClean="0"/>
              <a:t>Second, it detects forwarding errors at packet level;</a:t>
            </a:r>
          </a:p>
          <a:p>
            <a:r>
              <a:rPr lang="en-US" altLang="zh-CN" baseline="0" dirty="0" smtClean="0"/>
              <a:t>Third, it corrects the forwarding path for </a:t>
            </a:r>
            <a:r>
              <a:rPr lang="en-US" altLang="zh-CN" baseline="0" dirty="0" err="1" smtClean="0"/>
              <a:t>mis</a:t>
            </a:r>
            <a:r>
              <a:rPr lang="en-US" altLang="zh-CN" baseline="0" dirty="0" smtClean="0"/>
              <a:t>-forwarded packets.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EA19B-5F24-4BBA-9714-720DA56D90C5}" type="slidenum">
              <a:rPr lang="zh-CN" altLang="en-US" smtClean="0"/>
              <a:pPr/>
              <a:t>31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baseline="0" dirty="0" smtClean="0"/>
              <a:t>So this is all about how RIGHT works and benefits.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EA19B-5F24-4BBA-9714-720DA56D90C5}" type="slidenum">
              <a:rPr lang="zh-CN" altLang="en-US" smtClean="0"/>
              <a:pPr/>
              <a:t>32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baseline="0" dirty="0" smtClean="0"/>
              <a:t>Thank you for your time and interest. Now I’m happy to take any questions. Thank you.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baseline="0" dirty="0" smtClean="0"/>
              <a:t>You are also welcome to email your questions to the authors.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CN" baseline="0" dirty="0" smtClean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EA19B-5F24-4BBA-9714-720DA56D90C5}" type="slidenum">
              <a:rPr lang="zh-CN" altLang="en-US" smtClean="0"/>
              <a:pPr/>
              <a:t>33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Any</a:t>
            </a:r>
            <a:r>
              <a:rPr lang="en-US" altLang="zh-CN" baseline="0" dirty="0" smtClean="0"/>
              <a:t> errors occurring to forwarding will violate management policies and affect network reliability.</a:t>
            </a:r>
          </a:p>
          <a:p>
            <a:r>
              <a:rPr lang="en-US" altLang="zh-CN" dirty="0" smtClean="0"/>
              <a:t>So it’s important</a:t>
            </a:r>
            <a:r>
              <a:rPr lang="en-US" altLang="zh-CN" baseline="0" dirty="0" smtClean="0"/>
              <a:t> to combat forwarding errors for SDN.</a:t>
            </a:r>
            <a:endParaRPr lang="en-US" altLang="zh-CN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EA19B-5F24-4BBA-9714-720DA56D90C5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Before introducing</a:t>
            </a:r>
            <a:r>
              <a:rPr lang="en-US" altLang="zh-CN" baseline="0" dirty="0" smtClean="0"/>
              <a:t> our RIGHT design, let’s first walk though SDN forwarding basics.</a:t>
            </a:r>
            <a:endParaRPr lang="en-US" altLang="zh-CN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EA19B-5F24-4BBA-9714-720DA56D90C5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SDN</a:t>
            </a:r>
            <a:r>
              <a:rPr lang="en-US" altLang="zh-CN" baseline="0" dirty="0" smtClean="0"/>
              <a:t> </a:t>
            </a:r>
            <a:r>
              <a:rPr lang="en-US" altLang="zh-CN" dirty="0" smtClean="0"/>
              <a:t>stands for Software-Defined Networking.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EA19B-5F24-4BBA-9714-720DA56D90C5}" type="slidenum">
              <a:rPr lang="zh-CN" altLang="en-US" smtClean="0"/>
              <a:pPr/>
              <a:t>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dirty="0" smtClean="0"/>
              <a:t>As we know, in</a:t>
            </a:r>
            <a:r>
              <a:rPr lang="en-US" altLang="zh-CN" baseline="0" dirty="0" smtClean="0"/>
              <a:t> traditional networks, management functions reside in distributed switches. </a:t>
            </a:r>
          </a:p>
          <a:p>
            <a:r>
              <a:rPr lang="en-US" altLang="zh-CN" baseline="0" dirty="0" smtClean="0"/>
              <a:t>It’s relatively hard to manage such networks due to limited policies are supported and the management needs to be distributed.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EA19B-5F24-4BBA-9714-720DA56D90C5}" type="slidenum">
              <a:rPr lang="zh-CN" altLang="en-US" smtClean="0"/>
              <a:pPr/>
              <a:t>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baseline="0" dirty="0" smtClean="0"/>
              <a:t>To enrich the flexibility of network management, SDN introduces a centralized controller. </a:t>
            </a:r>
          </a:p>
          <a:p>
            <a:r>
              <a:rPr lang="en-US" altLang="zh-CN" b="1" baseline="0" dirty="0" smtClean="0"/>
              <a:t>[click the mouse] </a:t>
            </a:r>
            <a:r>
              <a:rPr lang="en-US" altLang="zh-CN" baseline="0" dirty="0" smtClean="0"/>
              <a:t>It takes over all these management functions using various applications.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EA19B-5F24-4BBA-9714-720DA56D90C5}" type="slidenum">
              <a:rPr lang="zh-CN" altLang="en-US" smtClean="0"/>
              <a:pPr/>
              <a:t>8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baseline="0" dirty="0" smtClean="0"/>
              <a:t>When a flow arrives, if the ingress switch doesn’t know how to process corresponding packets, </a:t>
            </a:r>
          </a:p>
          <a:p>
            <a:r>
              <a:rPr lang="en-US" altLang="zh-CN" b="1" baseline="0" dirty="0" smtClean="0"/>
              <a:t>[click the mouse] </a:t>
            </a:r>
            <a:r>
              <a:rPr lang="en-US" altLang="zh-CN" baseline="0" dirty="0" smtClean="0"/>
              <a:t>it needs to query the controller by encapsulating flow-info into a </a:t>
            </a:r>
            <a:r>
              <a:rPr lang="en-US" altLang="zh-CN" baseline="0" dirty="0" err="1" smtClean="0"/>
              <a:t>packetin</a:t>
            </a:r>
            <a:r>
              <a:rPr lang="en-US" altLang="zh-CN" baseline="0" dirty="0" smtClean="0"/>
              <a:t> message.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EA19B-5F24-4BBA-9714-720DA56D90C5}" type="slidenum">
              <a:rPr lang="zh-CN" altLang="en-US" smtClean="0"/>
              <a:pPr/>
              <a:t>9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2016/6/20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2016/6/20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2016/6/20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2016/6/20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2016/6/20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2016/6/20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2016/6/20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2016/6/20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2016/6/20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2016/6/20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2016/6/20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2016/6/20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Verdana" pitchFamily="34" charset="0"/>
          <a:ea typeface="+mj-ea"/>
          <a:cs typeface="Verdana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Verdana" pitchFamily="34" charset="0"/>
          <a:ea typeface="+mn-ea"/>
          <a:cs typeface="Verdana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Verdana" pitchFamily="34" charset="0"/>
          <a:ea typeface="+mn-ea"/>
          <a:cs typeface="Verdana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Verdana" pitchFamily="34" charset="0"/>
          <a:ea typeface="+mn-ea"/>
          <a:cs typeface="Verdana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Verdana" pitchFamily="34" charset="0"/>
          <a:ea typeface="+mn-ea"/>
          <a:cs typeface="Verdana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Verdana" pitchFamily="34" charset="0"/>
          <a:ea typeface="+mn-ea"/>
          <a:cs typeface="Verdan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-285784" y="2643182"/>
            <a:ext cx="9429784" cy="986400"/>
          </a:xfrm>
        </p:spPr>
        <p:txBody>
          <a:bodyPr>
            <a:normAutofit fontScale="90000"/>
          </a:bodyPr>
          <a:lstStyle/>
          <a:p>
            <a:pPr algn="r"/>
            <a:r>
              <a:rPr lang="en-US" altLang="zh-CN" sz="4000" dirty="0" smtClean="0">
                <a:ea typeface="Verdana" pitchFamily="34" charset="0"/>
              </a:rPr>
              <a:t>Toward</a:t>
            </a:r>
            <a:r>
              <a:rPr lang="en-US" altLang="zh-CN" sz="3600" dirty="0" smtClean="0">
                <a:ea typeface="Verdana" pitchFamily="34" charset="0"/>
              </a:rPr>
              <a:t> </a:t>
            </a:r>
            <a:r>
              <a:rPr lang="en-US" altLang="zh-CN" sz="4000" dirty="0" smtClean="0">
                <a:ea typeface="Verdana" pitchFamily="34" charset="0"/>
              </a:rPr>
              <a:t>Taming</a:t>
            </a:r>
            <a:r>
              <a:rPr lang="en-US" altLang="zh-CN" sz="3600" dirty="0" smtClean="0">
                <a:ea typeface="Verdana" pitchFamily="34" charset="0"/>
              </a:rPr>
              <a:t> </a:t>
            </a:r>
            <a:r>
              <a:rPr lang="en-US" altLang="zh-CN" sz="4000" dirty="0" smtClean="0">
                <a:ea typeface="Verdana" pitchFamily="34" charset="0"/>
              </a:rPr>
              <a:t>Policy</a:t>
            </a:r>
            <a:r>
              <a:rPr lang="en-US" altLang="zh-CN" sz="3600" dirty="0" smtClean="0">
                <a:ea typeface="Verdana" pitchFamily="34" charset="0"/>
              </a:rPr>
              <a:t> </a:t>
            </a:r>
            <a:r>
              <a:rPr lang="en-US" altLang="zh-CN" sz="4000" dirty="0" smtClean="0">
                <a:ea typeface="Verdana" pitchFamily="34" charset="0"/>
              </a:rPr>
              <a:t>Enforcement</a:t>
            </a:r>
            <a:r>
              <a:rPr lang="en-US" altLang="zh-CN" sz="3600" dirty="0" smtClean="0"/>
              <a:t/>
            </a:r>
            <a:br>
              <a:rPr lang="en-US" altLang="zh-CN" sz="3600" dirty="0" smtClean="0"/>
            </a:br>
            <a:r>
              <a:rPr lang="en-US" altLang="zh-CN" sz="4000" dirty="0" smtClean="0"/>
              <a:t>for SDN</a:t>
            </a:r>
            <a:r>
              <a:rPr lang="en-US" altLang="zh-CN" sz="1100" dirty="0" smtClean="0">
                <a:solidFill>
                  <a:schemeClr val="bg1"/>
                </a:solidFill>
              </a:rPr>
              <a:t>_</a:t>
            </a:r>
            <a:r>
              <a:rPr lang="en-US" altLang="zh-CN" sz="3200" dirty="0" smtClean="0">
                <a:solidFill>
                  <a:schemeClr val="bg1"/>
                </a:solidFill>
              </a:rPr>
              <a:t>_</a:t>
            </a:r>
            <a:r>
              <a:rPr lang="en-US" altLang="zh-CN" sz="4000" dirty="0" smtClean="0">
                <a:solidFill>
                  <a:schemeClr val="bg1"/>
                </a:solidFill>
              </a:rPr>
              <a:t>_____</a:t>
            </a:r>
            <a:r>
              <a:rPr lang="en-US" altLang="zh-CN" sz="4000" dirty="0" smtClean="0"/>
              <a:t/>
            </a:r>
            <a:br>
              <a:rPr lang="en-US" altLang="zh-CN" sz="4000" dirty="0" smtClean="0"/>
            </a:br>
            <a:r>
              <a:rPr lang="en-US" altLang="zh-CN" sz="4000" dirty="0" smtClean="0"/>
              <a:t>in the </a:t>
            </a:r>
            <a:r>
              <a:rPr lang="en-US" altLang="zh-CN" sz="4000" dirty="0" smtClean="0">
                <a:solidFill>
                  <a:srgbClr val="FFC000"/>
                </a:solidFill>
              </a:rPr>
              <a:t>RIGHT</a:t>
            </a:r>
            <a:r>
              <a:rPr lang="en-US" altLang="zh-CN" sz="4000" dirty="0" smtClean="0"/>
              <a:t> way</a:t>
            </a:r>
            <a:r>
              <a:rPr lang="en-US" altLang="zh-CN" sz="2800" dirty="0" smtClean="0">
                <a:solidFill>
                  <a:schemeClr val="bg1"/>
                </a:solidFill>
              </a:rPr>
              <a:t>_</a:t>
            </a:r>
            <a:endParaRPr lang="zh-CN" altLang="en-US" sz="2800" dirty="0">
              <a:solidFill>
                <a:schemeClr val="bg1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0" y="5362580"/>
            <a:ext cx="8929718" cy="1495420"/>
          </a:xfrm>
        </p:spPr>
        <p:txBody>
          <a:bodyPr>
            <a:normAutofit lnSpcReduction="10000"/>
          </a:bodyPr>
          <a:lstStyle/>
          <a:p>
            <a:pPr algn="r"/>
            <a:r>
              <a:rPr lang="en-US" altLang="zh-CN" sz="2800" dirty="0" smtClean="0">
                <a:solidFill>
                  <a:schemeClr val="tx1"/>
                </a:solidFill>
              </a:rPr>
              <a:t>Kai Bu, </a:t>
            </a:r>
            <a:r>
              <a:rPr lang="en-US" altLang="zh-CN" sz="2800" dirty="0" err="1" smtClean="0">
                <a:solidFill>
                  <a:schemeClr val="tx1"/>
                </a:solidFill>
              </a:rPr>
              <a:t>Minyu</a:t>
            </a:r>
            <a:r>
              <a:rPr lang="en-US" altLang="zh-CN" sz="2800" dirty="0" smtClean="0">
                <a:solidFill>
                  <a:schemeClr val="tx1"/>
                </a:solidFill>
              </a:rPr>
              <a:t> </a:t>
            </a:r>
            <a:r>
              <a:rPr lang="en-US" altLang="zh-CN" sz="2800" dirty="0" err="1" smtClean="0">
                <a:solidFill>
                  <a:schemeClr val="tx1"/>
                </a:solidFill>
              </a:rPr>
              <a:t>Weng</a:t>
            </a:r>
            <a:r>
              <a:rPr lang="en-US" altLang="zh-CN" sz="2800" dirty="0" smtClean="0">
                <a:solidFill>
                  <a:schemeClr val="tx1"/>
                </a:solidFill>
              </a:rPr>
              <a:t>, </a:t>
            </a:r>
            <a:r>
              <a:rPr lang="en-US" altLang="zh-CN" sz="2800" dirty="0" err="1" smtClean="0">
                <a:solidFill>
                  <a:schemeClr val="tx1"/>
                </a:solidFill>
              </a:rPr>
              <a:t>Junze</a:t>
            </a:r>
            <a:r>
              <a:rPr lang="en-US" altLang="zh-CN" sz="2800" dirty="0" smtClean="0">
                <a:solidFill>
                  <a:schemeClr val="tx1"/>
                </a:solidFill>
              </a:rPr>
              <a:t> </a:t>
            </a:r>
            <a:r>
              <a:rPr lang="en-US" altLang="zh-CN" sz="2800" dirty="0" err="1" smtClean="0">
                <a:solidFill>
                  <a:schemeClr val="tx1"/>
                </a:solidFill>
              </a:rPr>
              <a:t>Bao</a:t>
            </a:r>
            <a:r>
              <a:rPr lang="en-US" altLang="zh-CN" sz="2800" dirty="0" smtClean="0">
                <a:solidFill>
                  <a:schemeClr val="tx1"/>
                </a:solidFill>
              </a:rPr>
              <a:t> </a:t>
            </a:r>
          </a:p>
          <a:p>
            <a:pPr algn="r"/>
            <a:r>
              <a:rPr lang="en-US" altLang="zh-CN" sz="2800" dirty="0" err="1" smtClean="0">
                <a:solidFill>
                  <a:schemeClr val="tx1"/>
                </a:solidFill>
              </a:rPr>
              <a:t>Zhenchao</a:t>
            </a:r>
            <a:r>
              <a:rPr lang="en-US" altLang="zh-CN" sz="2800" dirty="0" smtClean="0">
                <a:solidFill>
                  <a:schemeClr val="tx1"/>
                </a:solidFill>
              </a:rPr>
              <a:t> Lin, </a:t>
            </a:r>
            <a:r>
              <a:rPr lang="en-US" altLang="zh-CN" sz="2800" dirty="0" err="1" smtClean="0">
                <a:solidFill>
                  <a:schemeClr val="tx1"/>
                </a:solidFill>
              </a:rPr>
              <a:t>Zhikui</a:t>
            </a:r>
            <a:r>
              <a:rPr lang="en-US" altLang="zh-CN" sz="2800" dirty="0" smtClean="0">
                <a:solidFill>
                  <a:schemeClr val="tx1"/>
                </a:solidFill>
              </a:rPr>
              <a:t> </a:t>
            </a:r>
            <a:r>
              <a:rPr lang="en-US" altLang="zh-CN" sz="2800" dirty="0" err="1" smtClean="0">
                <a:solidFill>
                  <a:schemeClr val="tx1"/>
                </a:solidFill>
              </a:rPr>
              <a:t>Xu</a:t>
            </a:r>
            <a:r>
              <a:rPr lang="en-US" altLang="zh-CN" sz="2800" dirty="0" smtClean="0">
                <a:solidFill>
                  <a:schemeClr val="tx1"/>
                </a:solidFill>
              </a:rPr>
              <a:t> </a:t>
            </a:r>
          </a:p>
          <a:p>
            <a:pPr algn="r"/>
            <a:r>
              <a:rPr lang="en-US" altLang="zh-CN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Zhejiang University</a:t>
            </a:r>
            <a:endParaRPr lang="en-US" altLang="zh-CN" sz="2800" dirty="0" smtClean="0">
              <a:solidFill>
                <a:schemeClr val="tx1"/>
              </a:solidFill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5181600" y="0"/>
            <a:ext cx="3962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/>
            <a:r>
              <a:rPr lang="en-US" altLang="zh-CN" sz="2400" b="1" dirty="0" smtClean="0">
                <a:latin typeface="Verdana" pitchFamily="34" charset="0"/>
              </a:rPr>
              <a:t>SDDCS 2016</a:t>
            </a:r>
            <a:endParaRPr lang="en-US" altLang="zh-CN" sz="4000" b="1" dirty="0"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en-US" altLang="zh-CN" sz="4000" dirty="0" err="1" smtClean="0">
                <a:solidFill>
                  <a:schemeClr val="bg1"/>
                </a:solidFill>
                <a:ea typeface="Verdana" pitchFamily="34" charset="0"/>
              </a:rPr>
              <a:t>Gotta</a:t>
            </a:r>
            <a:r>
              <a:rPr lang="en-US" altLang="zh-CN" sz="4000" dirty="0" smtClean="0">
                <a:solidFill>
                  <a:schemeClr val="bg1"/>
                </a:solidFill>
              </a:rPr>
              <a:t> Tell You Switches Only Once</a:t>
            </a:r>
            <a:br>
              <a:rPr lang="en-US" altLang="zh-CN" sz="4000" dirty="0" smtClean="0">
                <a:solidFill>
                  <a:schemeClr val="bg1"/>
                </a:solidFill>
              </a:rPr>
            </a:br>
            <a:r>
              <a:rPr lang="en-US" altLang="zh-CN" sz="4000" dirty="0" smtClean="0">
                <a:solidFill>
                  <a:schemeClr val="bg1"/>
                </a:solidFill>
              </a:rPr>
              <a:t>Toward Bandwidth-Efficient</a:t>
            </a:r>
            <a:br>
              <a:rPr lang="en-US" altLang="zh-CN" sz="4000" dirty="0" smtClean="0">
                <a:solidFill>
                  <a:schemeClr val="bg1"/>
                </a:solidFill>
              </a:rPr>
            </a:br>
            <a:r>
              <a:rPr lang="en-US" altLang="zh-CN" sz="4000" dirty="0" smtClean="0">
                <a:solidFill>
                  <a:schemeClr val="bg1"/>
                </a:solidFill>
              </a:rPr>
              <a:t>Flow Setup for </a:t>
            </a:r>
            <a:r>
              <a:rPr lang="en-US" altLang="zh-CN" sz="4000" dirty="0" smtClean="0">
                <a:solidFill>
                  <a:srgbClr val="FFC000"/>
                </a:solidFill>
              </a:rPr>
              <a:t>SDN</a:t>
            </a:r>
            <a:r>
              <a:rPr lang="en-US" altLang="zh-CN" sz="4000" dirty="0" smtClean="0"/>
              <a:t/>
            </a:r>
            <a:br>
              <a:rPr lang="en-US" altLang="zh-CN" sz="4000" dirty="0" smtClean="0"/>
            </a:br>
            <a:endParaRPr lang="zh-CN" altLang="en-US" sz="4000" dirty="0">
              <a:solidFill>
                <a:srgbClr val="FFC000"/>
              </a:solidFill>
            </a:endParaRPr>
          </a:p>
        </p:txBody>
      </p:sp>
      <p:sp>
        <p:nvSpPr>
          <p:cNvPr id="22" name="圆角矩形 21"/>
          <p:cNvSpPr/>
          <p:nvPr/>
        </p:nvSpPr>
        <p:spPr>
          <a:xfrm>
            <a:off x="2214546" y="1142984"/>
            <a:ext cx="2428892" cy="1285884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TextBox 2"/>
          <p:cNvSpPr txBox="1"/>
          <p:nvPr/>
        </p:nvSpPr>
        <p:spPr>
          <a:xfrm>
            <a:off x="5860800" y="3357562"/>
            <a:ext cx="35257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Forwarding</a:t>
            </a:r>
            <a:endParaRPr lang="zh-CN" altLang="en-US" sz="3600" dirty="0">
              <a:latin typeface="Verdana" pitchFamily="34" charset="0"/>
              <a:cs typeface="Verdana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5000636"/>
            <a:ext cx="11525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86050" y="5000636"/>
            <a:ext cx="11525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7752" y="5000636"/>
            <a:ext cx="11525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云形 8"/>
          <p:cNvSpPr/>
          <p:nvPr/>
        </p:nvSpPr>
        <p:spPr>
          <a:xfrm>
            <a:off x="0" y="3786190"/>
            <a:ext cx="6786610" cy="2857520"/>
          </a:xfrm>
          <a:prstGeom prst="cloud">
            <a:avLst/>
          </a:prstGeom>
          <a:noFill/>
          <a:ln>
            <a:solidFill>
              <a:srgbClr val="00B0F0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圆角矩形 23"/>
          <p:cNvSpPr/>
          <p:nvPr/>
        </p:nvSpPr>
        <p:spPr>
          <a:xfrm>
            <a:off x="3144377" y="1714488"/>
            <a:ext cx="571504" cy="571504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App</a:t>
            </a:r>
            <a:endParaRPr lang="zh-CN" altLang="en-US" sz="1200" b="1" dirty="0" smtClean="0">
              <a:latin typeface="Verdana" pitchFamily="34" charset="0"/>
              <a:cs typeface="Verdana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643042" y="500042"/>
            <a:ext cx="13244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Controller</a:t>
            </a:r>
            <a:endParaRPr lang="zh-CN" altLang="en-US" dirty="0">
              <a:solidFill>
                <a:schemeClr val="bg1"/>
              </a:solidFill>
              <a:latin typeface="Verdana" pitchFamily="34" charset="0"/>
              <a:cs typeface="Verdana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688244" y="1142984"/>
            <a:ext cx="1481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Controller</a:t>
            </a:r>
            <a:endParaRPr lang="zh-CN" altLang="en-US" b="1" dirty="0">
              <a:solidFill>
                <a:schemeClr val="bg1"/>
              </a:solidFill>
              <a:latin typeface="Verdana" pitchFamily="34" charset="0"/>
              <a:cs typeface="Verdana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000364" y="1714488"/>
            <a:ext cx="8595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2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Routing</a:t>
            </a:r>
            <a:endParaRPr lang="zh-CN" altLang="en-US" sz="1200" b="1" dirty="0">
              <a:solidFill>
                <a:schemeClr val="bg1"/>
              </a:solidFill>
              <a:latin typeface="Verdana" pitchFamily="34" charset="0"/>
              <a:cs typeface="Verdana" pitchFamily="34" charset="0"/>
            </a:endParaRPr>
          </a:p>
        </p:txBody>
      </p:sp>
      <p:cxnSp>
        <p:nvCxnSpPr>
          <p:cNvPr id="19" name="直接箭头连接符 18"/>
          <p:cNvCxnSpPr>
            <a:stCxn id="9" idx="2"/>
          </p:cNvCxnSpPr>
          <p:nvPr/>
        </p:nvCxnSpPr>
        <p:spPr>
          <a:xfrm rot="10800000" flipH="1" flipV="1">
            <a:off x="21050" y="5214950"/>
            <a:ext cx="693297" cy="1588"/>
          </a:xfrm>
          <a:prstGeom prst="straightConnector1">
            <a:avLst/>
          </a:prstGeom>
          <a:ln w="57150">
            <a:solidFill>
              <a:srgbClr val="FF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0" y="5214950"/>
            <a:ext cx="6591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flow</a:t>
            </a:r>
            <a:endParaRPr lang="zh-CN" altLang="en-US" dirty="0">
              <a:latin typeface="Verdana" pitchFamily="34" charset="0"/>
              <a:cs typeface="Verdana" pitchFamily="34" charset="0"/>
            </a:endParaRPr>
          </a:p>
        </p:txBody>
      </p:sp>
      <p:cxnSp>
        <p:nvCxnSpPr>
          <p:cNvPr id="38" name="直接箭头连接符 37"/>
          <p:cNvCxnSpPr/>
          <p:nvPr/>
        </p:nvCxnSpPr>
        <p:spPr>
          <a:xfrm>
            <a:off x="1785918" y="5214950"/>
            <a:ext cx="4786346" cy="10965"/>
          </a:xfrm>
          <a:prstGeom prst="straightConnector1">
            <a:avLst/>
          </a:prstGeom>
          <a:ln w="57150">
            <a:solidFill>
              <a:srgbClr val="FF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接箭头连接符 44"/>
          <p:cNvCxnSpPr/>
          <p:nvPr/>
        </p:nvCxnSpPr>
        <p:spPr>
          <a:xfrm rot="5400000" flipH="1" flipV="1">
            <a:off x="714348" y="2500306"/>
            <a:ext cx="2786082" cy="221457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接箭头连接符 51"/>
          <p:cNvCxnSpPr>
            <a:endCxn id="6" idx="0"/>
          </p:cNvCxnSpPr>
          <p:nvPr/>
        </p:nvCxnSpPr>
        <p:spPr>
          <a:xfrm rot="5400000">
            <a:off x="2038332" y="3609976"/>
            <a:ext cx="2714642" cy="66679"/>
          </a:xfrm>
          <a:prstGeom prst="straightConnector1">
            <a:avLst/>
          </a:prstGeom>
          <a:ln w="5715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接箭头连接符 55"/>
          <p:cNvCxnSpPr>
            <a:stCxn id="24" idx="2"/>
            <a:endCxn id="7" idx="0"/>
          </p:cNvCxnSpPr>
          <p:nvPr/>
        </p:nvCxnSpPr>
        <p:spPr>
          <a:xfrm rot="16200000" flipH="1">
            <a:off x="3074750" y="2641371"/>
            <a:ext cx="2714644" cy="2003886"/>
          </a:xfrm>
          <a:prstGeom prst="straightConnector1">
            <a:avLst/>
          </a:prstGeom>
          <a:ln w="5715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接箭头连接符 57"/>
          <p:cNvCxnSpPr>
            <a:stCxn id="24" idx="2"/>
            <a:endCxn id="1026" idx="0"/>
          </p:cNvCxnSpPr>
          <p:nvPr/>
        </p:nvCxnSpPr>
        <p:spPr>
          <a:xfrm rot="5400000">
            <a:off x="1003048" y="2573555"/>
            <a:ext cx="2714644" cy="2139518"/>
          </a:xfrm>
          <a:prstGeom prst="straightConnector1">
            <a:avLst/>
          </a:prstGeom>
          <a:ln w="5715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" name="图片 24" descr="check-mark-3-6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2910" y="4643446"/>
            <a:ext cx="466724" cy="466724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 rot="18636639">
            <a:off x="1176663" y="3335354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PacketIn</a:t>
            </a:r>
            <a:endParaRPr lang="zh-CN" altLang="en-US" dirty="0">
              <a:latin typeface="Verdana" pitchFamily="34" charset="0"/>
              <a:cs typeface="Verdana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786050" y="3286124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FlowMod</a:t>
            </a:r>
            <a:endParaRPr lang="zh-CN" altLang="en-US" dirty="0">
              <a:latin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en-US" altLang="zh-CN" sz="4000" dirty="0" err="1" smtClean="0">
                <a:solidFill>
                  <a:schemeClr val="bg1"/>
                </a:solidFill>
                <a:ea typeface="Verdana" pitchFamily="34" charset="0"/>
              </a:rPr>
              <a:t>Gotta</a:t>
            </a:r>
            <a:r>
              <a:rPr lang="en-US" altLang="zh-CN" sz="4000" dirty="0" smtClean="0">
                <a:solidFill>
                  <a:schemeClr val="bg1"/>
                </a:solidFill>
              </a:rPr>
              <a:t> Tell You Switches Only Once</a:t>
            </a:r>
            <a:br>
              <a:rPr lang="en-US" altLang="zh-CN" sz="4000" dirty="0" smtClean="0">
                <a:solidFill>
                  <a:schemeClr val="bg1"/>
                </a:solidFill>
              </a:rPr>
            </a:br>
            <a:r>
              <a:rPr lang="en-US" altLang="zh-CN" sz="4000" dirty="0" smtClean="0">
                <a:solidFill>
                  <a:schemeClr val="bg1"/>
                </a:solidFill>
              </a:rPr>
              <a:t>Toward Bandwidth-Efficient</a:t>
            </a:r>
            <a:br>
              <a:rPr lang="en-US" altLang="zh-CN" sz="4000" dirty="0" smtClean="0">
                <a:solidFill>
                  <a:schemeClr val="bg1"/>
                </a:solidFill>
              </a:rPr>
            </a:br>
            <a:r>
              <a:rPr lang="en-US" altLang="zh-CN" sz="4000" dirty="0" smtClean="0">
                <a:solidFill>
                  <a:schemeClr val="bg1"/>
                </a:solidFill>
              </a:rPr>
              <a:t>Flow Setup for </a:t>
            </a:r>
            <a:r>
              <a:rPr lang="en-US" altLang="zh-CN" sz="4000" dirty="0" smtClean="0">
                <a:solidFill>
                  <a:srgbClr val="FFC000"/>
                </a:solidFill>
              </a:rPr>
              <a:t>SDN</a:t>
            </a:r>
            <a:r>
              <a:rPr lang="en-US" altLang="zh-CN" sz="4000" dirty="0" smtClean="0"/>
              <a:t/>
            </a:r>
            <a:br>
              <a:rPr lang="en-US" altLang="zh-CN" sz="4000" dirty="0" smtClean="0"/>
            </a:br>
            <a:endParaRPr lang="zh-CN" altLang="en-US" sz="4000" dirty="0">
              <a:solidFill>
                <a:srgbClr val="FFC000"/>
              </a:solidFill>
            </a:endParaRPr>
          </a:p>
        </p:txBody>
      </p:sp>
      <p:sp>
        <p:nvSpPr>
          <p:cNvPr id="22" name="圆角矩形 21"/>
          <p:cNvSpPr/>
          <p:nvPr/>
        </p:nvSpPr>
        <p:spPr>
          <a:xfrm>
            <a:off x="2214546" y="1142984"/>
            <a:ext cx="2428892" cy="1285884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5000636"/>
            <a:ext cx="11525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86050" y="5000636"/>
            <a:ext cx="11525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7752" y="5000636"/>
            <a:ext cx="11525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云形 8"/>
          <p:cNvSpPr/>
          <p:nvPr/>
        </p:nvSpPr>
        <p:spPr>
          <a:xfrm>
            <a:off x="0" y="3786190"/>
            <a:ext cx="6786610" cy="2857520"/>
          </a:xfrm>
          <a:prstGeom prst="cloud">
            <a:avLst/>
          </a:prstGeom>
          <a:noFill/>
          <a:ln>
            <a:solidFill>
              <a:srgbClr val="00B0F0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圆角矩形 23"/>
          <p:cNvSpPr/>
          <p:nvPr/>
        </p:nvSpPr>
        <p:spPr>
          <a:xfrm>
            <a:off x="3144377" y="1714488"/>
            <a:ext cx="571504" cy="571504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App</a:t>
            </a:r>
            <a:endParaRPr lang="zh-CN" altLang="en-US" sz="1200" b="1" dirty="0" smtClean="0">
              <a:latin typeface="Verdana" pitchFamily="34" charset="0"/>
              <a:cs typeface="Verdana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643042" y="500042"/>
            <a:ext cx="13244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Controller</a:t>
            </a:r>
            <a:endParaRPr lang="zh-CN" altLang="en-US" dirty="0">
              <a:solidFill>
                <a:schemeClr val="bg1"/>
              </a:solidFill>
              <a:latin typeface="Verdana" pitchFamily="34" charset="0"/>
              <a:cs typeface="Verdana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688244" y="1142984"/>
            <a:ext cx="1481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Controller</a:t>
            </a:r>
            <a:endParaRPr lang="zh-CN" altLang="en-US" b="1" dirty="0">
              <a:solidFill>
                <a:schemeClr val="bg1"/>
              </a:solidFill>
              <a:latin typeface="Verdana" pitchFamily="34" charset="0"/>
              <a:cs typeface="Verdana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000364" y="1714488"/>
            <a:ext cx="8595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2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Routing</a:t>
            </a:r>
            <a:endParaRPr lang="zh-CN" altLang="en-US" sz="1200" b="1" dirty="0">
              <a:solidFill>
                <a:schemeClr val="bg1"/>
              </a:solidFill>
              <a:latin typeface="Verdana" pitchFamily="34" charset="0"/>
              <a:cs typeface="Verdana" pitchFamily="34" charset="0"/>
            </a:endParaRPr>
          </a:p>
        </p:txBody>
      </p:sp>
      <p:cxnSp>
        <p:nvCxnSpPr>
          <p:cNvPr id="19" name="直接箭头连接符 18"/>
          <p:cNvCxnSpPr>
            <a:stCxn id="9" idx="2"/>
          </p:cNvCxnSpPr>
          <p:nvPr/>
        </p:nvCxnSpPr>
        <p:spPr>
          <a:xfrm rot="10800000" flipH="1" flipV="1">
            <a:off x="21050" y="5214950"/>
            <a:ext cx="693297" cy="1588"/>
          </a:xfrm>
          <a:prstGeom prst="straightConnector1">
            <a:avLst/>
          </a:prstGeom>
          <a:ln w="57150">
            <a:solidFill>
              <a:srgbClr val="FF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0" y="5214950"/>
            <a:ext cx="6591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flow</a:t>
            </a:r>
            <a:endParaRPr lang="zh-CN" altLang="en-US" dirty="0">
              <a:latin typeface="Verdana" pitchFamily="34" charset="0"/>
              <a:cs typeface="Verdana" pitchFamily="34" charset="0"/>
            </a:endParaRPr>
          </a:p>
        </p:txBody>
      </p:sp>
      <p:cxnSp>
        <p:nvCxnSpPr>
          <p:cNvPr id="38" name="直接箭头连接符 37"/>
          <p:cNvCxnSpPr/>
          <p:nvPr/>
        </p:nvCxnSpPr>
        <p:spPr>
          <a:xfrm>
            <a:off x="1785918" y="5214950"/>
            <a:ext cx="4786346" cy="10965"/>
          </a:xfrm>
          <a:prstGeom prst="straightConnector1">
            <a:avLst/>
          </a:prstGeom>
          <a:ln w="57150">
            <a:solidFill>
              <a:srgbClr val="FF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接箭头连接符 44"/>
          <p:cNvCxnSpPr/>
          <p:nvPr/>
        </p:nvCxnSpPr>
        <p:spPr>
          <a:xfrm rot="5400000" flipH="1" flipV="1">
            <a:off x="714348" y="2500306"/>
            <a:ext cx="2786082" cy="221457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接箭头连接符 51"/>
          <p:cNvCxnSpPr>
            <a:endCxn id="6" idx="0"/>
          </p:cNvCxnSpPr>
          <p:nvPr/>
        </p:nvCxnSpPr>
        <p:spPr>
          <a:xfrm rot="5400000">
            <a:off x="2038332" y="3609976"/>
            <a:ext cx="2714642" cy="66679"/>
          </a:xfrm>
          <a:prstGeom prst="straightConnector1">
            <a:avLst/>
          </a:prstGeom>
          <a:ln w="5715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接箭头连接符 55"/>
          <p:cNvCxnSpPr>
            <a:stCxn id="24" idx="2"/>
            <a:endCxn id="7" idx="0"/>
          </p:cNvCxnSpPr>
          <p:nvPr/>
        </p:nvCxnSpPr>
        <p:spPr>
          <a:xfrm rot="16200000" flipH="1">
            <a:off x="3074750" y="2641371"/>
            <a:ext cx="2714644" cy="2003886"/>
          </a:xfrm>
          <a:prstGeom prst="straightConnector1">
            <a:avLst/>
          </a:prstGeom>
          <a:ln w="5715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接箭头连接符 57"/>
          <p:cNvCxnSpPr>
            <a:stCxn id="24" idx="2"/>
            <a:endCxn id="1026" idx="0"/>
          </p:cNvCxnSpPr>
          <p:nvPr/>
        </p:nvCxnSpPr>
        <p:spPr>
          <a:xfrm rot="5400000">
            <a:off x="1003048" y="2573555"/>
            <a:ext cx="2714644" cy="2139518"/>
          </a:xfrm>
          <a:prstGeom prst="straightConnector1">
            <a:avLst/>
          </a:prstGeom>
          <a:ln w="5715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" name="图片 24" descr="check-mark-3-6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2910" y="4643446"/>
            <a:ext cx="466724" cy="466724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 rot="18636639">
            <a:off x="1176663" y="3335354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PacketIn</a:t>
            </a:r>
            <a:endParaRPr lang="zh-CN" altLang="en-US" dirty="0">
              <a:latin typeface="Verdana" pitchFamily="34" charset="0"/>
              <a:cs typeface="Verdana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786050" y="3286124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FlowMod</a:t>
            </a:r>
            <a:endParaRPr lang="zh-CN" altLang="en-US" dirty="0">
              <a:latin typeface="Verdana" pitchFamily="34" charset="0"/>
              <a:cs typeface="Verdana" pitchFamily="34" charset="0"/>
            </a:endParaRPr>
          </a:p>
        </p:txBody>
      </p:sp>
      <p:graphicFrame>
        <p:nvGraphicFramePr>
          <p:cNvPr id="23" name="表格 22"/>
          <p:cNvGraphicFramePr>
            <a:graphicFrameLocks noGrp="1"/>
          </p:cNvGraphicFramePr>
          <p:nvPr/>
        </p:nvGraphicFramePr>
        <p:xfrm>
          <a:off x="4286248" y="285728"/>
          <a:ext cx="4572032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7256"/>
                <a:gridCol w="928694"/>
                <a:gridCol w="1785950"/>
                <a:gridCol w="1000132"/>
              </a:tblGrid>
              <a:tr h="370840">
                <a:tc rowSpan="2">
                  <a:txBody>
                    <a:bodyPr/>
                    <a:lstStyle/>
                    <a:p>
                      <a:r>
                        <a:rPr lang="en-US" altLang="zh-CN" dirty="0" smtClean="0"/>
                        <a:t>Switch</a:t>
                      </a:r>
                      <a:endParaRPr lang="zh-CN" alt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altLang="zh-CN" dirty="0" smtClean="0"/>
                        <a:t>Rule</a:t>
                      </a:r>
                      <a:endParaRPr lang="zh-CN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Priority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Matching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Action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sw1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p1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err="1" smtClean="0"/>
                        <a:t>src_ip</a:t>
                      </a:r>
                      <a:r>
                        <a:rPr lang="en-US" altLang="zh-CN" dirty="0" smtClean="0"/>
                        <a:t>=10.20.*.*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fwd(sw2)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sw2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P2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err="1" smtClean="0"/>
                        <a:t>src_ip</a:t>
                      </a:r>
                      <a:r>
                        <a:rPr lang="en-US" altLang="zh-CN" dirty="0" smtClean="0"/>
                        <a:t>=10.20.*.*</a:t>
                      </a:r>
                      <a:endParaRPr lang="zh-CN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smtClean="0"/>
                        <a:t>fwd(sw3)</a:t>
                      </a:r>
                      <a:endParaRPr lang="zh-CN" alt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sw3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p3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err="1" smtClean="0"/>
                        <a:t>src_ip</a:t>
                      </a:r>
                      <a:r>
                        <a:rPr lang="en-US" altLang="zh-CN" dirty="0" smtClean="0"/>
                        <a:t>=10.20.*.*</a:t>
                      </a:r>
                      <a:endParaRPr lang="zh-CN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smtClean="0"/>
                        <a:t>fwd(out)</a:t>
                      </a:r>
                      <a:endParaRPr lang="zh-CN" altLang="en-US" dirty="0" smtClean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29" name="直接箭头连接符 28"/>
          <p:cNvCxnSpPr/>
          <p:nvPr/>
        </p:nvCxnSpPr>
        <p:spPr>
          <a:xfrm rot="5400000">
            <a:off x="3786185" y="2214557"/>
            <a:ext cx="1357320" cy="1214443"/>
          </a:xfrm>
          <a:prstGeom prst="straightConnector1">
            <a:avLst/>
          </a:prstGeom>
          <a:ln w="57150">
            <a:solidFill>
              <a:srgbClr val="FFC000"/>
            </a:solidFill>
            <a:tailEnd type="arrow"/>
          </a:ln>
          <a:effectLst>
            <a:glow rad="635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619200" y="5500702"/>
            <a:ext cx="18096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p1,</a:t>
            </a:r>
          </a:p>
          <a:p>
            <a:r>
              <a:rPr lang="en-US" altLang="zh-CN" dirty="0" err="1" smtClean="0">
                <a:ea typeface="Verdana" pitchFamily="34" charset="0"/>
                <a:cs typeface="Verdana" pitchFamily="34" charset="0"/>
              </a:rPr>
              <a:t>src_ip</a:t>
            </a:r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=10.20.*.*,</a:t>
            </a:r>
          </a:p>
          <a:p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fwd(sw2)</a:t>
            </a:r>
            <a:endParaRPr lang="zh-CN" altLang="en-US" dirty="0">
              <a:cs typeface="Verdana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700000" y="5500702"/>
            <a:ext cx="18096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p2,</a:t>
            </a:r>
          </a:p>
          <a:p>
            <a:r>
              <a:rPr lang="en-US" altLang="zh-CN" dirty="0" err="1" smtClean="0">
                <a:ea typeface="Verdana" pitchFamily="34" charset="0"/>
                <a:cs typeface="Verdana" pitchFamily="34" charset="0"/>
              </a:rPr>
              <a:t>src_ip</a:t>
            </a:r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=10.20.*.*,</a:t>
            </a:r>
          </a:p>
          <a:p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fwd(sw3)</a:t>
            </a:r>
            <a:endParaRPr lang="zh-CN" altLang="en-US" dirty="0">
              <a:cs typeface="Verdana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4752000" y="5500702"/>
            <a:ext cx="18096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p3,</a:t>
            </a:r>
          </a:p>
          <a:p>
            <a:r>
              <a:rPr lang="en-US" altLang="zh-CN" dirty="0" err="1" smtClean="0">
                <a:ea typeface="Verdana" pitchFamily="34" charset="0"/>
                <a:cs typeface="Verdana" pitchFamily="34" charset="0"/>
              </a:rPr>
              <a:t>src_ip</a:t>
            </a:r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=10.20.*.*,</a:t>
            </a:r>
          </a:p>
          <a:p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fwd(out)</a:t>
            </a:r>
            <a:endParaRPr lang="zh-CN" altLang="en-US" dirty="0">
              <a:cs typeface="Verdana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500166" y="4714884"/>
            <a:ext cx="55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sw1</a:t>
            </a:r>
            <a:endParaRPr lang="zh-CN" alt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3500430" y="4714884"/>
            <a:ext cx="55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sw2</a:t>
            </a:r>
            <a:endParaRPr lang="zh-CN" alt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5572132" y="4714884"/>
            <a:ext cx="55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sw3</a:t>
            </a:r>
            <a:endParaRPr lang="zh-CN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860800" y="3357562"/>
            <a:ext cx="35257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Forwarding</a:t>
            </a:r>
          </a:p>
          <a:p>
            <a:r>
              <a:rPr lang="en-US" altLang="zh-CN" sz="3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</a:t>
            </a:r>
            <a:r>
              <a:rPr lang="en-US" altLang="zh-CN" sz="3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low table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en-US" altLang="zh-CN" sz="4000" dirty="0" err="1" smtClean="0">
                <a:solidFill>
                  <a:schemeClr val="bg1"/>
                </a:solidFill>
                <a:ea typeface="Verdana" pitchFamily="34" charset="0"/>
              </a:rPr>
              <a:t>Gotta</a:t>
            </a:r>
            <a:r>
              <a:rPr lang="en-US" altLang="zh-CN" sz="4000" dirty="0" smtClean="0">
                <a:solidFill>
                  <a:schemeClr val="bg1"/>
                </a:solidFill>
              </a:rPr>
              <a:t> Tell You Switches Only Once</a:t>
            </a:r>
            <a:br>
              <a:rPr lang="en-US" altLang="zh-CN" sz="4000" dirty="0" smtClean="0">
                <a:solidFill>
                  <a:schemeClr val="bg1"/>
                </a:solidFill>
              </a:rPr>
            </a:br>
            <a:r>
              <a:rPr lang="en-US" altLang="zh-CN" sz="4000" dirty="0" smtClean="0">
                <a:solidFill>
                  <a:schemeClr val="bg1"/>
                </a:solidFill>
              </a:rPr>
              <a:t>Toward Bandwidth-Efficient</a:t>
            </a:r>
            <a:br>
              <a:rPr lang="en-US" altLang="zh-CN" sz="4000" dirty="0" smtClean="0">
                <a:solidFill>
                  <a:schemeClr val="bg1"/>
                </a:solidFill>
              </a:rPr>
            </a:br>
            <a:r>
              <a:rPr lang="en-US" altLang="zh-CN" sz="4000" dirty="0" smtClean="0">
                <a:solidFill>
                  <a:schemeClr val="bg1"/>
                </a:solidFill>
              </a:rPr>
              <a:t>Flow Setup for </a:t>
            </a:r>
            <a:r>
              <a:rPr lang="en-US" altLang="zh-CN" sz="4000" dirty="0" smtClean="0">
                <a:solidFill>
                  <a:srgbClr val="FFC000"/>
                </a:solidFill>
              </a:rPr>
              <a:t>SDN</a:t>
            </a:r>
            <a:r>
              <a:rPr lang="en-US" altLang="zh-CN" sz="4000" dirty="0" smtClean="0"/>
              <a:t/>
            </a:r>
            <a:br>
              <a:rPr lang="en-US" altLang="zh-CN" sz="4000" dirty="0" smtClean="0"/>
            </a:br>
            <a:endParaRPr lang="zh-CN" altLang="en-US" sz="4000" dirty="0">
              <a:solidFill>
                <a:srgbClr val="FFC000"/>
              </a:solidFill>
            </a:endParaRPr>
          </a:p>
        </p:txBody>
      </p:sp>
      <p:sp>
        <p:nvSpPr>
          <p:cNvPr id="22" name="圆角矩形 21"/>
          <p:cNvSpPr/>
          <p:nvPr/>
        </p:nvSpPr>
        <p:spPr>
          <a:xfrm>
            <a:off x="2214546" y="1142984"/>
            <a:ext cx="2428892" cy="1285884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5000636"/>
            <a:ext cx="11525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86050" y="5000636"/>
            <a:ext cx="11525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7752" y="5000636"/>
            <a:ext cx="11525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云形 8"/>
          <p:cNvSpPr/>
          <p:nvPr/>
        </p:nvSpPr>
        <p:spPr>
          <a:xfrm>
            <a:off x="0" y="3786190"/>
            <a:ext cx="6786610" cy="2857520"/>
          </a:xfrm>
          <a:prstGeom prst="cloud">
            <a:avLst/>
          </a:prstGeom>
          <a:noFill/>
          <a:ln>
            <a:solidFill>
              <a:srgbClr val="00B0F0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圆角矩形 23"/>
          <p:cNvSpPr/>
          <p:nvPr/>
        </p:nvSpPr>
        <p:spPr>
          <a:xfrm>
            <a:off x="3144377" y="1714488"/>
            <a:ext cx="571504" cy="571504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App</a:t>
            </a:r>
            <a:endParaRPr lang="zh-CN" altLang="en-US" sz="1200" b="1" dirty="0" smtClean="0">
              <a:latin typeface="Verdana" pitchFamily="34" charset="0"/>
              <a:cs typeface="Verdana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643042" y="500042"/>
            <a:ext cx="13244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Controller</a:t>
            </a:r>
            <a:endParaRPr lang="zh-CN" altLang="en-US" dirty="0">
              <a:solidFill>
                <a:schemeClr val="bg1"/>
              </a:solidFill>
              <a:latin typeface="Verdana" pitchFamily="34" charset="0"/>
              <a:cs typeface="Verdana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688244" y="1142984"/>
            <a:ext cx="1481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Controller</a:t>
            </a:r>
            <a:endParaRPr lang="zh-CN" altLang="en-US" b="1" dirty="0">
              <a:solidFill>
                <a:schemeClr val="bg1"/>
              </a:solidFill>
              <a:latin typeface="Verdana" pitchFamily="34" charset="0"/>
              <a:cs typeface="Verdana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000364" y="1714488"/>
            <a:ext cx="8595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2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Routing</a:t>
            </a:r>
            <a:endParaRPr lang="zh-CN" altLang="en-US" sz="1200" b="1" dirty="0">
              <a:solidFill>
                <a:schemeClr val="bg1"/>
              </a:solidFill>
              <a:latin typeface="Verdana" pitchFamily="34" charset="0"/>
              <a:cs typeface="Verdana" pitchFamily="34" charset="0"/>
            </a:endParaRPr>
          </a:p>
        </p:txBody>
      </p:sp>
      <p:cxnSp>
        <p:nvCxnSpPr>
          <p:cNvPr id="19" name="直接箭头连接符 18"/>
          <p:cNvCxnSpPr>
            <a:stCxn id="9" idx="2"/>
          </p:cNvCxnSpPr>
          <p:nvPr/>
        </p:nvCxnSpPr>
        <p:spPr>
          <a:xfrm rot="10800000" flipH="1" flipV="1">
            <a:off x="21050" y="5214950"/>
            <a:ext cx="693297" cy="1588"/>
          </a:xfrm>
          <a:prstGeom prst="straightConnector1">
            <a:avLst/>
          </a:prstGeom>
          <a:ln w="57150">
            <a:solidFill>
              <a:srgbClr val="FF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0" y="5214950"/>
            <a:ext cx="6591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flow</a:t>
            </a:r>
            <a:endParaRPr lang="zh-CN" altLang="en-US" dirty="0">
              <a:latin typeface="Verdana" pitchFamily="34" charset="0"/>
              <a:cs typeface="Verdana" pitchFamily="34" charset="0"/>
            </a:endParaRPr>
          </a:p>
        </p:txBody>
      </p:sp>
      <p:cxnSp>
        <p:nvCxnSpPr>
          <p:cNvPr id="38" name="直接箭头连接符 37"/>
          <p:cNvCxnSpPr/>
          <p:nvPr/>
        </p:nvCxnSpPr>
        <p:spPr>
          <a:xfrm>
            <a:off x="1785918" y="5214950"/>
            <a:ext cx="4786346" cy="10965"/>
          </a:xfrm>
          <a:prstGeom prst="straightConnector1">
            <a:avLst/>
          </a:prstGeom>
          <a:ln w="57150">
            <a:solidFill>
              <a:srgbClr val="FF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接箭头连接符 44"/>
          <p:cNvCxnSpPr/>
          <p:nvPr/>
        </p:nvCxnSpPr>
        <p:spPr>
          <a:xfrm rot="5400000" flipH="1" flipV="1">
            <a:off x="714348" y="2500306"/>
            <a:ext cx="2786082" cy="221457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接箭头连接符 51"/>
          <p:cNvCxnSpPr>
            <a:endCxn id="6" idx="0"/>
          </p:cNvCxnSpPr>
          <p:nvPr/>
        </p:nvCxnSpPr>
        <p:spPr>
          <a:xfrm rot="5400000">
            <a:off x="2038332" y="3609976"/>
            <a:ext cx="2714642" cy="66679"/>
          </a:xfrm>
          <a:prstGeom prst="straightConnector1">
            <a:avLst/>
          </a:prstGeom>
          <a:ln w="5715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接箭头连接符 55"/>
          <p:cNvCxnSpPr>
            <a:stCxn id="24" idx="2"/>
            <a:endCxn id="7" idx="0"/>
          </p:cNvCxnSpPr>
          <p:nvPr/>
        </p:nvCxnSpPr>
        <p:spPr>
          <a:xfrm rot="16200000" flipH="1">
            <a:off x="3074750" y="2641371"/>
            <a:ext cx="2714644" cy="2003886"/>
          </a:xfrm>
          <a:prstGeom prst="straightConnector1">
            <a:avLst/>
          </a:prstGeom>
          <a:ln w="5715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接箭头连接符 57"/>
          <p:cNvCxnSpPr>
            <a:stCxn id="24" idx="2"/>
            <a:endCxn id="1026" idx="0"/>
          </p:cNvCxnSpPr>
          <p:nvPr/>
        </p:nvCxnSpPr>
        <p:spPr>
          <a:xfrm rot="5400000">
            <a:off x="1003048" y="2573555"/>
            <a:ext cx="2714644" cy="2139518"/>
          </a:xfrm>
          <a:prstGeom prst="straightConnector1">
            <a:avLst/>
          </a:prstGeom>
          <a:ln w="5715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" name="图片 24" descr="check-mark-3-6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2910" y="4643446"/>
            <a:ext cx="466724" cy="466724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 rot="18636639">
            <a:off x="1176663" y="3335354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PacketIn</a:t>
            </a:r>
            <a:endParaRPr lang="zh-CN" altLang="en-US" dirty="0">
              <a:latin typeface="Verdana" pitchFamily="34" charset="0"/>
              <a:cs typeface="Verdana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786050" y="3286124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FlowMod</a:t>
            </a:r>
            <a:endParaRPr lang="zh-CN" altLang="en-US" dirty="0">
              <a:latin typeface="Verdana" pitchFamily="34" charset="0"/>
              <a:cs typeface="Verdana" pitchFamily="34" charset="0"/>
            </a:endParaRPr>
          </a:p>
        </p:txBody>
      </p:sp>
      <p:graphicFrame>
        <p:nvGraphicFramePr>
          <p:cNvPr id="23" name="表格 22"/>
          <p:cNvGraphicFramePr>
            <a:graphicFrameLocks noGrp="1"/>
          </p:cNvGraphicFramePr>
          <p:nvPr/>
        </p:nvGraphicFramePr>
        <p:xfrm>
          <a:off x="4286248" y="285728"/>
          <a:ext cx="4572032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7256"/>
                <a:gridCol w="928694"/>
                <a:gridCol w="1785950"/>
                <a:gridCol w="1000132"/>
              </a:tblGrid>
              <a:tr h="370840">
                <a:tc rowSpan="2">
                  <a:txBody>
                    <a:bodyPr/>
                    <a:lstStyle/>
                    <a:p>
                      <a:r>
                        <a:rPr lang="en-US" altLang="zh-CN" dirty="0" smtClean="0"/>
                        <a:t>Switch</a:t>
                      </a:r>
                      <a:endParaRPr lang="zh-CN" alt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altLang="zh-CN" dirty="0" smtClean="0"/>
                        <a:t>Rule</a:t>
                      </a:r>
                      <a:endParaRPr lang="zh-CN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Priority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Matching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Action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sw1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p1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err="1" smtClean="0"/>
                        <a:t>src_ip</a:t>
                      </a:r>
                      <a:r>
                        <a:rPr lang="en-US" altLang="zh-CN" dirty="0" smtClean="0"/>
                        <a:t>=10.20.*.*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fwd(sw2)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sw2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P2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err="1" smtClean="0"/>
                        <a:t>src_ip</a:t>
                      </a:r>
                      <a:r>
                        <a:rPr lang="en-US" altLang="zh-CN" dirty="0" smtClean="0"/>
                        <a:t>=10.20.*.*</a:t>
                      </a:r>
                      <a:endParaRPr lang="zh-CN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smtClean="0"/>
                        <a:t>fwd(sw3)</a:t>
                      </a:r>
                      <a:endParaRPr lang="zh-CN" alt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sw3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p3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err="1" smtClean="0"/>
                        <a:t>src_ip</a:t>
                      </a:r>
                      <a:r>
                        <a:rPr lang="en-US" altLang="zh-CN" dirty="0" smtClean="0"/>
                        <a:t>=10.20.*.*</a:t>
                      </a:r>
                      <a:endParaRPr lang="zh-CN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smtClean="0"/>
                        <a:t>fwd(out)</a:t>
                      </a:r>
                      <a:endParaRPr lang="zh-CN" altLang="en-US" dirty="0" smtClean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29" name="直接箭头连接符 28"/>
          <p:cNvCxnSpPr/>
          <p:nvPr/>
        </p:nvCxnSpPr>
        <p:spPr>
          <a:xfrm rot="5400000">
            <a:off x="3786185" y="2214557"/>
            <a:ext cx="1357320" cy="1214443"/>
          </a:xfrm>
          <a:prstGeom prst="straightConnector1">
            <a:avLst/>
          </a:prstGeom>
          <a:ln w="57150">
            <a:solidFill>
              <a:srgbClr val="FFC000"/>
            </a:solidFill>
            <a:tailEnd type="arrow"/>
          </a:ln>
          <a:effectLst>
            <a:glow rad="635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619200" y="5500702"/>
            <a:ext cx="18096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p1,</a:t>
            </a:r>
          </a:p>
          <a:p>
            <a:r>
              <a:rPr lang="en-US" altLang="zh-CN" dirty="0" err="1" smtClean="0">
                <a:ea typeface="Verdana" pitchFamily="34" charset="0"/>
                <a:cs typeface="Verdana" pitchFamily="34" charset="0"/>
              </a:rPr>
              <a:t>src_ip</a:t>
            </a:r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=10.20.*.*,</a:t>
            </a:r>
          </a:p>
          <a:p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fwd(sw2)</a:t>
            </a:r>
            <a:endParaRPr lang="zh-CN" altLang="en-US" dirty="0">
              <a:cs typeface="Verdana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700000" y="5500702"/>
            <a:ext cx="18096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p2,</a:t>
            </a:r>
          </a:p>
          <a:p>
            <a:r>
              <a:rPr lang="en-US" altLang="zh-CN" dirty="0" err="1" smtClean="0">
                <a:ea typeface="Verdana" pitchFamily="34" charset="0"/>
                <a:cs typeface="Verdana" pitchFamily="34" charset="0"/>
              </a:rPr>
              <a:t>src_ip</a:t>
            </a:r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=10.20.*.*,</a:t>
            </a:r>
          </a:p>
          <a:p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fwd(sw3)</a:t>
            </a:r>
            <a:endParaRPr lang="zh-CN" altLang="en-US" dirty="0">
              <a:cs typeface="Verdana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4752000" y="5500702"/>
            <a:ext cx="18096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p3,</a:t>
            </a:r>
          </a:p>
          <a:p>
            <a:r>
              <a:rPr lang="en-US" altLang="zh-CN" dirty="0" err="1" smtClean="0">
                <a:ea typeface="Verdana" pitchFamily="34" charset="0"/>
                <a:cs typeface="Verdana" pitchFamily="34" charset="0"/>
              </a:rPr>
              <a:t>src_ip</a:t>
            </a:r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=10.20.*.*,</a:t>
            </a:r>
          </a:p>
          <a:p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fwd(out)</a:t>
            </a:r>
            <a:endParaRPr lang="zh-CN" altLang="en-US" dirty="0">
              <a:cs typeface="Verdana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500166" y="4714884"/>
            <a:ext cx="55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sw1</a:t>
            </a:r>
            <a:endParaRPr lang="zh-CN" alt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3500430" y="4714884"/>
            <a:ext cx="55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sw2</a:t>
            </a:r>
            <a:endParaRPr lang="zh-CN" alt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5572132" y="4714884"/>
            <a:ext cx="55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sw3</a:t>
            </a:r>
            <a:endParaRPr lang="zh-CN" altLang="en-US" dirty="0"/>
          </a:p>
        </p:txBody>
      </p:sp>
      <p:sp>
        <p:nvSpPr>
          <p:cNvPr id="32" name="矩形 31"/>
          <p:cNvSpPr/>
          <p:nvPr/>
        </p:nvSpPr>
        <p:spPr>
          <a:xfrm>
            <a:off x="5143504" y="1000108"/>
            <a:ext cx="3714776" cy="428628"/>
          </a:xfrm>
          <a:prstGeom prst="rect">
            <a:avLst/>
          </a:prstGeom>
          <a:noFill/>
          <a:ln w="38100">
            <a:solidFill>
              <a:srgbClr val="FFC000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TextBox 2"/>
          <p:cNvSpPr txBox="1"/>
          <p:nvPr/>
        </p:nvSpPr>
        <p:spPr>
          <a:xfrm>
            <a:off x="5860800" y="3357562"/>
            <a:ext cx="352578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Forwarding</a:t>
            </a:r>
          </a:p>
          <a:p>
            <a:r>
              <a:rPr lang="en-US" altLang="zh-CN" sz="3600" b="1" dirty="0" smtClean="0">
                <a:solidFill>
                  <a:schemeClr val="bg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</a:t>
            </a:r>
            <a:r>
              <a:rPr lang="en-US" altLang="zh-CN" sz="3600" b="1" dirty="0" smtClean="0">
                <a:solidFill>
                  <a:schemeClr val="bg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low table</a:t>
            </a:r>
          </a:p>
          <a:p>
            <a:r>
              <a:rPr lang="en-US" altLang="zh-CN" sz="3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rule</a:t>
            </a:r>
            <a:endParaRPr lang="zh-CN" altLang="en-US" sz="3600" dirty="0">
              <a:latin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en-US" altLang="zh-CN" sz="4000" dirty="0" err="1" smtClean="0">
                <a:solidFill>
                  <a:schemeClr val="bg1"/>
                </a:solidFill>
                <a:ea typeface="Verdana" pitchFamily="34" charset="0"/>
              </a:rPr>
              <a:t>Gotta</a:t>
            </a:r>
            <a:r>
              <a:rPr lang="en-US" altLang="zh-CN" sz="4000" dirty="0" smtClean="0">
                <a:solidFill>
                  <a:schemeClr val="bg1"/>
                </a:solidFill>
              </a:rPr>
              <a:t> Tell You Switches Only Once</a:t>
            </a:r>
            <a:br>
              <a:rPr lang="en-US" altLang="zh-CN" sz="4000" dirty="0" smtClean="0">
                <a:solidFill>
                  <a:schemeClr val="bg1"/>
                </a:solidFill>
              </a:rPr>
            </a:br>
            <a:r>
              <a:rPr lang="en-US" altLang="zh-CN" sz="4000" dirty="0" smtClean="0">
                <a:solidFill>
                  <a:schemeClr val="bg1"/>
                </a:solidFill>
              </a:rPr>
              <a:t>Toward Bandwidth-Efficient</a:t>
            </a:r>
            <a:br>
              <a:rPr lang="en-US" altLang="zh-CN" sz="4000" dirty="0" smtClean="0">
                <a:solidFill>
                  <a:schemeClr val="bg1"/>
                </a:solidFill>
              </a:rPr>
            </a:br>
            <a:r>
              <a:rPr lang="en-US" altLang="zh-CN" sz="4000" dirty="0" smtClean="0">
                <a:solidFill>
                  <a:schemeClr val="bg1"/>
                </a:solidFill>
              </a:rPr>
              <a:t>Flow Setup for </a:t>
            </a:r>
            <a:r>
              <a:rPr lang="en-US" altLang="zh-CN" sz="4000" dirty="0" smtClean="0">
                <a:solidFill>
                  <a:srgbClr val="FFC000"/>
                </a:solidFill>
              </a:rPr>
              <a:t>SDN</a:t>
            </a:r>
            <a:r>
              <a:rPr lang="en-US" altLang="zh-CN" sz="4000" dirty="0" smtClean="0"/>
              <a:t/>
            </a:r>
            <a:br>
              <a:rPr lang="en-US" altLang="zh-CN" sz="4000" dirty="0" smtClean="0"/>
            </a:br>
            <a:endParaRPr lang="zh-CN" altLang="en-US" sz="4000" dirty="0">
              <a:solidFill>
                <a:srgbClr val="FFC000"/>
              </a:solidFill>
            </a:endParaRPr>
          </a:p>
        </p:txBody>
      </p:sp>
      <p:sp>
        <p:nvSpPr>
          <p:cNvPr id="22" name="圆角矩形 21"/>
          <p:cNvSpPr/>
          <p:nvPr/>
        </p:nvSpPr>
        <p:spPr>
          <a:xfrm>
            <a:off x="2214546" y="1142984"/>
            <a:ext cx="2428892" cy="1285884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5000636"/>
            <a:ext cx="11525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86050" y="5000636"/>
            <a:ext cx="11525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7752" y="5000636"/>
            <a:ext cx="11525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云形 8"/>
          <p:cNvSpPr/>
          <p:nvPr/>
        </p:nvSpPr>
        <p:spPr>
          <a:xfrm>
            <a:off x="0" y="3786190"/>
            <a:ext cx="6786610" cy="2857520"/>
          </a:xfrm>
          <a:prstGeom prst="cloud">
            <a:avLst/>
          </a:prstGeom>
          <a:noFill/>
          <a:ln>
            <a:solidFill>
              <a:srgbClr val="00B0F0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圆角矩形 23"/>
          <p:cNvSpPr/>
          <p:nvPr/>
        </p:nvSpPr>
        <p:spPr>
          <a:xfrm>
            <a:off x="3144377" y="1714488"/>
            <a:ext cx="571504" cy="571504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App</a:t>
            </a:r>
            <a:endParaRPr lang="zh-CN" altLang="en-US" sz="1200" b="1" dirty="0" smtClean="0">
              <a:latin typeface="Verdana" pitchFamily="34" charset="0"/>
              <a:cs typeface="Verdana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643042" y="500042"/>
            <a:ext cx="13244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Controller</a:t>
            </a:r>
            <a:endParaRPr lang="zh-CN" altLang="en-US" dirty="0">
              <a:solidFill>
                <a:schemeClr val="bg1"/>
              </a:solidFill>
              <a:latin typeface="Verdana" pitchFamily="34" charset="0"/>
              <a:cs typeface="Verdana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688244" y="1142984"/>
            <a:ext cx="1481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Controller</a:t>
            </a:r>
            <a:endParaRPr lang="zh-CN" altLang="en-US" b="1" dirty="0">
              <a:solidFill>
                <a:schemeClr val="bg1"/>
              </a:solidFill>
              <a:latin typeface="Verdana" pitchFamily="34" charset="0"/>
              <a:cs typeface="Verdana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000364" y="1714488"/>
            <a:ext cx="8595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2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Routing</a:t>
            </a:r>
            <a:endParaRPr lang="zh-CN" altLang="en-US" sz="1200" b="1" dirty="0">
              <a:solidFill>
                <a:schemeClr val="bg1"/>
              </a:solidFill>
              <a:latin typeface="Verdana" pitchFamily="34" charset="0"/>
              <a:cs typeface="Verdana" pitchFamily="34" charset="0"/>
            </a:endParaRPr>
          </a:p>
        </p:txBody>
      </p:sp>
      <p:cxnSp>
        <p:nvCxnSpPr>
          <p:cNvPr id="19" name="直接箭头连接符 18"/>
          <p:cNvCxnSpPr>
            <a:stCxn id="9" idx="2"/>
          </p:cNvCxnSpPr>
          <p:nvPr/>
        </p:nvCxnSpPr>
        <p:spPr>
          <a:xfrm rot="10800000" flipH="1" flipV="1">
            <a:off x="21050" y="5214950"/>
            <a:ext cx="693297" cy="1588"/>
          </a:xfrm>
          <a:prstGeom prst="straightConnector1">
            <a:avLst/>
          </a:prstGeom>
          <a:ln w="57150">
            <a:solidFill>
              <a:srgbClr val="FF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0" y="5214950"/>
            <a:ext cx="6591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flow</a:t>
            </a:r>
            <a:endParaRPr lang="zh-CN" altLang="en-US" dirty="0">
              <a:latin typeface="Verdana" pitchFamily="34" charset="0"/>
              <a:cs typeface="Verdana" pitchFamily="34" charset="0"/>
            </a:endParaRPr>
          </a:p>
        </p:txBody>
      </p:sp>
      <p:cxnSp>
        <p:nvCxnSpPr>
          <p:cNvPr id="38" name="直接箭头连接符 37"/>
          <p:cNvCxnSpPr/>
          <p:nvPr/>
        </p:nvCxnSpPr>
        <p:spPr>
          <a:xfrm>
            <a:off x="1785918" y="5214950"/>
            <a:ext cx="4786346" cy="10965"/>
          </a:xfrm>
          <a:prstGeom prst="straightConnector1">
            <a:avLst/>
          </a:prstGeom>
          <a:ln w="57150">
            <a:solidFill>
              <a:srgbClr val="FF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接箭头连接符 44"/>
          <p:cNvCxnSpPr/>
          <p:nvPr/>
        </p:nvCxnSpPr>
        <p:spPr>
          <a:xfrm rot="5400000" flipH="1" flipV="1">
            <a:off x="714348" y="2500306"/>
            <a:ext cx="2786082" cy="221457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接箭头连接符 51"/>
          <p:cNvCxnSpPr>
            <a:endCxn id="6" idx="0"/>
          </p:cNvCxnSpPr>
          <p:nvPr/>
        </p:nvCxnSpPr>
        <p:spPr>
          <a:xfrm rot="5400000">
            <a:off x="2038332" y="3609976"/>
            <a:ext cx="2714642" cy="66679"/>
          </a:xfrm>
          <a:prstGeom prst="straightConnector1">
            <a:avLst/>
          </a:prstGeom>
          <a:ln w="5715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接箭头连接符 55"/>
          <p:cNvCxnSpPr>
            <a:stCxn id="24" idx="2"/>
            <a:endCxn id="7" idx="0"/>
          </p:cNvCxnSpPr>
          <p:nvPr/>
        </p:nvCxnSpPr>
        <p:spPr>
          <a:xfrm rot="16200000" flipH="1">
            <a:off x="3074750" y="2641371"/>
            <a:ext cx="2714644" cy="2003886"/>
          </a:xfrm>
          <a:prstGeom prst="straightConnector1">
            <a:avLst/>
          </a:prstGeom>
          <a:ln w="5715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接箭头连接符 57"/>
          <p:cNvCxnSpPr>
            <a:stCxn id="24" idx="2"/>
            <a:endCxn id="1026" idx="0"/>
          </p:cNvCxnSpPr>
          <p:nvPr/>
        </p:nvCxnSpPr>
        <p:spPr>
          <a:xfrm rot="5400000">
            <a:off x="1003048" y="2573555"/>
            <a:ext cx="2714644" cy="2139518"/>
          </a:xfrm>
          <a:prstGeom prst="straightConnector1">
            <a:avLst/>
          </a:prstGeom>
          <a:ln w="5715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" name="图片 24" descr="check-mark-3-6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2910" y="4643446"/>
            <a:ext cx="466724" cy="466724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 rot="18636639">
            <a:off x="1176663" y="3335354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PacketIn</a:t>
            </a:r>
            <a:endParaRPr lang="zh-CN" altLang="en-US" dirty="0">
              <a:latin typeface="Verdana" pitchFamily="34" charset="0"/>
              <a:cs typeface="Verdana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786050" y="3286124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FlowMod</a:t>
            </a:r>
            <a:endParaRPr lang="zh-CN" altLang="en-US" dirty="0">
              <a:latin typeface="Verdana" pitchFamily="34" charset="0"/>
              <a:cs typeface="Verdana" pitchFamily="34" charset="0"/>
            </a:endParaRPr>
          </a:p>
        </p:txBody>
      </p:sp>
      <p:graphicFrame>
        <p:nvGraphicFramePr>
          <p:cNvPr id="23" name="表格 22"/>
          <p:cNvGraphicFramePr>
            <a:graphicFrameLocks noGrp="1"/>
          </p:cNvGraphicFramePr>
          <p:nvPr/>
        </p:nvGraphicFramePr>
        <p:xfrm>
          <a:off x="4286248" y="285728"/>
          <a:ext cx="4572032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7256"/>
                <a:gridCol w="928694"/>
                <a:gridCol w="1785950"/>
                <a:gridCol w="1000132"/>
              </a:tblGrid>
              <a:tr h="370840">
                <a:tc rowSpan="2">
                  <a:txBody>
                    <a:bodyPr/>
                    <a:lstStyle/>
                    <a:p>
                      <a:r>
                        <a:rPr lang="en-US" altLang="zh-CN" dirty="0" smtClean="0"/>
                        <a:t>Switch</a:t>
                      </a:r>
                      <a:endParaRPr lang="zh-CN" alt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altLang="zh-CN" dirty="0" smtClean="0"/>
                        <a:t>Rule</a:t>
                      </a:r>
                      <a:endParaRPr lang="zh-CN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Priority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Matching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Action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sw1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p1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err="1" smtClean="0"/>
                        <a:t>src_ip</a:t>
                      </a:r>
                      <a:r>
                        <a:rPr lang="en-US" altLang="zh-CN" dirty="0" smtClean="0"/>
                        <a:t>=10.20.*.*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fwd(sw2)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sw2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P2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err="1" smtClean="0"/>
                        <a:t>src_ip</a:t>
                      </a:r>
                      <a:r>
                        <a:rPr lang="en-US" altLang="zh-CN" dirty="0" smtClean="0"/>
                        <a:t>=10.20.*.*</a:t>
                      </a:r>
                      <a:endParaRPr lang="zh-CN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smtClean="0"/>
                        <a:t>fwd(sw3)</a:t>
                      </a:r>
                      <a:endParaRPr lang="zh-CN" alt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sw3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p3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err="1" smtClean="0"/>
                        <a:t>src_ip</a:t>
                      </a:r>
                      <a:r>
                        <a:rPr lang="en-US" altLang="zh-CN" dirty="0" smtClean="0"/>
                        <a:t>=10.20.*.*</a:t>
                      </a:r>
                      <a:endParaRPr lang="zh-CN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smtClean="0"/>
                        <a:t>fwd(out)</a:t>
                      </a:r>
                      <a:endParaRPr lang="zh-CN" altLang="en-US" dirty="0" smtClean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29" name="直接箭头连接符 28"/>
          <p:cNvCxnSpPr/>
          <p:nvPr/>
        </p:nvCxnSpPr>
        <p:spPr>
          <a:xfrm rot="5400000">
            <a:off x="3786185" y="2214557"/>
            <a:ext cx="1357320" cy="1214443"/>
          </a:xfrm>
          <a:prstGeom prst="straightConnector1">
            <a:avLst/>
          </a:prstGeom>
          <a:ln w="57150">
            <a:solidFill>
              <a:srgbClr val="FFC000"/>
            </a:solidFill>
            <a:tailEnd type="arrow"/>
          </a:ln>
          <a:effectLst>
            <a:glow rad="635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619200" y="5500702"/>
            <a:ext cx="18096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p1,</a:t>
            </a:r>
          </a:p>
          <a:p>
            <a:r>
              <a:rPr lang="en-US" altLang="zh-CN" dirty="0" err="1" smtClean="0">
                <a:ea typeface="Verdana" pitchFamily="34" charset="0"/>
                <a:cs typeface="Verdana" pitchFamily="34" charset="0"/>
              </a:rPr>
              <a:t>src_ip</a:t>
            </a:r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=10.20.*.*,</a:t>
            </a:r>
          </a:p>
          <a:p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fwd(sw2)</a:t>
            </a:r>
            <a:endParaRPr lang="zh-CN" altLang="en-US" dirty="0">
              <a:cs typeface="Verdana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700000" y="5500702"/>
            <a:ext cx="18096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p2,</a:t>
            </a:r>
          </a:p>
          <a:p>
            <a:r>
              <a:rPr lang="en-US" altLang="zh-CN" dirty="0" err="1" smtClean="0">
                <a:ea typeface="Verdana" pitchFamily="34" charset="0"/>
                <a:cs typeface="Verdana" pitchFamily="34" charset="0"/>
              </a:rPr>
              <a:t>src_ip</a:t>
            </a:r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=10.20.*.*,</a:t>
            </a:r>
          </a:p>
          <a:p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fwd(sw3)</a:t>
            </a:r>
            <a:endParaRPr lang="zh-CN" altLang="en-US" dirty="0">
              <a:cs typeface="Verdana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4752000" y="5500702"/>
            <a:ext cx="18096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p3,</a:t>
            </a:r>
          </a:p>
          <a:p>
            <a:r>
              <a:rPr lang="en-US" altLang="zh-CN" dirty="0" err="1" smtClean="0">
                <a:ea typeface="Verdana" pitchFamily="34" charset="0"/>
                <a:cs typeface="Verdana" pitchFamily="34" charset="0"/>
              </a:rPr>
              <a:t>src_ip</a:t>
            </a:r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=10.20.*.*,</a:t>
            </a:r>
          </a:p>
          <a:p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fwd(out)</a:t>
            </a:r>
            <a:endParaRPr lang="zh-CN" altLang="en-US" dirty="0">
              <a:cs typeface="Verdana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500166" y="4714884"/>
            <a:ext cx="55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sw1</a:t>
            </a:r>
            <a:endParaRPr lang="zh-CN" alt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3500430" y="4714884"/>
            <a:ext cx="55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sw2</a:t>
            </a:r>
            <a:endParaRPr lang="zh-CN" alt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5572132" y="4714884"/>
            <a:ext cx="55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sw3</a:t>
            </a:r>
            <a:endParaRPr lang="zh-CN" altLang="en-US" dirty="0"/>
          </a:p>
        </p:txBody>
      </p:sp>
      <p:sp>
        <p:nvSpPr>
          <p:cNvPr id="32" name="矩形 31"/>
          <p:cNvSpPr/>
          <p:nvPr/>
        </p:nvSpPr>
        <p:spPr>
          <a:xfrm>
            <a:off x="5143504" y="1000108"/>
            <a:ext cx="3714776" cy="428628"/>
          </a:xfrm>
          <a:prstGeom prst="rect">
            <a:avLst/>
          </a:prstGeom>
          <a:noFill/>
          <a:ln w="38100">
            <a:solidFill>
              <a:srgbClr val="FFC000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3" name="矩形 32"/>
          <p:cNvSpPr/>
          <p:nvPr/>
        </p:nvSpPr>
        <p:spPr>
          <a:xfrm>
            <a:off x="7358082" y="857232"/>
            <a:ext cx="428628" cy="714380"/>
          </a:xfrm>
          <a:prstGeom prst="rect">
            <a:avLst/>
          </a:prstGeom>
          <a:noFill/>
          <a:ln w="38100">
            <a:solidFill>
              <a:srgbClr val="FF0000"/>
            </a:solidFill>
          </a:ln>
          <a:effectLst>
            <a:glow rad="228600">
              <a:srgbClr val="FF0000">
                <a:alpha val="4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4" name="TextBox 33"/>
          <p:cNvSpPr txBox="1"/>
          <p:nvPr/>
        </p:nvSpPr>
        <p:spPr>
          <a:xfrm>
            <a:off x="5860800" y="3357562"/>
            <a:ext cx="352578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Forwarding</a:t>
            </a:r>
          </a:p>
          <a:p>
            <a:r>
              <a:rPr lang="en-US" altLang="zh-CN" sz="3600" b="1" dirty="0" smtClean="0">
                <a:solidFill>
                  <a:schemeClr val="bg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</a:t>
            </a:r>
            <a:r>
              <a:rPr lang="en-US" altLang="zh-CN" sz="3600" b="1" dirty="0" smtClean="0">
                <a:solidFill>
                  <a:schemeClr val="bg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low table</a:t>
            </a:r>
          </a:p>
          <a:p>
            <a:r>
              <a:rPr lang="en-US" altLang="zh-CN" sz="3600" b="1" dirty="0" smtClean="0">
                <a:solidFill>
                  <a:schemeClr val="bg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rule</a:t>
            </a:r>
          </a:p>
          <a:p>
            <a:r>
              <a:rPr lang="en-US" altLang="zh-CN" sz="3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wildcard</a:t>
            </a:r>
            <a:endParaRPr lang="zh-CN" altLang="en-US" sz="3600" dirty="0">
              <a:latin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en-US" altLang="zh-CN" sz="4000" dirty="0" err="1" smtClean="0">
                <a:solidFill>
                  <a:schemeClr val="bg1"/>
                </a:solidFill>
                <a:ea typeface="Verdana" pitchFamily="34" charset="0"/>
              </a:rPr>
              <a:t>Gotta</a:t>
            </a:r>
            <a:r>
              <a:rPr lang="en-US" altLang="zh-CN" sz="4000" dirty="0" smtClean="0">
                <a:solidFill>
                  <a:schemeClr val="bg1"/>
                </a:solidFill>
              </a:rPr>
              <a:t> Tell You Switches Only Once</a:t>
            </a:r>
            <a:br>
              <a:rPr lang="en-US" altLang="zh-CN" sz="4000" dirty="0" smtClean="0">
                <a:solidFill>
                  <a:schemeClr val="bg1"/>
                </a:solidFill>
              </a:rPr>
            </a:br>
            <a:r>
              <a:rPr lang="en-US" altLang="zh-CN" sz="4000" dirty="0" smtClean="0">
                <a:solidFill>
                  <a:schemeClr val="bg1"/>
                </a:solidFill>
              </a:rPr>
              <a:t>Toward Bandwidth-Efficient</a:t>
            </a:r>
            <a:br>
              <a:rPr lang="en-US" altLang="zh-CN" sz="4000" dirty="0" smtClean="0">
                <a:solidFill>
                  <a:schemeClr val="bg1"/>
                </a:solidFill>
              </a:rPr>
            </a:br>
            <a:r>
              <a:rPr lang="en-US" altLang="zh-CN" sz="4000" dirty="0" smtClean="0">
                <a:solidFill>
                  <a:schemeClr val="bg1"/>
                </a:solidFill>
              </a:rPr>
              <a:t>Flow Setup for </a:t>
            </a:r>
            <a:r>
              <a:rPr lang="en-US" altLang="zh-CN" sz="4000" dirty="0" smtClean="0">
                <a:solidFill>
                  <a:srgbClr val="FFC000"/>
                </a:solidFill>
              </a:rPr>
              <a:t>SDN</a:t>
            </a:r>
            <a:r>
              <a:rPr lang="en-US" altLang="zh-CN" sz="4000" dirty="0" smtClean="0"/>
              <a:t/>
            </a:r>
            <a:br>
              <a:rPr lang="en-US" altLang="zh-CN" sz="4000" dirty="0" smtClean="0"/>
            </a:br>
            <a:endParaRPr lang="zh-CN" altLang="en-US" sz="4000" dirty="0">
              <a:solidFill>
                <a:srgbClr val="FFC000"/>
              </a:solidFill>
            </a:endParaRPr>
          </a:p>
        </p:txBody>
      </p:sp>
      <p:sp>
        <p:nvSpPr>
          <p:cNvPr id="22" name="圆角矩形 21"/>
          <p:cNvSpPr/>
          <p:nvPr/>
        </p:nvSpPr>
        <p:spPr>
          <a:xfrm>
            <a:off x="2214546" y="1142984"/>
            <a:ext cx="2428892" cy="1285884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5000636"/>
            <a:ext cx="11525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86050" y="5000636"/>
            <a:ext cx="11525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7752" y="5000636"/>
            <a:ext cx="11525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云形 8"/>
          <p:cNvSpPr/>
          <p:nvPr/>
        </p:nvSpPr>
        <p:spPr>
          <a:xfrm>
            <a:off x="0" y="3786190"/>
            <a:ext cx="6786610" cy="2857520"/>
          </a:xfrm>
          <a:prstGeom prst="cloud">
            <a:avLst/>
          </a:prstGeom>
          <a:noFill/>
          <a:ln>
            <a:solidFill>
              <a:srgbClr val="00B0F0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圆角矩形 23"/>
          <p:cNvSpPr/>
          <p:nvPr/>
        </p:nvSpPr>
        <p:spPr>
          <a:xfrm>
            <a:off x="3144377" y="1714488"/>
            <a:ext cx="571504" cy="571504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App</a:t>
            </a:r>
            <a:endParaRPr lang="zh-CN" altLang="en-US" sz="1200" b="1" dirty="0" smtClean="0">
              <a:latin typeface="Verdana" pitchFamily="34" charset="0"/>
              <a:cs typeface="Verdana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643042" y="500042"/>
            <a:ext cx="13244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Controller</a:t>
            </a:r>
            <a:endParaRPr lang="zh-CN" altLang="en-US" dirty="0">
              <a:solidFill>
                <a:schemeClr val="bg1"/>
              </a:solidFill>
              <a:latin typeface="Verdana" pitchFamily="34" charset="0"/>
              <a:cs typeface="Verdana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688244" y="1142984"/>
            <a:ext cx="1481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Controller</a:t>
            </a:r>
            <a:endParaRPr lang="zh-CN" altLang="en-US" b="1" dirty="0">
              <a:solidFill>
                <a:schemeClr val="bg1"/>
              </a:solidFill>
              <a:latin typeface="Verdana" pitchFamily="34" charset="0"/>
              <a:cs typeface="Verdana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000364" y="1714488"/>
            <a:ext cx="8595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2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Routing</a:t>
            </a:r>
            <a:endParaRPr lang="zh-CN" altLang="en-US" sz="1200" b="1" dirty="0">
              <a:solidFill>
                <a:schemeClr val="bg1"/>
              </a:solidFill>
              <a:latin typeface="Verdana" pitchFamily="34" charset="0"/>
              <a:cs typeface="Verdana" pitchFamily="34" charset="0"/>
            </a:endParaRPr>
          </a:p>
        </p:txBody>
      </p:sp>
      <p:cxnSp>
        <p:nvCxnSpPr>
          <p:cNvPr id="19" name="直接箭头连接符 18"/>
          <p:cNvCxnSpPr>
            <a:stCxn id="9" idx="2"/>
          </p:cNvCxnSpPr>
          <p:nvPr/>
        </p:nvCxnSpPr>
        <p:spPr>
          <a:xfrm rot="10800000" flipH="1" flipV="1">
            <a:off x="21050" y="5214950"/>
            <a:ext cx="693297" cy="1588"/>
          </a:xfrm>
          <a:prstGeom prst="straightConnector1">
            <a:avLst/>
          </a:prstGeom>
          <a:ln w="57150">
            <a:solidFill>
              <a:srgbClr val="FF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0" y="5214950"/>
            <a:ext cx="6591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flow</a:t>
            </a:r>
            <a:endParaRPr lang="zh-CN" altLang="en-US" dirty="0">
              <a:latin typeface="Verdana" pitchFamily="34" charset="0"/>
              <a:cs typeface="Verdana" pitchFamily="34" charset="0"/>
            </a:endParaRPr>
          </a:p>
        </p:txBody>
      </p:sp>
      <p:cxnSp>
        <p:nvCxnSpPr>
          <p:cNvPr id="38" name="直接箭头连接符 37"/>
          <p:cNvCxnSpPr/>
          <p:nvPr/>
        </p:nvCxnSpPr>
        <p:spPr>
          <a:xfrm>
            <a:off x="1785918" y="5214950"/>
            <a:ext cx="4786346" cy="10965"/>
          </a:xfrm>
          <a:prstGeom prst="straightConnector1">
            <a:avLst/>
          </a:prstGeom>
          <a:ln w="57150">
            <a:solidFill>
              <a:srgbClr val="FF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接箭头连接符 44"/>
          <p:cNvCxnSpPr/>
          <p:nvPr/>
        </p:nvCxnSpPr>
        <p:spPr>
          <a:xfrm rot="5400000" flipH="1" flipV="1">
            <a:off x="714348" y="2500306"/>
            <a:ext cx="2786082" cy="221457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接箭头连接符 51"/>
          <p:cNvCxnSpPr>
            <a:endCxn id="6" idx="0"/>
          </p:cNvCxnSpPr>
          <p:nvPr/>
        </p:nvCxnSpPr>
        <p:spPr>
          <a:xfrm rot="5400000">
            <a:off x="2038332" y="3609976"/>
            <a:ext cx="2714642" cy="66679"/>
          </a:xfrm>
          <a:prstGeom prst="straightConnector1">
            <a:avLst/>
          </a:prstGeom>
          <a:ln w="5715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接箭头连接符 55"/>
          <p:cNvCxnSpPr>
            <a:stCxn id="24" idx="2"/>
            <a:endCxn id="7" idx="0"/>
          </p:cNvCxnSpPr>
          <p:nvPr/>
        </p:nvCxnSpPr>
        <p:spPr>
          <a:xfrm rot="16200000" flipH="1">
            <a:off x="3074750" y="2641371"/>
            <a:ext cx="2714644" cy="2003886"/>
          </a:xfrm>
          <a:prstGeom prst="straightConnector1">
            <a:avLst/>
          </a:prstGeom>
          <a:ln w="5715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接箭头连接符 57"/>
          <p:cNvCxnSpPr>
            <a:stCxn id="24" idx="2"/>
            <a:endCxn id="1026" idx="0"/>
          </p:cNvCxnSpPr>
          <p:nvPr/>
        </p:nvCxnSpPr>
        <p:spPr>
          <a:xfrm rot="5400000">
            <a:off x="1003048" y="2573555"/>
            <a:ext cx="2714644" cy="2139518"/>
          </a:xfrm>
          <a:prstGeom prst="straightConnector1">
            <a:avLst/>
          </a:prstGeom>
          <a:ln w="5715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" name="图片 24" descr="check-mark-3-6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2910" y="4643446"/>
            <a:ext cx="466724" cy="466724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 rot="18636639">
            <a:off x="1176663" y="3335354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PacketIn</a:t>
            </a:r>
            <a:endParaRPr lang="zh-CN" altLang="en-US" dirty="0">
              <a:latin typeface="Verdana" pitchFamily="34" charset="0"/>
              <a:cs typeface="Verdana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786050" y="3286124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FlowMod</a:t>
            </a:r>
            <a:endParaRPr lang="zh-CN" altLang="en-US" dirty="0">
              <a:latin typeface="Verdana" pitchFamily="34" charset="0"/>
              <a:cs typeface="Verdana" pitchFamily="34" charset="0"/>
            </a:endParaRPr>
          </a:p>
        </p:txBody>
      </p:sp>
      <p:graphicFrame>
        <p:nvGraphicFramePr>
          <p:cNvPr id="23" name="表格 22"/>
          <p:cNvGraphicFramePr>
            <a:graphicFrameLocks noGrp="1"/>
          </p:cNvGraphicFramePr>
          <p:nvPr/>
        </p:nvGraphicFramePr>
        <p:xfrm>
          <a:off x="4286248" y="285728"/>
          <a:ext cx="4572032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7256"/>
                <a:gridCol w="928694"/>
                <a:gridCol w="1785950"/>
                <a:gridCol w="1000132"/>
              </a:tblGrid>
              <a:tr h="370840">
                <a:tc rowSpan="2">
                  <a:txBody>
                    <a:bodyPr/>
                    <a:lstStyle/>
                    <a:p>
                      <a:r>
                        <a:rPr lang="en-US" altLang="zh-CN" dirty="0" smtClean="0"/>
                        <a:t>Switch</a:t>
                      </a:r>
                      <a:endParaRPr lang="zh-CN" alt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altLang="zh-CN" dirty="0" smtClean="0"/>
                        <a:t>Rule</a:t>
                      </a:r>
                      <a:endParaRPr lang="zh-CN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Priority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Matching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Action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sw1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p1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err="1" smtClean="0"/>
                        <a:t>src_ip</a:t>
                      </a:r>
                      <a:r>
                        <a:rPr lang="en-US" altLang="zh-CN" dirty="0" smtClean="0"/>
                        <a:t>=10.20.*.*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fwd(sw2)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sw2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P2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err="1" smtClean="0"/>
                        <a:t>src_ip</a:t>
                      </a:r>
                      <a:r>
                        <a:rPr lang="en-US" altLang="zh-CN" dirty="0" smtClean="0"/>
                        <a:t>=10.20.*.*</a:t>
                      </a:r>
                      <a:endParaRPr lang="zh-CN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smtClean="0"/>
                        <a:t>fwd(sw3)</a:t>
                      </a:r>
                      <a:endParaRPr lang="zh-CN" alt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sw3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p3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err="1" smtClean="0"/>
                        <a:t>src_ip</a:t>
                      </a:r>
                      <a:r>
                        <a:rPr lang="en-US" altLang="zh-CN" dirty="0" smtClean="0"/>
                        <a:t>=10.20.*.*</a:t>
                      </a:r>
                      <a:endParaRPr lang="zh-CN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smtClean="0"/>
                        <a:t>fwd(out)</a:t>
                      </a:r>
                      <a:endParaRPr lang="zh-CN" altLang="en-US" dirty="0" smtClean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29" name="直接箭头连接符 28"/>
          <p:cNvCxnSpPr/>
          <p:nvPr/>
        </p:nvCxnSpPr>
        <p:spPr>
          <a:xfrm rot="5400000">
            <a:off x="3786185" y="2214557"/>
            <a:ext cx="1357320" cy="1214443"/>
          </a:xfrm>
          <a:prstGeom prst="straightConnector1">
            <a:avLst/>
          </a:prstGeom>
          <a:ln w="57150">
            <a:solidFill>
              <a:srgbClr val="FFC000"/>
            </a:solidFill>
            <a:tailEnd type="arrow"/>
          </a:ln>
          <a:effectLst>
            <a:glow rad="635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619200" y="5500702"/>
            <a:ext cx="18096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p1,</a:t>
            </a:r>
          </a:p>
          <a:p>
            <a:r>
              <a:rPr lang="en-US" altLang="zh-CN" dirty="0" err="1" smtClean="0">
                <a:ea typeface="Verdana" pitchFamily="34" charset="0"/>
                <a:cs typeface="Verdana" pitchFamily="34" charset="0"/>
              </a:rPr>
              <a:t>src_ip</a:t>
            </a:r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=10.20.*.*,</a:t>
            </a:r>
          </a:p>
          <a:p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fwd(sw2)</a:t>
            </a:r>
            <a:endParaRPr lang="zh-CN" altLang="en-US" dirty="0">
              <a:cs typeface="Verdana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700000" y="5500702"/>
            <a:ext cx="18096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p2,</a:t>
            </a:r>
          </a:p>
          <a:p>
            <a:r>
              <a:rPr lang="en-US" altLang="zh-CN" dirty="0" err="1" smtClean="0">
                <a:ea typeface="Verdana" pitchFamily="34" charset="0"/>
                <a:cs typeface="Verdana" pitchFamily="34" charset="0"/>
              </a:rPr>
              <a:t>src_ip</a:t>
            </a:r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=10.20.*.*,</a:t>
            </a:r>
          </a:p>
          <a:p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fwd(sw3)</a:t>
            </a:r>
            <a:endParaRPr lang="zh-CN" altLang="en-US" dirty="0">
              <a:cs typeface="Verdana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4752000" y="5500702"/>
            <a:ext cx="18096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p3,</a:t>
            </a:r>
          </a:p>
          <a:p>
            <a:r>
              <a:rPr lang="en-US" altLang="zh-CN" dirty="0" err="1" smtClean="0">
                <a:ea typeface="Verdana" pitchFamily="34" charset="0"/>
                <a:cs typeface="Verdana" pitchFamily="34" charset="0"/>
              </a:rPr>
              <a:t>src_ip</a:t>
            </a:r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=10.20.*.*,</a:t>
            </a:r>
          </a:p>
          <a:p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fwd(out)</a:t>
            </a:r>
            <a:endParaRPr lang="zh-CN" altLang="en-US" dirty="0">
              <a:cs typeface="Verdana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500166" y="4714884"/>
            <a:ext cx="55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sw1</a:t>
            </a:r>
            <a:endParaRPr lang="zh-CN" alt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3500430" y="4714884"/>
            <a:ext cx="55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sw2</a:t>
            </a:r>
            <a:endParaRPr lang="zh-CN" alt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5572132" y="4714884"/>
            <a:ext cx="55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sw3</a:t>
            </a:r>
            <a:endParaRPr lang="zh-CN" altLang="en-US" dirty="0"/>
          </a:p>
        </p:txBody>
      </p:sp>
      <p:sp>
        <p:nvSpPr>
          <p:cNvPr id="32" name="矩形 31"/>
          <p:cNvSpPr/>
          <p:nvPr/>
        </p:nvSpPr>
        <p:spPr>
          <a:xfrm>
            <a:off x="5143504" y="1000108"/>
            <a:ext cx="3714776" cy="428628"/>
          </a:xfrm>
          <a:prstGeom prst="rect">
            <a:avLst/>
          </a:prstGeom>
          <a:noFill/>
          <a:ln w="38100">
            <a:solidFill>
              <a:srgbClr val="FFC000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3" name="矩形 32"/>
          <p:cNvSpPr/>
          <p:nvPr/>
        </p:nvSpPr>
        <p:spPr>
          <a:xfrm>
            <a:off x="7358082" y="857232"/>
            <a:ext cx="428628" cy="714380"/>
          </a:xfrm>
          <a:prstGeom prst="rect">
            <a:avLst/>
          </a:prstGeom>
          <a:noFill/>
          <a:ln w="38100">
            <a:solidFill>
              <a:srgbClr val="FF0000"/>
            </a:solidFill>
          </a:ln>
          <a:effectLst>
            <a:glow rad="228600">
              <a:srgbClr val="FF0000">
                <a:alpha val="4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4" name="矩形 33"/>
          <p:cNvSpPr/>
          <p:nvPr/>
        </p:nvSpPr>
        <p:spPr>
          <a:xfrm>
            <a:off x="5143504" y="857232"/>
            <a:ext cx="428628" cy="714380"/>
          </a:xfrm>
          <a:prstGeom prst="rect">
            <a:avLst/>
          </a:prstGeom>
          <a:noFill/>
          <a:ln w="38100">
            <a:solidFill>
              <a:srgbClr val="FF0000"/>
            </a:solidFill>
          </a:ln>
          <a:effectLst>
            <a:glow rad="228600">
              <a:srgbClr val="FF0000">
                <a:alpha val="4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5" name="TextBox 34"/>
          <p:cNvSpPr txBox="1"/>
          <p:nvPr/>
        </p:nvSpPr>
        <p:spPr>
          <a:xfrm>
            <a:off x="5860800" y="3357562"/>
            <a:ext cx="352578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Forwarding</a:t>
            </a:r>
          </a:p>
          <a:p>
            <a:r>
              <a:rPr lang="en-US" altLang="zh-CN" sz="3600" b="1" dirty="0" smtClean="0">
                <a:solidFill>
                  <a:schemeClr val="bg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</a:t>
            </a:r>
            <a:r>
              <a:rPr lang="en-US" altLang="zh-CN" sz="3600" b="1" dirty="0" smtClean="0">
                <a:solidFill>
                  <a:schemeClr val="bg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low table</a:t>
            </a:r>
          </a:p>
          <a:p>
            <a:r>
              <a:rPr lang="en-US" altLang="zh-CN" sz="3600" b="1" dirty="0" smtClean="0">
                <a:solidFill>
                  <a:schemeClr val="bg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rule</a:t>
            </a:r>
          </a:p>
          <a:p>
            <a:r>
              <a:rPr lang="en-US" altLang="zh-CN" sz="3600" b="1" dirty="0" smtClean="0">
                <a:solidFill>
                  <a:schemeClr val="bg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wildcard</a:t>
            </a:r>
          </a:p>
          <a:p>
            <a:r>
              <a:rPr lang="en-US" altLang="zh-CN" sz="3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priority</a:t>
            </a:r>
            <a:endParaRPr lang="zh-CN" altLang="en-US" sz="3600" dirty="0">
              <a:latin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en-US" altLang="zh-CN" sz="4000" dirty="0" err="1" smtClean="0">
                <a:solidFill>
                  <a:schemeClr val="bg1"/>
                </a:solidFill>
                <a:ea typeface="Verdana" pitchFamily="34" charset="0"/>
              </a:rPr>
              <a:t>Gotta</a:t>
            </a:r>
            <a:r>
              <a:rPr lang="en-US" altLang="zh-CN" sz="4000" dirty="0" smtClean="0">
                <a:solidFill>
                  <a:schemeClr val="bg1"/>
                </a:solidFill>
              </a:rPr>
              <a:t> Tell You Switches Only Once</a:t>
            </a:r>
            <a:br>
              <a:rPr lang="en-US" altLang="zh-CN" sz="4000" dirty="0" smtClean="0">
                <a:solidFill>
                  <a:schemeClr val="bg1"/>
                </a:solidFill>
              </a:rPr>
            </a:br>
            <a:r>
              <a:rPr lang="en-US" altLang="zh-CN" sz="4000" dirty="0" smtClean="0">
                <a:solidFill>
                  <a:schemeClr val="bg1"/>
                </a:solidFill>
              </a:rPr>
              <a:t>Toward Bandwidth-Efficient</a:t>
            </a:r>
            <a:br>
              <a:rPr lang="en-US" altLang="zh-CN" sz="4000" dirty="0" smtClean="0">
                <a:solidFill>
                  <a:schemeClr val="bg1"/>
                </a:solidFill>
              </a:rPr>
            </a:br>
            <a:r>
              <a:rPr lang="en-US" altLang="zh-CN" sz="4000" dirty="0" smtClean="0">
                <a:solidFill>
                  <a:schemeClr val="bg1"/>
                </a:solidFill>
              </a:rPr>
              <a:t>Flow Setup for </a:t>
            </a:r>
            <a:r>
              <a:rPr lang="en-US" altLang="zh-CN" sz="4000" dirty="0" smtClean="0">
                <a:solidFill>
                  <a:srgbClr val="FFC000"/>
                </a:solidFill>
              </a:rPr>
              <a:t>SDN</a:t>
            </a:r>
            <a:r>
              <a:rPr lang="en-US" altLang="zh-CN" sz="4000" dirty="0" smtClean="0"/>
              <a:t/>
            </a:r>
            <a:br>
              <a:rPr lang="en-US" altLang="zh-CN" sz="4000" dirty="0" smtClean="0"/>
            </a:br>
            <a:endParaRPr lang="zh-CN" altLang="en-US" sz="4000" dirty="0">
              <a:solidFill>
                <a:srgbClr val="FFC000"/>
              </a:solidFill>
            </a:endParaRPr>
          </a:p>
        </p:txBody>
      </p:sp>
      <p:sp>
        <p:nvSpPr>
          <p:cNvPr id="22" name="圆角矩形 21"/>
          <p:cNvSpPr/>
          <p:nvPr/>
        </p:nvSpPr>
        <p:spPr>
          <a:xfrm>
            <a:off x="2214546" y="1142984"/>
            <a:ext cx="2428892" cy="1285884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5000636"/>
            <a:ext cx="11525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86050" y="5000636"/>
            <a:ext cx="11525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7752" y="5000636"/>
            <a:ext cx="11525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云形 8"/>
          <p:cNvSpPr/>
          <p:nvPr/>
        </p:nvSpPr>
        <p:spPr>
          <a:xfrm>
            <a:off x="0" y="3786190"/>
            <a:ext cx="6786610" cy="2857520"/>
          </a:xfrm>
          <a:prstGeom prst="cloud">
            <a:avLst/>
          </a:prstGeom>
          <a:noFill/>
          <a:ln>
            <a:solidFill>
              <a:srgbClr val="00B0F0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圆角矩形 23"/>
          <p:cNvSpPr/>
          <p:nvPr/>
        </p:nvSpPr>
        <p:spPr>
          <a:xfrm>
            <a:off x="3144377" y="1714488"/>
            <a:ext cx="571504" cy="571504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App</a:t>
            </a:r>
            <a:endParaRPr lang="zh-CN" altLang="en-US" sz="1200" b="1" dirty="0" smtClean="0">
              <a:latin typeface="Verdana" pitchFamily="34" charset="0"/>
              <a:cs typeface="Verdana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643042" y="500042"/>
            <a:ext cx="13244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Controller</a:t>
            </a:r>
            <a:endParaRPr lang="zh-CN" altLang="en-US" dirty="0">
              <a:solidFill>
                <a:schemeClr val="bg1"/>
              </a:solidFill>
              <a:latin typeface="Verdana" pitchFamily="34" charset="0"/>
              <a:cs typeface="Verdana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688244" y="1142984"/>
            <a:ext cx="1481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Controller</a:t>
            </a:r>
            <a:endParaRPr lang="zh-CN" altLang="en-US" b="1" dirty="0">
              <a:solidFill>
                <a:schemeClr val="bg1"/>
              </a:solidFill>
              <a:latin typeface="Verdana" pitchFamily="34" charset="0"/>
              <a:cs typeface="Verdana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000364" y="1714488"/>
            <a:ext cx="8595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2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Routing</a:t>
            </a:r>
            <a:endParaRPr lang="zh-CN" altLang="en-US" sz="1200" b="1" dirty="0">
              <a:solidFill>
                <a:schemeClr val="bg1"/>
              </a:solidFill>
              <a:latin typeface="Verdana" pitchFamily="34" charset="0"/>
              <a:cs typeface="Verdana" pitchFamily="34" charset="0"/>
            </a:endParaRPr>
          </a:p>
        </p:txBody>
      </p:sp>
      <p:cxnSp>
        <p:nvCxnSpPr>
          <p:cNvPr id="19" name="直接箭头连接符 18"/>
          <p:cNvCxnSpPr>
            <a:stCxn id="9" idx="2"/>
          </p:cNvCxnSpPr>
          <p:nvPr/>
        </p:nvCxnSpPr>
        <p:spPr>
          <a:xfrm rot="10800000" flipH="1" flipV="1">
            <a:off x="21050" y="5214950"/>
            <a:ext cx="693297" cy="1588"/>
          </a:xfrm>
          <a:prstGeom prst="straightConnector1">
            <a:avLst/>
          </a:prstGeom>
          <a:ln w="57150">
            <a:solidFill>
              <a:srgbClr val="FF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0" y="5214950"/>
            <a:ext cx="6591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flow</a:t>
            </a:r>
            <a:endParaRPr lang="zh-CN" altLang="en-US" dirty="0">
              <a:latin typeface="Verdana" pitchFamily="34" charset="0"/>
              <a:cs typeface="Verdana" pitchFamily="34" charset="0"/>
            </a:endParaRPr>
          </a:p>
        </p:txBody>
      </p:sp>
      <p:cxnSp>
        <p:nvCxnSpPr>
          <p:cNvPr id="38" name="直接箭头连接符 37"/>
          <p:cNvCxnSpPr/>
          <p:nvPr/>
        </p:nvCxnSpPr>
        <p:spPr>
          <a:xfrm>
            <a:off x="1785918" y="5214950"/>
            <a:ext cx="4786346" cy="10965"/>
          </a:xfrm>
          <a:prstGeom prst="straightConnector1">
            <a:avLst/>
          </a:prstGeom>
          <a:ln w="57150">
            <a:solidFill>
              <a:srgbClr val="FF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接箭头连接符 44"/>
          <p:cNvCxnSpPr/>
          <p:nvPr/>
        </p:nvCxnSpPr>
        <p:spPr>
          <a:xfrm rot="5400000" flipH="1" flipV="1">
            <a:off x="714348" y="2500306"/>
            <a:ext cx="2786082" cy="221457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接箭头连接符 51"/>
          <p:cNvCxnSpPr>
            <a:endCxn id="6" idx="0"/>
          </p:cNvCxnSpPr>
          <p:nvPr/>
        </p:nvCxnSpPr>
        <p:spPr>
          <a:xfrm rot="5400000">
            <a:off x="2038332" y="3609976"/>
            <a:ext cx="2714642" cy="66679"/>
          </a:xfrm>
          <a:prstGeom prst="straightConnector1">
            <a:avLst/>
          </a:prstGeom>
          <a:ln w="5715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接箭头连接符 55"/>
          <p:cNvCxnSpPr>
            <a:stCxn id="24" idx="2"/>
            <a:endCxn id="7" idx="0"/>
          </p:cNvCxnSpPr>
          <p:nvPr/>
        </p:nvCxnSpPr>
        <p:spPr>
          <a:xfrm rot="16200000" flipH="1">
            <a:off x="3074750" y="2641371"/>
            <a:ext cx="2714644" cy="2003886"/>
          </a:xfrm>
          <a:prstGeom prst="straightConnector1">
            <a:avLst/>
          </a:prstGeom>
          <a:ln w="5715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接箭头连接符 57"/>
          <p:cNvCxnSpPr>
            <a:stCxn id="24" idx="2"/>
            <a:endCxn id="1026" idx="0"/>
          </p:cNvCxnSpPr>
          <p:nvPr/>
        </p:nvCxnSpPr>
        <p:spPr>
          <a:xfrm rot="5400000">
            <a:off x="1003048" y="2573555"/>
            <a:ext cx="2714644" cy="2139518"/>
          </a:xfrm>
          <a:prstGeom prst="straightConnector1">
            <a:avLst/>
          </a:prstGeom>
          <a:ln w="5715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" name="图片 24" descr="check-mark-3-6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2910" y="4643446"/>
            <a:ext cx="466724" cy="466724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 rot="18636639">
            <a:off x="1176663" y="3335354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PacketIn</a:t>
            </a:r>
            <a:endParaRPr lang="zh-CN" altLang="en-US" dirty="0">
              <a:latin typeface="Verdana" pitchFamily="34" charset="0"/>
              <a:cs typeface="Verdana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786050" y="3286124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FlowMod</a:t>
            </a:r>
            <a:endParaRPr lang="zh-CN" altLang="en-US" dirty="0">
              <a:latin typeface="Verdana" pitchFamily="34" charset="0"/>
              <a:cs typeface="Verdana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619200" y="5500702"/>
            <a:ext cx="18096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p1,</a:t>
            </a:r>
          </a:p>
          <a:p>
            <a:r>
              <a:rPr lang="en-US" altLang="zh-CN" dirty="0" err="1" smtClean="0">
                <a:ea typeface="Verdana" pitchFamily="34" charset="0"/>
                <a:cs typeface="Verdana" pitchFamily="34" charset="0"/>
              </a:rPr>
              <a:t>src_ip</a:t>
            </a:r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=10.20.*.*,</a:t>
            </a:r>
          </a:p>
          <a:p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fwd(sw2)</a:t>
            </a:r>
            <a:endParaRPr lang="zh-CN" altLang="en-US" dirty="0">
              <a:cs typeface="Verdana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700000" y="5500702"/>
            <a:ext cx="18096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p2,</a:t>
            </a:r>
          </a:p>
          <a:p>
            <a:r>
              <a:rPr lang="en-US" altLang="zh-CN" dirty="0" err="1" smtClean="0">
                <a:ea typeface="Verdana" pitchFamily="34" charset="0"/>
                <a:cs typeface="Verdana" pitchFamily="34" charset="0"/>
              </a:rPr>
              <a:t>src_ip</a:t>
            </a:r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=10.20.*.*,</a:t>
            </a:r>
          </a:p>
          <a:p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fwd(sw3)</a:t>
            </a:r>
            <a:endParaRPr lang="zh-CN" altLang="en-US" dirty="0">
              <a:cs typeface="Verdana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4752000" y="5500702"/>
            <a:ext cx="18096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p3,</a:t>
            </a:r>
          </a:p>
          <a:p>
            <a:r>
              <a:rPr lang="en-US" altLang="zh-CN" dirty="0" err="1" smtClean="0">
                <a:ea typeface="Verdana" pitchFamily="34" charset="0"/>
                <a:cs typeface="Verdana" pitchFamily="34" charset="0"/>
              </a:rPr>
              <a:t>src_ip</a:t>
            </a:r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=10.20.*.*,</a:t>
            </a:r>
          </a:p>
          <a:p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fwd(out)</a:t>
            </a:r>
            <a:endParaRPr lang="zh-CN" altLang="en-US" dirty="0">
              <a:cs typeface="Verdana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500166" y="4714884"/>
            <a:ext cx="55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sw1</a:t>
            </a:r>
            <a:endParaRPr lang="zh-CN" alt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3500430" y="4714884"/>
            <a:ext cx="55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sw2</a:t>
            </a:r>
            <a:endParaRPr lang="zh-CN" alt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5572132" y="4714884"/>
            <a:ext cx="55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sw3</a:t>
            </a:r>
            <a:endParaRPr lang="zh-CN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860800" y="3357562"/>
            <a:ext cx="35257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Forwarding</a:t>
            </a:r>
          </a:p>
          <a:p>
            <a:r>
              <a:rPr lang="en-US" altLang="zh-CN" sz="36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errors</a:t>
            </a:r>
            <a:endParaRPr lang="zh-CN" altLang="en-US" sz="3600" dirty="0">
              <a:solidFill>
                <a:srgbClr val="FF0000"/>
              </a:solidFill>
              <a:latin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en-US" altLang="zh-CN" sz="4000" dirty="0" err="1" smtClean="0">
                <a:solidFill>
                  <a:schemeClr val="bg1"/>
                </a:solidFill>
                <a:ea typeface="Verdana" pitchFamily="34" charset="0"/>
              </a:rPr>
              <a:t>Gotta</a:t>
            </a:r>
            <a:r>
              <a:rPr lang="en-US" altLang="zh-CN" sz="4000" dirty="0" smtClean="0">
                <a:solidFill>
                  <a:schemeClr val="bg1"/>
                </a:solidFill>
              </a:rPr>
              <a:t> Tell You Switches Only Once</a:t>
            </a:r>
            <a:br>
              <a:rPr lang="en-US" altLang="zh-CN" sz="4000" dirty="0" smtClean="0">
                <a:solidFill>
                  <a:schemeClr val="bg1"/>
                </a:solidFill>
              </a:rPr>
            </a:br>
            <a:r>
              <a:rPr lang="en-US" altLang="zh-CN" sz="4000" dirty="0" smtClean="0">
                <a:solidFill>
                  <a:schemeClr val="bg1"/>
                </a:solidFill>
              </a:rPr>
              <a:t>Toward Bandwidth-Efficient</a:t>
            </a:r>
            <a:br>
              <a:rPr lang="en-US" altLang="zh-CN" sz="4000" dirty="0" smtClean="0">
                <a:solidFill>
                  <a:schemeClr val="bg1"/>
                </a:solidFill>
              </a:rPr>
            </a:br>
            <a:r>
              <a:rPr lang="en-US" altLang="zh-CN" sz="4000" dirty="0" smtClean="0">
                <a:solidFill>
                  <a:schemeClr val="bg1"/>
                </a:solidFill>
              </a:rPr>
              <a:t>Flow Setup for </a:t>
            </a:r>
            <a:r>
              <a:rPr lang="en-US" altLang="zh-CN" sz="4000" dirty="0" smtClean="0">
                <a:solidFill>
                  <a:srgbClr val="FFC000"/>
                </a:solidFill>
              </a:rPr>
              <a:t>SDN</a:t>
            </a:r>
            <a:r>
              <a:rPr lang="en-US" altLang="zh-CN" sz="4000" dirty="0" smtClean="0"/>
              <a:t/>
            </a:r>
            <a:br>
              <a:rPr lang="en-US" altLang="zh-CN" sz="4000" dirty="0" smtClean="0"/>
            </a:br>
            <a:endParaRPr lang="zh-CN" altLang="en-US" sz="4000" dirty="0">
              <a:solidFill>
                <a:srgbClr val="FFC000"/>
              </a:solidFill>
            </a:endParaRPr>
          </a:p>
        </p:txBody>
      </p:sp>
      <p:sp>
        <p:nvSpPr>
          <p:cNvPr id="22" name="圆角矩形 21"/>
          <p:cNvSpPr/>
          <p:nvPr/>
        </p:nvSpPr>
        <p:spPr>
          <a:xfrm>
            <a:off x="2214546" y="1142984"/>
            <a:ext cx="2428892" cy="1285884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5000636"/>
            <a:ext cx="11525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86050" y="5000636"/>
            <a:ext cx="11525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7752" y="5000636"/>
            <a:ext cx="11525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云形 8"/>
          <p:cNvSpPr/>
          <p:nvPr/>
        </p:nvSpPr>
        <p:spPr>
          <a:xfrm>
            <a:off x="0" y="3786190"/>
            <a:ext cx="6786610" cy="2857520"/>
          </a:xfrm>
          <a:prstGeom prst="cloud">
            <a:avLst/>
          </a:prstGeom>
          <a:noFill/>
          <a:ln>
            <a:solidFill>
              <a:srgbClr val="00B0F0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圆角矩形 23"/>
          <p:cNvSpPr/>
          <p:nvPr/>
        </p:nvSpPr>
        <p:spPr>
          <a:xfrm>
            <a:off x="3144377" y="1714488"/>
            <a:ext cx="571504" cy="571504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App</a:t>
            </a:r>
            <a:endParaRPr lang="zh-CN" altLang="en-US" sz="1200" b="1" dirty="0" smtClean="0">
              <a:latin typeface="Verdana" pitchFamily="34" charset="0"/>
              <a:cs typeface="Verdana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643042" y="500042"/>
            <a:ext cx="13244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Controller</a:t>
            </a:r>
            <a:endParaRPr lang="zh-CN" altLang="en-US" dirty="0">
              <a:solidFill>
                <a:schemeClr val="bg1"/>
              </a:solidFill>
              <a:latin typeface="Verdana" pitchFamily="34" charset="0"/>
              <a:cs typeface="Verdana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688244" y="1142984"/>
            <a:ext cx="1481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Controller</a:t>
            </a:r>
            <a:endParaRPr lang="zh-CN" altLang="en-US" b="1" dirty="0">
              <a:solidFill>
                <a:schemeClr val="bg1"/>
              </a:solidFill>
              <a:latin typeface="Verdana" pitchFamily="34" charset="0"/>
              <a:cs typeface="Verdana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000364" y="1714488"/>
            <a:ext cx="8595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2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Routing</a:t>
            </a:r>
            <a:endParaRPr lang="zh-CN" altLang="en-US" sz="1200" b="1" dirty="0">
              <a:solidFill>
                <a:schemeClr val="bg1"/>
              </a:solidFill>
              <a:latin typeface="Verdana" pitchFamily="34" charset="0"/>
              <a:cs typeface="Verdana" pitchFamily="34" charset="0"/>
            </a:endParaRPr>
          </a:p>
        </p:txBody>
      </p:sp>
      <p:cxnSp>
        <p:nvCxnSpPr>
          <p:cNvPr id="19" name="直接箭头连接符 18"/>
          <p:cNvCxnSpPr>
            <a:stCxn id="9" idx="2"/>
          </p:cNvCxnSpPr>
          <p:nvPr/>
        </p:nvCxnSpPr>
        <p:spPr>
          <a:xfrm rot="10800000" flipH="1" flipV="1">
            <a:off x="21050" y="5214950"/>
            <a:ext cx="693297" cy="1588"/>
          </a:xfrm>
          <a:prstGeom prst="straightConnector1">
            <a:avLst/>
          </a:prstGeom>
          <a:ln w="57150">
            <a:solidFill>
              <a:srgbClr val="FF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0" y="5214950"/>
            <a:ext cx="6591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flow</a:t>
            </a:r>
            <a:endParaRPr lang="zh-CN" altLang="en-US" dirty="0">
              <a:latin typeface="Verdana" pitchFamily="34" charset="0"/>
              <a:cs typeface="Verdana" pitchFamily="34" charset="0"/>
            </a:endParaRPr>
          </a:p>
        </p:txBody>
      </p:sp>
      <p:cxnSp>
        <p:nvCxnSpPr>
          <p:cNvPr id="38" name="直接箭头连接符 37"/>
          <p:cNvCxnSpPr/>
          <p:nvPr/>
        </p:nvCxnSpPr>
        <p:spPr>
          <a:xfrm>
            <a:off x="1785918" y="5214950"/>
            <a:ext cx="4786346" cy="10965"/>
          </a:xfrm>
          <a:prstGeom prst="straightConnector1">
            <a:avLst/>
          </a:prstGeom>
          <a:ln w="57150">
            <a:solidFill>
              <a:srgbClr val="FF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接箭头连接符 44"/>
          <p:cNvCxnSpPr/>
          <p:nvPr/>
        </p:nvCxnSpPr>
        <p:spPr>
          <a:xfrm rot="5400000" flipH="1" flipV="1">
            <a:off x="714348" y="2500306"/>
            <a:ext cx="2786082" cy="221457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接箭头连接符 51"/>
          <p:cNvCxnSpPr>
            <a:endCxn id="6" idx="0"/>
          </p:cNvCxnSpPr>
          <p:nvPr/>
        </p:nvCxnSpPr>
        <p:spPr>
          <a:xfrm rot="5400000">
            <a:off x="2038332" y="3609976"/>
            <a:ext cx="2714642" cy="66679"/>
          </a:xfrm>
          <a:prstGeom prst="straightConnector1">
            <a:avLst/>
          </a:prstGeom>
          <a:ln w="5715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接箭头连接符 55"/>
          <p:cNvCxnSpPr>
            <a:stCxn id="24" idx="2"/>
            <a:endCxn id="7" idx="0"/>
          </p:cNvCxnSpPr>
          <p:nvPr/>
        </p:nvCxnSpPr>
        <p:spPr>
          <a:xfrm rot="16200000" flipH="1">
            <a:off x="3074750" y="2641371"/>
            <a:ext cx="2714644" cy="2003886"/>
          </a:xfrm>
          <a:prstGeom prst="straightConnector1">
            <a:avLst/>
          </a:prstGeom>
          <a:ln w="5715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接箭头连接符 57"/>
          <p:cNvCxnSpPr>
            <a:stCxn id="24" idx="2"/>
            <a:endCxn id="1026" idx="0"/>
          </p:cNvCxnSpPr>
          <p:nvPr/>
        </p:nvCxnSpPr>
        <p:spPr>
          <a:xfrm rot="5400000">
            <a:off x="1003048" y="2573555"/>
            <a:ext cx="2714644" cy="2139518"/>
          </a:xfrm>
          <a:prstGeom prst="straightConnector1">
            <a:avLst/>
          </a:prstGeom>
          <a:ln w="5715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" name="图片 24" descr="check-mark-3-6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2910" y="4643446"/>
            <a:ext cx="466724" cy="466724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 rot="18636639">
            <a:off x="1176663" y="3335354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PacketIn</a:t>
            </a:r>
            <a:endParaRPr lang="zh-CN" altLang="en-US" dirty="0">
              <a:latin typeface="Verdana" pitchFamily="34" charset="0"/>
              <a:cs typeface="Verdana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786050" y="3286124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FlowMod</a:t>
            </a:r>
            <a:endParaRPr lang="zh-CN" altLang="en-US" dirty="0">
              <a:latin typeface="Verdana" pitchFamily="34" charset="0"/>
              <a:cs typeface="Verdana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19200" y="5500702"/>
            <a:ext cx="18096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p1,</a:t>
            </a:r>
          </a:p>
          <a:p>
            <a:r>
              <a:rPr lang="en-US" altLang="zh-CN" dirty="0" err="1" smtClean="0">
                <a:ea typeface="Verdana" pitchFamily="34" charset="0"/>
                <a:cs typeface="Verdana" pitchFamily="34" charset="0"/>
              </a:rPr>
              <a:t>src_ip</a:t>
            </a:r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=10.20.*.*,</a:t>
            </a:r>
          </a:p>
          <a:p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fwd(sw2)</a:t>
            </a:r>
            <a:endParaRPr lang="zh-CN" altLang="en-US" dirty="0">
              <a:cs typeface="Verdana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700000" y="5500702"/>
            <a:ext cx="18096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p2,</a:t>
            </a:r>
          </a:p>
          <a:p>
            <a:r>
              <a:rPr lang="en-US" altLang="zh-CN" dirty="0" err="1" smtClean="0">
                <a:ea typeface="Verdana" pitchFamily="34" charset="0"/>
                <a:cs typeface="Verdana" pitchFamily="34" charset="0"/>
              </a:rPr>
              <a:t>src_ip</a:t>
            </a:r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=10.20.*.*,</a:t>
            </a:r>
          </a:p>
          <a:p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fwd(sw3)</a:t>
            </a:r>
            <a:endParaRPr lang="zh-CN" altLang="en-US" dirty="0">
              <a:cs typeface="Verdana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752000" y="5500702"/>
            <a:ext cx="18096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p3,</a:t>
            </a:r>
          </a:p>
          <a:p>
            <a:r>
              <a:rPr lang="en-US" altLang="zh-CN" dirty="0" err="1" smtClean="0">
                <a:ea typeface="Verdana" pitchFamily="34" charset="0"/>
                <a:cs typeface="Verdana" pitchFamily="34" charset="0"/>
              </a:rPr>
              <a:t>src_ip</a:t>
            </a:r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=10.20.*.*,</a:t>
            </a:r>
          </a:p>
          <a:p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fwd(out)</a:t>
            </a:r>
            <a:endParaRPr lang="zh-CN" altLang="en-US" dirty="0">
              <a:cs typeface="Verdana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904000" y="4572008"/>
            <a:ext cx="3525784" cy="81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9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causes:</a:t>
            </a:r>
          </a:p>
          <a:p>
            <a:r>
              <a:rPr lang="en-US" altLang="zh-CN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rule installation failure</a:t>
            </a:r>
            <a:endParaRPr lang="zh-CN" altLang="en-US" b="1" dirty="0">
              <a:latin typeface="Verdana" pitchFamily="34" charset="0"/>
              <a:cs typeface="Verdana" pitchFamily="34" charset="0"/>
            </a:endParaRPr>
          </a:p>
        </p:txBody>
      </p:sp>
      <p:cxnSp>
        <p:nvCxnSpPr>
          <p:cNvPr id="42" name="直接连接符 41"/>
          <p:cNvCxnSpPr>
            <a:stCxn id="40" idx="3"/>
            <a:endCxn id="40" idx="7"/>
          </p:cNvCxnSpPr>
          <p:nvPr/>
        </p:nvCxnSpPr>
        <p:spPr>
          <a:xfrm rot="5400000" flipH="1" flipV="1">
            <a:off x="2983030" y="5697682"/>
            <a:ext cx="606172" cy="606172"/>
          </a:xfrm>
          <a:prstGeom prst="line">
            <a:avLst/>
          </a:prstGeom>
          <a:ln w="57150">
            <a:solidFill>
              <a:srgbClr val="FF00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1500166" y="4714884"/>
            <a:ext cx="55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sw1</a:t>
            </a:r>
            <a:endParaRPr lang="zh-CN" alt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3500430" y="4714884"/>
            <a:ext cx="55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sw2</a:t>
            </a:r>
            <a:endParaRPr lang="zh-CN" alt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5572132" y="4714884"/>
            <a:ext cx="55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sw3</a:t>
            </a:r>
            <a:endParaRPr lang="zh-CN" altLang="en-US" dirty="0"/>
          </a:p>
        </p:txBody>
      </p:sp>
      <p:sp>
        <p:nvSpPr>
          <p:cNvPr id="40" name="椭圆 39"/>
          <p:cNvSpPr/>
          <p:nvPr/>
        </p:nvSpPr>
        <p:spPr>
          <a:xfrm>
            <a:off x="2857488" y="5572140"/>
            <a:ext cx="857256" cy="857256"/>
          </a:xfrm>
          <a:prstGeom prst="ellipse">
            <a:avLst/>
          </a:prstGeom>
          <a:noFill/>
          <a:ln w="57150">
            <a:solidFill>
              <a:srgbClr val="FF00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1" name="TextBox 50"/>
          <p:cNvSpPr txBox="1"/>
          <p:nvPr/>
        </p:nvSpPr>
        <p:spPr>
          <a:xfrm>
            <a:off x="2901600" y="4786322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bug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2757600" y="3500438"/>
            <a:ext cx="12858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loss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860800" y="3357562"/>
            <a:ext cx="35257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Forwarding</a:t>
            </a:r>
          </a:p>
          <a:p>
            <a:r>
              <a:rPr lang="en-US" altLang="zh-CN" sz="36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errors</a:t>
            </a:r>
            <a:endParaRPr lang="zh-CN" altLang="en-US" sz="3600" dirty="0">
              <a:solidFill>
                <a:srgbClr val="FF0000"/>
              </a:solidFill>
              <a:latin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en-US" altLang="zh-CN" sz="4000" dirty="0" err="1" smtClean="0">
                <a:solidFill>
                  <a:schemeClr val="bg1"/>
                </a:solidFill>
                <a:ea typeface="Verdana" pitchFamily="34" charset="0"/>
              </a:rPr>
              <a:t>Gotta</a:t>
            </a:r>
            <a:r>
              <a:rPr lang="en-US" altLang="zh-CN" sz="4000" dirty="0" smtClean="0">
                <a:solidFill>
                  <a:schemeClr val="bg1"/>
                </a:solidFill>
              </a:rPr>
              <a:t> Tell You Switches Only Once</a:t>
            </a:r>
            <a:br>
              <a:rPr lang="en-US" altLang="zh-CN" sz="4000" dirty="0" smtClean="0">
                <a:solidFill>
                  <a:schemeClr val="bg1"/>
                </a:solidFill>
              </a:rPr>
            </a:br>
            <a:r>
              <a:rPr lang="en-US" altLang="zh-CN" sz="4000" dirty="0" smtClean="0">
                <a:solidFill>
                  <a:schemeClr val="bg1"/>
                </a:solidFill>
              </a:rPr>
              <a:t>Toward Bandwidth-Efficient</a:t>
            </a:r>
            <a:br>
              <a:rPr lang="en-US" altLang="zh-CN" sz="4000" dirty="0" smtClean="0">
                <a:solidFill>
                  <a:schemeClr val="bg1"/>
                </a:solidFill>
              </a:rPr>
            </a:br>
            <a:r>
              <a:rPr lang="en-US" altLang="zh-CN" sz="4000" dirty="0" smtClean="0">
                <a:solidFill>
                  <a:schemeClr val="bg1"/>
                </a:solidFill>
              </a:rPr>
              <a:t>Flow Setup for </a:t>
            </a:r>
            <a:r>
              <a:rPr lang="en-US" altLang="zh-CN" sz="4000" dirty="0" smtClean="0">
                <a:solidFill>
                  <a:srgbClr val="FFC000"/>
                </a:solidFill>
              </a:rPr>
              <a:t>SDN</a:t>
            </a:r>
            <a:r>
              <a:rPr lang="en-US" altLang="zh-CN" sz="4000" dirty="0" smtClean="0"/>
              <a:t/>
            </a:r>
            <a:br>
              <a:rPr lang="en-US" altLang="zh-CN" sz="4000" dirty="0" smtClean="0"/>
            </a:br>
            <a:endParaRPr lang="zh-CN" altLang="en-US" sz="4000" dirty="0">
              <a:solidFill>
                <a:srgbClr val="FFC000"/>
              </a:solidFill>
            </a:endParaRPr>
          </a:p>
        </p:txBody>
      </p:sp>
      <p:sp>
        <p:nvSpPr>
          <p:cNvPr id="22" name="圆角矩形 21"/>
          <p:cNvSpPr/>
          <p:nvPr/>
        </p:nvSpPr>
        <p:spPr>
          <a:xfrm>
            <a:off x="2214546" y="1142984"/>
            <a:ext cx="2428892" cy="1285884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5000636"/>
            <a:ext cx="11525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86050" y="5000636"/>
            <a:ext cx="11525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7752" y="5000636"/>
            <a:ext cx="11525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云形 8"/>
          <p:cNvSpPr/>
          <p:nvPr/>
        </p:nvSpPr>
        <p:spPr>
          <a:xfrm>
            <a:off x="0" y="3786190"/>
            <a:ext cx="6786610" cy="2857520"/>
          </a:xfrm>
          <a:prstGeom prst="cloud">
            <a:avLst/>
          </a:prstGeom>
          <a:noFill/>
          <a:ln>
            <a:solidFill>
              <a:srgbClr val="00B0F0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圆角矩形 23"/>
          <p:cNvSpPr/>
          <p:nvPr/>
        </p:nvSpPr>
        <p:spPr>
          <a:xfrm>
            <a:off x="3144377" y="1714488"/>
            <a:ext cx="571504" cy="571504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App</a:t>
            </a:r>
            <a:endParaRPr lang="zh-CN" altLang="en-US" sz="1200" b="1" dirty="0" smtClean="0">
              <a:latin typeface="Verdana" pitchFamily="34" charset="0"/>
              <a:cs typeface="Verdana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643042" y="500042"/>
            <a:ext cx="13244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Controller</a:t>
            </a:r>
            <a:endParaRPr lang="zh-CN" altLang="en-US" dirty="0">
              <a:solidFill>
                <a:schemeClr val="bg1"/>
              </a:solidFill>
              <a:latin typeface="Verdana" pitchFamily="34" charset="0"/>
              <a:cs typeface="Verdana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688244" y="1142984"/>
            <a:ext cx="1481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Controller</a:t>
            </a:r>
            <a:endParaRPr lang="zh-CN" altLang="en-US" b="1" dirty="0">
              <a:solidFill>
                <a:schemeClr val="bg1"/>
              </a:solidFill>
              <a:latin typeface="Verdana" pitchFamily="34" charset="0"/>
              <a:cs typeface="Verdana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000364" y="1714488"/>
            <a:ext cx="8595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2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Routing</a:t>
            </a:r>
            <a:endParaRPr lang="zh-CN" altLang="en-US" sz="1200" b="1" dirty="0">
              <a:solidFill>
                <a:schemeClr val="bg1"/>
              </a:solidFill>
              <a:latin typeface="Verdana" pitchFamily="34" charset="0"/>
              <a:cs typeface="Verdana" pitchFamily="34" charset="0"/>
            </a:endParaRPr>
          </a:p>
        </p:txBody>
      </p:sp>
      <p:cxnSp>
        <p:nvCxnSpPr>
          <p:cNvPr id="19" name="直接箭头连接符 18"/>
          <p:cNvCxnSpPr>
            <a:stCxn id="9" idx="2"/>
          </p:cNvCxnSpPr>
          <p:nvPr/>
        </p:nvCxnSpPr>
        <p:spPr>
          <a:xfrm rot="10800000" flipH="1" flipV="1">
            <a:off x="21050" y="5214950"/>
            <a:ext cx="693297" cy="1588"/>
          </a:xfrm>
          <a:prstGeom prst="straightConnector1">
            <a:avLst/>
          </a:prstGeom>
          <a:ln w="57150">
            <a:solidFill>
              <a:srgbClr val="FF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0" y="5214950"/>
            <a:ext cx="6591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flow</a:t>
            </a:r>
            <a:endParaRPr lang="zh-CN" altLang="en-US" dirty="0">
              <a:latin typeface="Verdana" pitchFamily="34" charset="0"/>
              <a:cs typeface="Verdana" pitchFamily="34" charset="0"/>
            </a:endParaRPr>
          </a:p>
        </p:txBody>
      </p:sp>
      <p:cxnSp>
        <p:nvCxnSpPr>
          <p:cNvPr id="38" name="直接箭头连接符 37"/>
          <p:cNvCxnSpPr/>
          <p:nvPr/>
        </p:nvCxnSpPr>
        <p:spPr>
          <a:xfrm>
            <a:off x="1785918" y="5214950"/>
            <a:ext cx="4786346" cy="10965"/>
          </a:xfrm>
          <a:prstGeom prst="straightConnector1">
            <a:avLst/>
          </a:prstGeom>
          <a:ln w="57150">
            <a:solidFill>
              <a:srgbClr val="FF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接箭头连接符 44"/>
          <p:cNvCxnSpPr/>
          <p:nvPr/>
        </p:nvCxnSpPr>
        <p:spPr>
          <a:xfrm rot="5400000" flipH="1" flipV="1">
            <a:off x="714348" y="2500306"/>
            <a:ext cx="2786082" cy="221457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接箭头连接符 51"/>
          <p:cNvCxnSpPr>
            <a:endCxn id="6" idx="0"/>
          </p:cNvCxnSpPr>
          <p:nvPr/>
        </p:nvCxnSpPr>
        <p:spPr>
          <a:xfrm rot="5400000">
            <a:off x="2038332" y="3609976"/>
            <a:ext cx="2714642" cy="66679"/>
          </a:xfrm>
          <a:prstGeom prst="straightConnector1">
            <a:avLst/>
          </a:prstGeom>
          <a:ln w="5715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接箭头连接符 55"/>
          <p:cNvCxnSpPr>
            <a:stCxn id="24" idx="2"/>
            <a:endCxn id="7" idx="0"/>
          </p:cNvCxnSpPr>
          <p:nvPr/>
        </p:nvCxnSpPr>
        <p:spPr>
          <a:xfrm rot="16200000" flipH="1">
            <a:off x="3074750" y="2641371"/>
            <a:ext cx="2714644" cy="2003886"/>
          </a:xfrm>
          <a:prstGeom prst="straightConnector1">
            <a:avLst/>
          </a:prstGeom>
          <a:ln w="5715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接箭头连接符 57"/>
          <p:cNvCxnSpPr>
            <a:stCxn id="24" idx="2"/>
            <a:endCxn id="1026" idx="0"/>
          </p:cNvCxnSpPr>
          <p:nvPr/>
        </p:nvCxnSpPr>
        <p:spPr>
          <a:xfrm rot="5400000">
            <a:off x="1003048" y="2573555"/>
            <a:ext cx="2714644" cy="2139518"/>
          </a:xfrm>
          <a:prstGeom prst="straightConnector1">
            <a:avLst/>
          </a:prstGeom>
          <a:ln w="5715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" name="图片 24" descr="check-mark-3-6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2910" y="4643446"/>
            <a:ext cx="466724" cy="466724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 rot="18636639">
            <a:off x="1176663" y="3335354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PacketIn</a:t>
            </a:r>
            <a:endParaRPr lang="zh-CN" altLang="en-US" dirty="0">
              <a:latin typeface="Verdana" pitchFamily="34" charset="0"/>
              <a:cs typeface="Verdana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786050" y="3286124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FlowMod</a:t>
            </a:r>
            <a:endParaRPr lang="zh-CN" altLang="en-US" dirty="0">
              <a:latin typeface="Verdana" pitchFamily="34" charset="0"/>
              <a:cs typeface="Verdana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19200" y="5500702"/>
            <a:ext cx="18096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p1,</a:t>
            </a:r>
          </a:p>
          <a:p>
            <a:r>
              <a:rPr lang="en-US" altLang="zh-CN" dirty="0" err="1" smtClean="0">
                <a:ea typeface="Verdana" pitchFamily="34" charset="0"/>
                <a:cs typeface="Verdana" pitchFamily="34" charset="0"/>
              </a:rPr>
              <a:t>src_ip</a:t>
            </a:r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=10.20.*.*,</a:t>
            </a:r>
          </a:p>
          <a:p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fwd(sw2)</a:t>
            </a:r>
            <a:endParaRPr lang="zh-CN" altLang="en-US" dirty="0">
              <a:cs typeface="Verdana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700000" y="5500702"/>
            <a:ext cx="18096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p2,</a:t>
            </a:r>
          </a:p>
          <a:p>
            <a:r>
              <a:rPr lang="en-US" altLang="zh-CN" dirty="0" err="1" smtClean="0">
                <a:ea typeface="Verdana" pitchFamily="34" charset="0"/>
                <a:cs typeface="Verdana" pitchFamily="34" charset="0"/>
              </a:rPr>
              <a:t>src_ip</a:t>
            </a:r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=10.20.*.*,</a:t>
            </a:r>
          </a:p>
          <a:p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fwd(sw3)</a:t>
            </a:r>
            <a:endParaRPr lang="zh-CN" altLang="en-US" dirty="0">
              <a:cs typeface="Verdana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752000" y="5500702"/>
            <a:ext cx="18096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p3,</a:t>
            </a:r>
          </a:p>
          <a:p>
            <a:r>
              <a:rPr lang="en-US" altLang="zh-CN" dirty="0" err="1" smtClean="0">
                <a:ea typeface="Verdana" pitchFamily="34" charset="0"/>
                <a:cs typeface="Verdana" pitchFamily="34" charset="0"/>
              </a:rPr>
              <a:t>src_ip</a:t>
            </a:r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=10.20.*.*,</a:t>
            </a:r>
          </a:p>
          <a:p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fwd(out)</a:t>
            </a:r>
            <a:endParaRPr lang="zh-CN" altLang="en-US" dirty="0">
              <a:cs typeface="Verdana" pitchFamily="34" charset="0"/>
            </a:endParaRPr>
          </a:p>
        </p:txBody>
      </p:sp>
      <p:cxnSp>
        <p:nvCxnSpPr>
          <p:cNvPr id="42" name="直接连接符 41"/>
          <p:cNvCxnSpPr>
            <a:stCxn id="40" idx="3"/>
            <a:endCxn id="40" idx="7"/>
          </p:cNvCxnSpPr>
          <p:nvPr/>
        </p:nvCxnSpPr>
        <p:spPr>
          <a:xfrm rot="5400000" flipH="1" flipV="1">
            <a:off x="2983030" y="5697682"/>
            <a:ext cx="606172" cy="606172"/>
          </a:xfrm>
          <a:prstGeom prst="line">
            <a:avLst/>
          </a:prstGeom>
          <a:ln w="57150">
            <a:solidFill>
              <a:srgbClr val="FF00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1500166" y="4714884"/>
            <a:ext cx="55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sw1</a:t>
            </a:r>
            <a:endParaRPr lang="zh-CN" alt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3500430" y="4714884"/>
            <a:ext cx="55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sw2</a:t>
            </a:r>
            <a:endParaRPr lang="zh-CN" alt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5572132" y="4714884"/>
            <a:ext cx="55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sw3</a:t>
            </a:r>
            <a:endParaRPr lang="zh-CN" altLang="en-US" dirty="0"/>
          </a:p>
        </p:txBody>
      </p:sp>
      <p:sp>
        <p:nvSpPr>
          <p:cNvPr id="40" name="椭圆 39"/>
          <p:cNvSpPr/>
          <p:nvPr/>
        </p:nvSpPr>
        <p:spPr>
          <a:xfrm>
            <a:off x="2857488" y="5572140"/>
            <a:ext cx="857256" cy="857256"/>
          </a:xfrm>
          <a:prstGeom prst="ellipse">
            <a:avLst/>
          </a:prstGeom>
          <a:noFill/>
          <a:ln w="57150">
            <a:solidFill>
              <a:srgbClr val="FF00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9" name="直接连接符 38"/>
          <p:cNvCxnSpPr>
            <a:stCxn id="41" idx="3"/>
            <a:endCxn id="41" idx="7"/>
          </p:cNvCxnSpPr>
          <p:nvPr/>
        </p:nvCxnSpPr>
        <p:spPr>
          <a:xfrm rot="5400000" flipH="1" flipV="1">
            <a:off x="4328095" y="5113921"/>
            <a:ext cx="202058" cy="202058"/>
          </a:xfrm>
          <a:prstGeom prst="line">
            <a:avLst/>
          </a:prstGeom>
          <a:ln w="57150">
            <a:solidFill>
              <a:srgbClr val="FF00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椭圆 40"/>
          <p:cNvSpPr/>
          <p:nvPr/>
        </p:nvSpPr>
        <p:spPr>
          <a:xfrm>
            <a:off x="4286248" y="5072074"/>
            <a:ext cx="285752" cy="285752"/>
          </a:xfrm>
          <a:prstGeom prst="ellipse">
            <a:avLst/>
          </a:prstGeom>
          <a:noFill/>
          <a:ln w="57150">
            <a:solidFill>
              <a:srgbClr val="FF00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9" name="TextBox 48"/>
          <p:cNvSpPr txBox="1"/>
          <p:nvPr/>
        </p:nvSpPr>
        <p:spPr>
          <a:xfrm>
            <a:off x="2901600" y="4786322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bug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2757600" y="3500438"/>
            <a:ext cx="12858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loss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904000" y="4572008"/>
            <a:ext cx="3525784" cy="81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9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causes:</a:t>
            </a:r>
          </a:p>
          <a:p>
            <a:r>
              <a:rPr lang="en-US" altLang="zh-CN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rule installation failure</a:t>
            </a:r>
            <a:endParaRPr lang="zh-CN" altLang="en-US" b="1" dirty="0">
              <a:latin typeface="Verdana" pitchFamily="34" charset="0"/>
              <a:cs typeface="Verdana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860800" y="3357562"/>
            <a:ext cx="35257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Forwarding</a:t>
            </a:r>
          </a:p>
          <a:p>
            <a:r>
              <a:rPr lang="en-US" altLang="zh-CN" sz="36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errors</a:t>
            </a:r>
            <a:endParaRPr lang="zh-CN" altLang="en-US" sz="3600" dirty="0">
              <a:solidFill>
                <a:srgbClr val="FF0000"/>
              </a:solidFill>
              <a:latin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en-US" altLang="zh-CN" sz="4000" dirty="0" err="1" smtClean="0">
                <a:solidFill>
                  <a:schemeClr val="bg1"/>
                </a:solidFill>
                <a:ea typeface="Verdana" pitchFamily="34" charset="0"/>
              </a:rPr>
              <a:t>Gotta</a:t>
            </a:r>
            <a:r>
              <a:rPr lang="en-US" altLang="zh-CN" sz="4000" dirty="0" smtClean="0">
                <a:solidFill>
                  <a:schemeClr val="bg1"/>
                </a:solidFill>
              </a:rPr>
              <a:t> Tell You Switches Only Once</a:t>
            </a:r>
            <a:br>
              <a:rPr lang="en-US" altLang="zh-CN" sz="4000" dirty="0" smtClean="0">
                <a:solidFill>
                  <a:schemeClr val="bg1"/>
                </a:solidFill>
              </a:rPr>
            </a:br>
            <a:r>
              <a:rPr lang="en-US" altLang="zh-CN" sz="4000" dirty="0" smtClean="0">
                <a:solidFill>
                  <a:schemeClr val="bg1"/>
                </a:solidFill>
              </a:rPr>
              <a:t>Toward Bandwidth-Efficient</a:t>
            </a:r>
            <a:br>
              <a:rPr lang="en-US" altLang="zh-CN" sz="4000" dirty="0" smtClean="0">
                <a:solidFill>
                  <a:schemeClr val="bg1"/>
                </a:solidFill>
              </a:rPr>
            </a:br>
            <a:r>
              <a:rPr lang="en-US" altLang="zh-CN" sz="4000" dirty="0" smtClean="0">
                <a:solidFill>
                  <a:schemeClr val="bg1"/>
                </a:solidFill>
              </a:rPr>
              <a:t>Flow Setup for </a:t>
            </a:r>
            <a:r>
              <a:rPr lang="en-US" altLang="zh-CN" sz="4000" dirty="0" smtClean="0">
                <a:solidFill>
                  <a:srgbClr val="FFC000"/>
                </a:solidFill>
              </a:rPr>
              <a:t>SDN</a:t>
            </a:r>
            <a:r>
              <a:rPr lang="en-US" altLang="zh-CN" sz="4000" dirty="0" smtClean="0"/>
              <a:t/>
            </a:r>
            <a:br>
              <a:rPr lang="en-US" altLang="zh-CN" sz="4000" dirty="0" smtClean="0"/>
            </a:br>
            <a:endParaRPr lang="zh-CN" altLang="en-US" sz="4000" dirty="0">
              <a:solidFill>
                <a:srgbClr val="FFC000"/>
              </a:solidFill>
            </a:endParaRPr>
          </a:p>
        </p:txBody>
      </p:sp>
      <p:sp>
        <p:nvSpPr>
          <p:cNvPr id="22" name="圆角矩形 21"/>
          <p:cNvSpPr/>
          <p:nvPr/>
        </p:nvSpPr>
        <p:spPr>
          <a:xfrm>
            <a:off x="2214546" y="1142984"/>
            <a:ext cx="2428892" cy="1285884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TextBox 2"/>
          <p:cNvSpPr txBox="1"/>
          <p:nvPr/>
        </p:nvSpPr>
        <p:spPr>
          <a:xfrm>
            <a:off x="5860800" y="3357562"/>
            <a:ext cx="35257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Forwarding</a:t>
            </a:r>
            <a:endParaRPr lang="zh-CN" altLang="en-US" sz="3600" dirty="0">
              <a:latin typeface="Verdana" pitchFamily="34" charset="0"/>
              <a:cs typeface="Verdana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5000636"/>
            <a:ext cx="11525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86050" y="5000636"/>
            <a:ext cx="11525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7752" y="5000636"/>
            <a:ext cx="11525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云形 8"/>
          <p:cNvSpPr/>
          <p:nvPr/>
        </p:nvSpPr>
        <p:spPr>
          <a:xfrm>
            <a:off x="0" y="3786190"/>
            <a:ext cx="6786610" cy="2857520"/>
          </a:xfrm>
          <a:prstGeom prst="cloud">
            <a:avLst/>
          </a:prstGeom>
          <a:noFill/>
          <a:ln>
            <a:solidFill>
              <a:srgbClr val="00B0F0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圆角矩形 23"/>
          <p:cNvSpPr/>
          <p:nvPr/>
        </p:nvSpPr>
        <p:spPr>
          <a:xfrm>
            <a:off x="3144377" y="1714488"/>
            <a:ext cx="571504" cy="571504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App</a:t>
            </a:r>
            <a:endParaRPr lang="zh-CN" altLang="en-US" sz="1200" b="1" dirty="0" smtClean="0">
              <a:latin typeface="Verdana" pitchFamily="34" charset="0"/>
              <a:cs typeface="Verdana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643042" y="500042"/>
            <a:ext cx="13244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Controller</a:t>
            </a:r>
            <a:endParaRPr lang="zh-CN" altLang="en-US" dirty="0">
              <a:solidFill>
                <a:schemeClr val="bg1"/>
              </a:solidFill>
              <a:latin typeface="Verdana" pitchFamily="34" charset="0"/>
              <a:cs typeface="Verdana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688244" y="1142984"/>
            <a:ext cx="1481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Controller</a:t>
            </a:r>
            <a:endParaRPr lang="zh-CN" altLang="en-US" b="1" dirty="0">
              <a:solidFill>
                <a:schemeClr val="bg1"/>
              </a:solidFill>
              <a:latin typeface="Verdana" pitchFamily="34" charset="0"/>
              <a:cs typeface="Verdana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000364" y="1714488"/>
            <a:ext cx="8595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2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Routing</a:t>
            </a:r>
            <a:endParaRPr lang="zh-CN" altLang="en-US" sz="1200" b="1" dirty="0">
              <a:solidFill>
                <a:schemeClr val="bg1"/>
              </a:solidFill>
              <a:latin typeface="Verdana" pitchFamily="34" charset="0"/>
              <a:cs typeface="Verdana" pitchFamily="34" charset="0"/>
            </a:endParaRPr>
          </a:p>
        </p:txBody>
      </p:sp>
      <p:cxnSp>
        <p:nvCxnSpPr>
          <p:cNvPr id="19" name="直接箭头连接符 18"/>
          <p:cNvCxnSpPr>
            <a:stCxn id="9" idx="2"/>
          </p:cNvCxnSpPr>
          <p:nvPr/>
        </p:nvCxnSpPr>
        <p:spPr>
          <a:xfrm rot="10800000" flipH="1" flipV="1">
            <a:off x="21050" y="5214950"/>
            <a:ext cx="693297" cy="1588"/>
          </a:xfrm>
          <a:prstGeom prst="straightConnector1">
            <a:avLst/>
          </a:prstGeom>
          <a:ln w="57150">
            <a:solidFill>
              <a:srgbClr val="FF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0" y="5214950"/>
            <a:ext cx="6591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flow</a:t>
            </a:r>
            <a:endParaRPr lang="zh-CN" altLang="en-US" dirty="0">
              <a:latin typeface="Verdana" pitchFamily="34" charset="0"/>
              <a:cs typeface="Verdana" pitchFamily="34" charset="0"/>
            </a:endParaRPr>
          </a:p>
        </p:txBody>
      </p:sp>
      <p:cxnSp>
        <p:nvCxnSpPr>
          <p:cNvPr id="38" name="直接箭头连接符 37"/>
          <p:cNvCxnSpPr/>
          <p:nvPr/>
        </p:nvCxnSpPr>
        <p:spPr>
          <a:xfrm>
            <a:off x="1785918" y="5214950"/>
            <a:ext cx="4786346" cy="10965"/>
          </a:xfrm>
          <a:prstGeom prst="straightConnector1">
            <a:avLst/>
          </a:prstGeom>
          <a:ln w="57150">
            <a:solidFill>
              <a:srgbClr val="FF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接箭头连接符 44"/>
          <p:cNvCxnSpPr/>
          <p:nvPr/>
        </p:nvCxnSpPr>
        <p:spPr>
          <a:xfrm rot="5400000" flipH="1" flipV="1">
            <a:off x="714348" y="2500306"/>
            <a:ext cx="2786082" cy="221457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接箭头连接符 51"/>
          <p:cNvCxnSpPr>
            <a:endCxn id="6" idx="0"/>
          </p:cNvCxnSpPr>
          <p:nvPr/>
        </p:nvCxnSpPr>
        <p:spPr>
          <a:xfrm rot="5400000">
            <a:off x="2038332" y="3609976"/>
            <a:ext cx="2714642" cy="66679"/>
          </a:xfrm>
          <a:prstGeom prst="straightConnector1">
            <a:avLst/>
          </a:prstGeom>
          <a:ln w="5715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接箭头连接符 55"/>
          <p:cNvCxnSpPr>
            <a:stCxn id="24" idx="2"/>
            <a:endCxn id="7" idx="0"/>
          </p:cNvCxnSpPr>
          <p:nvPr/>
        </p:nvCxnSpPr>
        <p:spPr>
          <a:xfrm rot="16200000" flipH="1">
            <a:off x="3074750" y="2641371"/>
            <a:ext cx="2714644" cy="2003886"/>
          </a:xfrm>
          <a:prstGeom prst="straightConnector1">
            <a:avLst/>
          </a:prstGeom>
          <a:ln w="5715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接箭头连接符 57"/>
          <p:cNvCxnSpPr>
            <a:stCxn id="24" idx="2"/>
            <a:endCxn id="1026" idx="0"/>
          </p:cNvCxnSpPr>
          <p:nvPr/>
        </p:nvCxnSpPr>
        <p:spPr>
          <a:xfrm rot="5400000">
            <a:off x="1003048" y="2573555"/>
            <a:ext cx="2714644" cy="2139518"/>
          </a:xfrm>
          <a:prstGeom prst="straightConnector1">
            <a:avLst/>
          </a:prstGeom>
          <a:ln w="5715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" name="图片 24" descr="check-mark-3-6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2910" y="4643446"/>
            <a:ext cx="466724" cy="466724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 rot="18636639">
            <a:off x="1176663" y="3335354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PacketIn</a:t>
            </a:r>
            <a:endParaRPr lang="zh-CN" altLang="en-US" dirty="0">
              <a:latin typeface="Verdana" pitchFamily="34" charset="0"/>
              <a:cs typeface="Verdana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786050" y="3286124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FlowMod</a:t>
            </a:r>
            <a:endParaRPr lang="zh-CN" altLang="en-US" dirty="0">
              <a:latin typeface="Verdana" pitchFamily="34" charset="0"/>
              <a:cs typeface="Verdana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19200" y="5500702"/>
            <a:ext cx="18096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p1,</a:t>
            </a:r>
          </a:p>
          <a:p>
            <a:r>
              <a:rPr lang="en-US" altLang="zh-CN" dirty="0" err="1" smtClean="0">
                <a:ea typeface="Verdana" pitchFamily="34" charset="0"/>
                <a:cs typeface="Verdana" pitchFamily="34" charset="0"/>
              </a:rPr>
              <a:t>src_ip</a:t>
            </a:r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=10.20.*.*,</a:t>
            </a:r>
          </a:p>
          <a:p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fwd(sw2)</a:t>
            </a:r>
            <a:endParaRPr lang="zh-CN" altLang="en-US" dirty="0">
              <a:cs typeface="Verdana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700000" y="5500702"/>
            <a:ext cx="18096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p2,</a:t>
            </a:r>
          </a:p>
          <a:p>
            <a:r>
              <a:rPr lang="en-US" altLang="zh-CN" dirty="0" err="1" smtClean="0">
                <a:ea typeface="Verdana" pitchFamily="34" charset="0"/>
                <a:cs typeface="Verdana" pitchFamily="34" charset="0"/>
              </a:rPr>
              <a:t>src_ip</a:t>
            </a:r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=10.20.*.*,</a:t>
            </a:r>
          </a:p>
          <a:p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fwd(sw3)</a:t>
            </a:r>
            <a:endParaRPr lang="zh-CN" altLang="en-US" dirty="0">
              <a:cs typeface="Verdana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752000" y="5500702"/>
            <a:ext cx="18096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p3,</a:t>
            </a:r>
          </a:p>
          <a:p>
            <a:r>
              <a:rPr lang="en-US" altLang="zh-CN" dirty="0" err="1" smtClean="0">
                <a:ea typeface="Verdana" pitchFamily="34" charset="0"/>
                <a:cs typeface="Verdana" pitchFamily="34" charset="0"/>
              </a:rPr>
              <a:t>src_ip</a:t>
            </a:r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=10.20.*.*,</a:t>
            </a:r>
          </a:p>
          <a:p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fwd(out)</a:t>
            </a:r>
            <a:endParaRPr lang="zh-CN" altLang="en-US" dirty="0">
              <a:cs typeface="Verdana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500166" y="4714884"/>
            <a:ext cx="55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sw1</a:t>
            </a:r>
            <a:endParaRPr lang="zh-CN" alt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3500430" y="4714884"/>
            <a:ext cx="55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sw2</a:t>
            </a:r>
            <a:endParaRPr lang="zh-CN" alt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5572132" y="4714884"/>
            <a:ext cx="55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sw3</a:t>
            </a:r>
            <a:endParaRPr lang="zh-CN" alt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2710800" y="6286520"/>
            <a:ext cx="18810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200" b="1" dirty="0" smtClean="0">
                <a:solidFill>
                  <a:srgbClr val="FF0000"/>
                </a:solidFill>
                <a:ea typeface="Verdana" pitchFamily="34" charset="0"/>
                <a:cs typeface="Verdana" pitchFamily="34" charset="0"/>
              </a:rPr>
              <a:t>p4,</a:t>
            </a:r>
          </a:p>
          <a:p>
            <a:r>
              <a:rPr lang="en-US" altLang="zh-CN" sz="1200" b="1" dirty="0" err="1" smtClean="0">
                <a:solidFill>
                  <a:srgbClr val="FF0000"/>
                </a:solidFill>
                <a:ea typeface="Verdana" pitchFamily="34" charset="0"/>
                <a:cs typeface="Verdana" pitchFamily="34" charset="0"/>
              </a:rPr>
              <a:t>src_ip</a:t>
            </a:r>
            <a:r>
              <a:rPr lang="en-US" altLang="zh-CN" sz="1200" b="1" dirty="0" smtClean="0">
                <a:solidFill>
                  <a:srgbClr val="FF0000"/>
                </a:solidFill>
                <a:ea typeface="Verdana" pitchFamily="34" charset="0"/>
                <a:cs typeface="Verdana" pitchFamily="34" charset="0"/>
              </a:rPr>
              <a:t>=10.*.*.*,</a:t>
            </a:r>
          </a:p>
          <a:p>
            <a:r>
              <a:rPr lang="en-US" altLang="zh-CN" sz="1200" b="1" dirty="0" smtClean="0">
                <a:solidFill>
                  <a:srgbClr val="FF0000"/>
                </a:solidFill>
                <a:ea typeface="Verdana" pitchFamily="34" charset="0"/>
                <a:cs typeface="Verdana" pitchFamily="34" charset="0"/>
              </a:rPr>
              <a:t>fwd(sw4)</a:t>
            </a:r>
            <a:endParaRPr lang="zh-CN" altLang="en-US" sz="1200" b="1" dirty="0">
              <a:solidFill>
                <a:srgbClr val="FF0000"/>
              </a:solidFill>
              <a:cs typeface="Verdana" pitchFamily="34" charset="0"/>
            </a:endParaRPr>
          </a:p>
        </p:txBody>
      </p:sp>
      <p:pic>
        <p:nvPicPr>
          <p:cNvPr id="4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43306" y="4000504"/>
            <a:ext cx="11525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3" name="TextBox 42"/>
          <p:cNvSpPr txBox="1"/>
          <p:nvPr/>
        </p:nvSpPr>
        <p:spPr>
          <a:xfrm>
            <a:off x="4357686" y="3714752"/>
            <a:ext cx="55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sw4</a:t>
            </a:r>
            <a:endParaRPr lang="zh-CN" alt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1071538" y="4786322"/>
            <a:ext cx="46434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rule update scheduling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904000" y="4572008"/>
            <a:ext cx="3525784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9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causes:</a:t>
            </a:r>
          </a:p>
          <a:p>
            <a:r>
              <a:rPr lang="en-US" altLang="zh-CN" b="1" dirty="0" smtClean="0">
                <a:solidFill>
                  <a:schemeClr val="bg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rule installation failure</a:t>
            </a:r>
          </a:p>
          <a:p>
            <a:r>
              <a:rPr lang="en-US" altLang="zh-CN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rule priority violation</a:t>
            </a:r>
            <a:endParaRPr lang="zh-CN" altLang="en-US" b="1" dirty="0">
              <a:latin typeface="Verdana" pitchFamily="34" charset="0"/>
              <a:cs typeface="Verdana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5860800" y="3357562"/>
            <a:ext cx="35257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Forwarding</a:t>
            </a:r>
          </a:p>
          <a:p>
            <a:r>
              <a:rPr lang="en-US" altLang="zh-CN" sz="36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errors</a:t>
            </a:r>
            <a:endParaRPr lang="zh-CN" altLang="en-US" sz="3600" dirty="0">
              <a:solidFill>
                <a:srgbClr val="FF0000"/>
              </a:solidFill>
              <a:latin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en-US" altLang="zh-CN" sz="4000" dirty="0" err="1" smtClean="0">
                <a:solidFill>
                  <a:schemeClr val="bg1"/>
                </a:solidFill>
                <a:ea typeface="Verdana" pitchFamily="34" charset="0"/>
              </a:rPr>
              <a:t>Gotta</a:t>
            </a:r>
            <a:r>
              <a:rPr lang="en-US" altLang="zh-CN" sz="4000" dirty="0" smtClean="0">
                <a:solidFill>
                  <a:schemeClr val="bg1"/>
                </a:solidFill>
              </a:rPr>
              <a:t> Tell You Switches Only Once</a:t>
            </a:r>
            <a:br>
              <a:rPr lang="en-US" altLang="zh-CN" sz="4000" dirty="0" smtClean="0">
                <a:solidFill>
                  <a:schemeClr val="bg1"/>
                </a:solidFill>
              </a:rPr>
            </a:br>
            <a:r>
              <a:rPr lang="en-US" altLang="zh-CN" sz="4000" dirty="0" smtClean="0">
                <a:solidFill>
                  <a:schemeClr val="bg1"/>
                </a:solidFill>
              </a:rPr>
              <a:t>Toward Bandwidth-Efficient</a:t>
            </a:r>
            <a:br>
              <a:rPr lang="en-US" altLang="zh-CN" sz="4000" dirty="0" smtClean="0">
                <a:solidFill>
                  <a:schemeClr val="bg1"/>
                </a:solidFill>
              </a:rPr>
            </a:br>
            <a:r>
              <a:rPr lang="en-US" altLang="zh-CN" sz="4000" dirty="0" smtClean="0">
                <a:solidFill>
                  <a:schemeClr val="bg1"/>
                </a:solidFill>
              </a:rPr>
              <a:t>Flow Setup for </a:t>
            </a:r>
            <a:r>
              <a:rPr lang="en-US" altLang="zh-CN" sz="4000" dirty="0" smtClean="0">
                <a:solidFill>
                  <a:srgbClr val="FFC000"/>
                </a:solidFill>
              </a:rPr>
              <a:t>SDN</a:t>
            </a:r>
            <a:r>
              <a:rPr lang="en-US" altLang="zh-CN" sz="4000" dirty="0" smtClean="0"/>
              <a:t/>
            </a:r>
            <a:br>
              <a:rPr lang="en-US" altLang="zh-CN" sz="4000" dirty="0" smtClean="0"/>
            </a:br>
            <a:endParaRPr lang="zh-CN" altLang="en-US" sz="4000" dirty="0">
              <a:solidFill>
                <a:srgbClr val="FFC000"/>
              </a:solidFill>
            </a:endParaRPr>
          </a:p>
        </p:txBody>
      </p:sp>
      <p:sp>
        <p:nvSpPr>
          <p:cNvPr id="22" name="圆角矩形 21"/>
          <p:cNvSpPr/>
          <p:nvPr/>
        </p:nvSpPr>
        <p:spPr>
          <a:xfrm>
            <a:off x="2214546" y="1142984"/>
            <a:ext cx="2428892" cy="1285884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TextBox 2"/>
          <p:cNvSpPr txBox="1"/>
          <p:nvPr/>
        </p:nvSpPr>
        <p:spPr>
          <a:xfrm>
            <a:off x="5860800" y="3357562"/>
            <a:ext cx="35257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Forwarding</a:t>
            </a:r>
            <a:endParaRPr lang="zh-CN" altLang="en-US" sz="3600" dirty="0">
              <a:latin typeface="Verdana" pitchFamily="34" charset="0"/>
              <a:cs typeface="Verdana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5000636"/>
            <a:ext cx="11525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86050" y="5000636"/>
            <a:ext cx="11525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7752" y="5000636"/>
            <a:ext cx="11525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云形 8"/>
          <p:cNvSpPr/>
          <p:nvPr/>
        </p:nvSpPr>
        <p:spPr>
          <a:xfrm>
            <a:off x="0" y="3786190"/>
            <a:ext cx="6786610" cy="2857520"/>
          </a:xfrm>
          <a:prstGeom prst="cloud">
            <a:avLst/>
          </a:prstGeom>
          <a:noFill/>
          <a:ln>
            <a:solidFill>
              <a:srgbClr val="00B0F0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圆角矩形 23"/>
          <p:cNvSpPr/>
          <p:nvPr/>
        </p:nvSpPr>
        <p:spPr>
          <a:xfrm>
            <a:off x="3144377" y="1714488"/>
            <a:ext cx="571504" cy="571504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App</a:t>
            </a:r>
            <a:endParaRPr lang="zh-CN" altLang="en-US" sz="1200" b="1" dirty="0" smtClean="0">
              <a:latin typeface="Verdana" pitchFamily="34" charset="0"/>
              <a:cs typeface="Verdana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643042" y="500042"/>
            <a:ext cx="13244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Controller</a:t>
            </a:r>
            <a:endParaRPr lang="zh-CN" altLang="en-US" dirty="0">
              <a:solidFill>
                <a:schemeClr val="bg1"/>
              </a:solidFill>
              <a:latin typeface="Verdana" pitchFamily="34" charset="0"/>
              <a:cs typeface="Verdana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688244" y="1142984"/>
            <a:ext cx="1481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Controller</a:t>
            </a:r>
            <a:endParaRPr lang="zh-CN" altLang="en-US" b="1" dirty="0">
              <a:solidFill>
                <a:schemeClr val="bg1"/>
              </a:solidFill>
              <a:latin typeface="Verdana" pitchFamily="34" charset="0"/>
              <a:cs typeface="Verdana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000364" y="1714488"/>
            <a:ext cx="8595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2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Routing</a:t>
            </a:r>
            <a:endParaRPr lang="zh-CN" altLang="en-US" sz="1200" b="1" dirty="0">
              <a:solidFill>
                <a:schemeClr val="bg1"/>
              </a:solidFill>
              <a:latin typeface="Verdana" pitchFamily="34" charset="0"/>
              <a:cs typeface="Verdana" pitchFamily="34" charset="0"/>
            </a:endParaRPr>
          </a:p>
        </p:txBody>
      </p:sp>
      <p:cxnSp>
        <p:nvCxnSpPr>
          <p:cNvPr id="19" name="直接箭头连接符 18"/>
          <p:cNvCxnSpPr>
            <a:stCxn id="9" idx="2"/>
          </p:cNvCxnSpPr>
          <p:nvPr/>
        </p:nvCxnSpPr>
        <p:spPr>
          <a:xfrm rot="10800000" flipH="1" flipV="1">
            <a:off x="21050" y="5214950"/>
            <a:ext cx="693297" cy="1588"/>
          </a:xfrm>
          <a:prstGeom prst="straightConnector1">
            <a:avLst/>
          </a:prstGeom>
          <a:ln w="57150">
            <a:solidFill>
              <a:srgbClr val="FF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0" y="5214950"/>
            <a:ext cx="6591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flow</a:t>
            </a:r>
            <a:endParaRPr lang="zh-CN" altLang="en-US" dirty="0">
              <a:latin typeface="Verdana" pitchFamily="34" charset="0"/>
              <a:cs typeface="Verdana" pitchFamily="34" charset="0"/>
            </a:endParaRPr>
          </a:p>
        </p:txBody>
      </p:sp>
      <p:cxnSp>
        <p:nvCxnSpPr>
          <p:cNvPr id="38" name="直接箭头连接符 37"/>
          <p:cNvCxnSpPr/>
          <p:nvPr/>
        </p:nvCxnSpPr>
        <p:spPr>
          <a:xfrm>
            <a:off x="1785918" y="5214950"/>
            <a:ext cx="4786346" cy="10965"/>
          </a:xfrm>
          <a:prstGeom prst="straightConnector1">
            <a:avLst/>
          </a:prstGeom>
          <a:ln w="57150">
            <a:solidFill>
              <a:srgbClr val="FF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接箭头连接符 44"/>
          <p:cNvCxnSpPr/>
          <p:nvPr/>
        </p:nvCxnSpPr>
        <p:spPr>
          <a:xfrm rot="5400000" flipH="1" flipV="1">
            <a:off x="714348" y="2500306"/>
            <a:ext cx="2786082" cy="221457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接箭头连接符 51"/>
          <p:cNvCxnSpPr>
            <a:endCxn id="6" idx="0"/>
          </p:cNvCxnSpPr>
          <p:nvPr/>
        </p:nvCxnSpPr>
        <p:spPr>
          <a:xfrm rot="5400000">
            <a:off x="2038332" y="3609976"/>
            <a:ext cx="2714642" cy="66679"/>
          </a:xfrm>
          <a:prstGeom prst="straightConnector1">
            <a:avLst/>
          </a:prstGeom>
          <a:ln w="5715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接箭头连接符 55"/>
          <p:cNvCxnSpPr>
            <a:stCxn id="24" idx="2"/>
            <a:endCxn id="7" idx="0"/>
          </p:cNvCxnSpPr>
          <p:nvPr/>
        </p:nvCxnSpPr>
        <p:spPr>
          <a:xfrm rot="16200000" flipH="1">
            <a:off x="3074750" y="2641371"/>
            <a:ext cx="2714644" cy="2003886"/>
          </a:xfrm>
          <a:prstGeom prst="straightConnector1">
            <a:avLst/>
          </a:prstGeom>
          <a:ln w="5715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接箭头连接符 57"/>
          <p:cNvCxnSpPr>
            <a:stCxn id="24" idx="2"/>
            <a:endCxn id="1026" idx="0"/>
          </p:cNvCxnSpPr>
          <p:nvPr/>
        </p:nvCxnSpPr>
        <p:spPr>
          <a:xfrm rot="5400000">
            <a:off x="1003048" y="2573555"/>
            <a:ext cx="2714644" cy="2139518"/>
          </a:xfrm>
          <a:prstGeom prst="straightConnector1">
            <a:avLst/>
          </a:prstGeom>
          <a:ln w="5715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" name="图片 24" descr="check-mark-3-6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2910" y="4643446"/>
            <a:ext cx="466724" cy="466724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 rot="18636639">
            <a:off x="1176663" y="3335354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PacketIn</a:t>
            </a:r>
            <a:endParaRPr lang="zh-CN" altLang="en-US" dirty="0">
              <a:latin typeface="Verdana" pitchFamily="34" charset="0"/>
              <a:cs typeface="Verdana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786050" y="3286124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FlowMod</a:t>
            </a:r>
            <a:endParaRPr lang="zh-CN" altLang="en-US" dirty="0">
              <a:latin typeface="Verdana" pitchFamily="34" charset="0"/>
              <a:cs typeface="Verdana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19200" y="5500702"/>
            <a:ext cx="18096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p1,</a:t>
            </a:r>
          </a:p>
          <a:p>
            <a:r>
              <a:rPr lang="en-US" altLang="zh-CN" dirty="0" err="1" smtClean="0">
                <a:ea typeface="Verdana" pitchFamily="34" charset="0"/>
                <a:cs typeface="Verdana" pitchFamily="34" charset="0"/>
              </a:rPr>
              <a:t>src_ip</a:t>
            </a:r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=10.20.*.*,</a:t>
            </a:r>
          </a:p>
          <a:p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fwd(sw2)</a:t>
            </a:r>
            <a:endParaRPr lang="zh-CN" altLang="en-US" dirty="0">
              <a:cs typeface="Verdana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700000" y="5934670"/>
            <a:ext cx="18096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p2,</a:t>
            </a:r>
          </a:p>
          <a:p>
            <a:r>
              <a:rPr lang="en-US" altLang="zh-CN" dirty="0" err="1" smtClean="0">
                <a:ea typeface="Verdana" pitchFamily="34" charset="0"/>
                <a:cs typeface="Verdana" pitchFamily="34" charset="0"/>
              </a:rPr>
              <a:t>src_ip</a:t>
            </a:r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=10.20.*.*,</a:t>
            </a:r>
          </a:p>
          <a:p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fwd(sw3)</a:t>
            </a:r>
            <a:endParaRPr lang="zh-CN" altLang="en-US" dirty="0">
              <a:cs typeface="Verdana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752000" y="5500702"/>
            <a:ext cx="18096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p3,</a:t>
            </a:r>
          </a:p>
          <a:p>
            <a:r>
              <a:rPr lang="en-US" altLang="zh-CN" dirty="0" err="1" smtClean="0">
                <a:ea typeface="Verdana" pitchFamily="34" charset="0"/>
                <a:cs typeface="Verdana" pitchFamily="34" charset="0"/>
              </a:rPr>
              <a:t>src_ip</a:t>
            </a:r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=10.20.*.*,</a:t>
            </a:r>
          </a:p>
          <a:p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fwd(out)</a:t>
            </a:r>
            <a:endParaRPr lang="zh-CN" altLang="en-US" dirty="0">
              <a:cs typeface="Verdana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500166" y="4714884"/>
            <a:ext cx="55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sw1</a:t>
            </a:r>
            <a:endParaRPr lang="zh-CN" alt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3500430" y="4714884"/>
            <a:ext cx="55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sw2</a:t>
            </a:r>
            <a:endParaRPr lang="zh-CN" alt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5572132" y="4714884"/>
            <a:ext cx="55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sw3</a:t>
            </a:r>
            <a:endParaRPr lang="zh-CN" alt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2710800" y="5429264"/>
            <a:ext cx="18810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200" b="1" dirty="0" smtClean="0">
                <a:solidFill>
                  <a:srgbClr val="FF0000"/>
                </a:solidFill>
                <a:ea typeface="Verdana" pitchFamily="34" charset="0"/>
                <a:cs typeface="Verdana" pitchFamily="34" charset="0"/>
              </a:rPr>
              <a:t>p4,</a:t>
            </a:r>
          </a:p>
          <a:p>
            <a:r>
              <a:rPr lang="en-US" altLang="zh-CN" sz="1200" b="1" dirty="0" err="1" smtClean="0">
                <a:solidFill>
                  <a:srgbClr val="FF0000"/>
                </a:solidFill>
                <a:ea typeface="Verdana" pitchFamily="34" charset="0"/>
                <a:cs typeface="Verdana" pitchFamily="34" charset="0"/>
              </a:rPr>
              <a:t>src_ip</a:t>
            </a:r>
            <a:r>
              <a:rPr lang="en-US" altLang="zh-CN" sz="1200" b="1" dirty="0" smtClean="0">
                <a:solidFill>
                  <a:srgbClr val="FF0000"/>
                </a:solidFill>
                <a:ea typeface="Verdana" pitchFamily="34" charset="0"/>
                <a:cs typeface="Verdana" pitchFamily="34" charset="0"/>
              </a:rPr>
              <a:t>=10.*.*.*,</a:t>
            </a:r>
          </a:p>
          <a:p>
            <a:r>
              <a:rPr lang="en-US" altLang="zh-CN" sz="1200" b="1" dirty="0" smtClean="0">
                <a:solidFill>
                  <a:srgbClr val="FF0000"/>
                </a:solidFill>
                <a:ea typeface="Verdana" pitchFamily="34" charset="0"/>
                <a:cs typeface="Verdana" pitchFamily="34" charset="0"/>
              </a:rPr>
              <a:t>fwd(sw4)</a:t>
            </a:r>
            <a:endParaRPr lang="zh-CN" altLang="en-US" sz="1200" b="1" dirty="0">
              <a:solidFill>
                <a:srgbClr val="FF0000"/>
              </a:solidFill>
              <a:cs typeface="Verdana" pitchFamily="34" charset="0"/>
            </a:endParaRPr>
          </a:p>
        </p:txBody>
      </p:sp>
      <p:pic>
        <p:nvPicPr>
          <p:cNvPr id="4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43306" y="4000504"/>
            <a:ext cx="11525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3" name="TextBox 42"/>
          <p:cNvSpPr txBox="1"/>
          <p:nvPr/>
        </p:nvSpPr>
        <p:spPr>
          <a:xfrm>
            <a:off x="4357686" y="3714752"/>
            <a:ext cx="55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sw4</a:t>
            </a:r>
            <a:endParaRPr lang="zh-CN" altLang="en-US" dirty="0"/>
          </a:p>
        </p:txBody>
      </p:sp>
      <p:cxnSp>
        <p:nvCxnSpPr>
          <p:cNvPr id="37" name="直接连接符 36"/>
          <p:cNvCxnSpPr>
            <a:stCxn id="44" idx="3"/>
            <a:endCxn id="44" idx="7"/>
          </p:cNvCxnSpPr>
          <p:nvPr/>
        </p:nvCxnSpPr>
        <p:spPr>
          <a:xfrm rot="5400000" flipH="1" flipV="1">
            <a:off x="4328095" y="5113921"/>
            <a:ext cx="202058" cy="202058"/>
          </a:xfrm>
          <a:prstGeom prst="line">
            <a:avLst/>
          </a:prstGeom>
          <a:ln w="57150">
            <a:solidFill>
              <a:srgbClr val="FF00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椭圆 43"/>
          <p:cNvSpPr/>
          <p:nvPr/>
        </p:nvSpPr>
        <p:spPr>
          <a:xfrm>
            <a:off x="4286248" y="5072074"/>
            <a:ext cx="285752" cy="285752"/>
          </a:xfrm>
          <a:prstGeom prst="ellipse">
            <a:avLst/>
          </a:prstGeom>
          <a:noFill/>
          <a:ln w="57150">
            <a:solidFill>
              <a:srgbClr val="FF00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46" name="直接箭头连接符 45"/>
          <p:cNvCxnSpPr/>
          <p:nvPr/>
        </p:nvCxnSpPr>
        <p:spPr>
          <a:xfrm rot="5400000" flipH="1" flipV="1">
            <a:off x="3321835" y="4822042"/>
            <a:ext cx="785819" cy="1588"/>
          </a:xfrm>
          <a:prstGeom prst="straightConnector1">
            <a:avLst/>
          </a:prstGeom>
          <a:ln w="57150">
            <a:solidFill>
              <a:srgbClr val="FF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5904000" y="4572008"/>
            <a:ext cx="3525784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9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causes:</a:t>
            </a:r>
          </a:p>
          <a:p>
            <a:r>
              <a:rPr lang="en-US" altLang="zh-CN" b="1" dirty="0" smtClean="0">
                <a:solidFill>
                  <a:schemeClr val="bg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rule installation failure</a:t>
            </a:r>
          </a:p>
          <a:p>
            <a:r>
              <a:rPr lang="en-US" altLang="zh-CN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rule priority violation</a:t>
            </a:r>
            <a:endParaRPr lang="zh-CN" altLang="en-US" b="1" dirty="0">
              <a:latin typeface="Verdana" pitchFamily="34" charset="0"/>
              <a:cs typeface="Verdana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5860800" y="3357562"/>
            <a:ext cx="35257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Forwarding</a:t>
            </a:r>
          </a:p>
          <a:p>
            <a:r>
              <a:rPr lang="en-US" altLang="zh-CN" sz="36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errors</a:t>
            </a:r>
            <a:endParaRPr lang="zh-CN" altLang="en-US" sz="3600" dirty="0">
              <a:solidFill>
                <a:srgbClr val="FF0000"/>
              </a:solidFill>
              <a:latin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-285784" y="2643182"/>
            <a:ext cx="9429784" cy="986400"/>
          </a:xfrm>
        </p:spPr>
        <p:txBody>
          <a:bodyPr>
            <a:normAutofit fontScale="90000"/>
          </a:bodyPr>
          <a:lstStyle/>
          <a:p>
            <a:pPr algn="r"/>
            <a:r>
              <a:rPr lang="en-US" altLang="zh-CN" sz="4000" dirty="0" smtClean="0">
                <a:solidFill>
                  <a:schemeClr val="bg1"/>
                </a:solidFill>
                <a:ea typeface="Verdana" pitchFamily="34" charset="0"/>
              </a:rPr>
              <a:t>Toward</a:t>
            </a:r>
            <a:r>
              <a:rPr lang="en-US" altLang="zh-CN" sz="3600" dirty="0" smtClean="0">
                <a:solidFill>
                  <a:schemeClr val="bg1"/>
                </a:solidFill>
                <a:ea typeface="Verdana" pitchFamily="34" charset="0"/>
              </a:rPr>
              <a:t> </a:t>
            </a:r>
            <a:r>
              <a:rPr lang="en-US" altLang="zh-CN" sz="4000" dirty="0" smtClean="0">
                <a:solidFill>
                  <a:schemeClr val="bg1"/>
                </a:solidFill>
                <a:ea typeface="Verdana" pitchFamily="34" charset="0"/>
              </a:rPr>
              <a:t>Taming</a:t>
            </a:r>
            <a:r>
              <a:rPr lang="en-US" altLang="zh-CN" sz="3600" dirty="0" smtClean="0">
                <a:solidFill>
                  <a:schemeClr val="bg1"/>
                </a:solidFill>
                <a:ea typeface="Verdana" pitchFamily="34" charset="0"/>
              </a:rPr>
              <a:t> </a:t>
            </a:r>
            <a:r>
              <a:rPr lang="en-US" altLang="zh-CN" sz="4000" dirty="0" smtClean="0">
                <a:solidFill>
                  <a:schemeClr val="bg1"/>
                </a:solidFill>
                <a:ea typeface="Verdana" pitchFamily="34" charset="0"/>
              </a:rPr>
              <a:t>Policy</a:t>
            </a:r>
            <a:r>
              <a:rPr lang="en-US" altLang="zh-CN" sz="3600" dirty="0" smtClean="0">
                <a:solidFill>
                  <a:schemeClr val="bg1"/>
                </a:solidFill>
                <a:ea typeface="Verdana" pitchFamily="34" charset="0"/>
              </a:rPr>
              <a:t> </a:t>
            </a:r>
            <a:r>
              <a:rPr lang="en-US" altLang="zh-CN" sz="4000" dirty="0" smtClean="0">
                <a:solidFill>
                  <a:schemeClr val="bg1"/>
                </a:solidFill>
                <a:ea typeface="Verdana" pitchFamily="34" charset="0"/>
              </a:rPr>
              <a:t>Enforcement</a:t>
            </a:r>
            <a:r>
              <a:rPr lang="en-US" altLang="zh-CN" sz="3600" dirty="0" smtClean="0"/>
              <a:t/>
            </a:r>
            <a:br>
              <a:rPr lang="en-US" altLang="zh-CN" sz="3600" dirty="0" smtClean="0"/>
            </a:br>
            <a:r>
              <a:rPr lang="en-US" altLang="zh-CN" sz="4000" dirty="0" smtClean="0"/>
              <a:t>for SDN</a:t>
            </a:r>
            <a:r>
              <a:rPr lang="en-US" altLang="zh-CN" sz="1100" dirty="0" smtClean="0">
                <a:solidFill>
                  <a:schemeClr val="bg1"/>
                </a:solidFill>
              </a:rPr>
              <a:t>_</a:t>
            </a:r>
            <a:r>
              <a:rPr lang="en-US" altLang="zh-CN" sz="3200" dirty="0" smtClean="0">
                <a:solidFill>
                  <a:schemeClr val="bg1"/>
                </a:solidFill>
              </a:rPr>
              <a:t>_</a:t>
            </a:r>
            <a:r>
              <a:rPr lang="en-US" altLang="zh-CN" sz="4000" dirty="0" smtClean="0">
                <a:solidFill>
                  <a:schemeClr val="bg1"/>
                </a:solidFill>
              </a:rPr>
              <a:t>_____</a:t>
            </a:r>
            <a:r>
              <a:rPr lang="en-US" altLang="zh-CN" sz="4000" dirty="0" smtClean="0"/>
              <a:t/>
            </a:r>
            <a:br>
              <a:rPr lang="en-US" altLang="zh-CN" sz="4000" dirty="0" smtClean="0"/>
            </a:br>
            <a:r>
              <a:rPr lang="en-US" altLang="zh-CN" sz="4000" dirty="0" smtClean="0">
                <a:solidFill>
                  <a:schemeClr val="bg1"/>
                </a:solidFill>
              </a:rPr>
              <a:t>in the </a:t>
            </a:r>
            <a:r>
              <a:rPr lang="en-US" altLang="zh-CN" sz="4000" dirty="0" smtClean="0">
                <a:solidFill>
                  <a:srgbClr val="FFC000"/>
                </a:solidFill>
              </a:rPr>
              <a:t>RIGHT</a:t>
            </a:r>
            <a:r>
              <a:rPr lang="en-US" altLang="zh-CN" sz="4000" dirty="0" smtClean="0"/>
              <a:t> </a:t>
            </a:r>
            <a:r>
              <a:rPr lang="en-US" altLang="zh-CN" sz="4000" dirty="0" smtClean="0">
                <a:solidFill>
                  <a:schemeClr val="bg1"/>
                </a:solidFill>
              </a:rPr>
              <a:t>way</a:t>
            </a:r>
            <a:r>
              <a:rPr lang="en-US" altLang="zh-CN" sz="2800" dirty="0" smtClean="0">
                <a:solidFill>
                  <a:schemeClr val="bg1"/>
                </a:solidFill>
              </a:rPr>
              <a:t>_</a:t>
            </a:r>
            <a:endParaRPr lang="zh-CN" altLang="en-US" sz="2800" dirty="0">
              <a:solidFill>
                <a:schemeClr val="bg1"/>
              </a:solidFill>
            </a:endParaRPr>
          </a:p>
        </p:txBody>
      </p:sp>
      <p:sp>
        <p:nvSpPr>
          <p:cNvPr id="6" name="左大括号 5"/>
          <p:cNvSpPr/>
          <p:nvPr/>
        </p:nvSpPr>
        <p:spPr>
          <a:xfrm>
            <a:off x="5500694" y="3528000"/>
            <a:ext cx="285752" cy="357190"/>
          </a:xfrm>
          <a:prstGeom prst="leftBrace">
            <a:avLst/>
          </a:prstGeom>
          <a:ln w="38100"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左大括号 6"/>
          <p:cNvSpPr/>
          <p:nvPr/>
        </p:nvSpPr>
        <p:spPr>
          <a:xfrm>
            <a:off x="2071670" y="3528000"/>
            <a:ext cx="500066" cy="2548800"/>
          </a:xfrm>
          <a:prstGeom prst="leftBrace">
            <a:avLst/>
          </a:prstGeom>
          <a:ln w="38100"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2844000" y="3357562"/>
            <a:ext cx="2343976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zh-CN" sz="3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mitigate</a:t>
            </a:r>
          </a:p>
          <a:p>
            <a:pPr algn="r"/>
            <a:endParaRPr lang="en-US" altLang="zh-CN" sz="36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r"/>
            <a:r>
              <a:rPr lang="en-US" altLang="zh-CN" sz="3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detect</a:t>
            </a:r>
          </a:p>
          <a:p>
            <a:pPr algn="r"/>
            <a:endParaRPr lang="en-US" altLang="zh-CN" sz="36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r"/>
            <a:r>
              <a:rPr lang="en-US" altLang="zh-CN" sz="3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correct</a:t>
            </a:r>
            <a:endParaRPr lang="zh-CN" altLang="en-US" sz="36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3" name="左大括号 22"/>
          <p:cNvSpPr/>
          <p:nvPr/>
        </p:nvSpPr>
        <p:spPr>
          <a:xfrm>
            <a:off x="5500694" y="4643446"/>
            <a:ext cx="285752" cy="357190"/>
          </a:xfrm>
          <a:prstGeom prst="leftBrace">
            <a:avLst/>
          </a:prstGeom>
          <a:ln w="38100"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左大括号 23"/>
          <p:cNvSpPr/>
          <p:nvPr/>
        </p:nvSpPr>
        <p:spPr>
          <a:xfrm>
            <a:off x="5500694" y="5724000"/>
            <a:ext cx="285752" cy="357190"/>
          </a:xfrm>
          <a:prstGeom prst="leftBrace">
            <a:avLst/>
          </a:prstGeom>
          <a:ln w="38100"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TextBox 25"/>
          <p:cNvSpPr txBox="1"/>
          <p:nvPr/>
        </p:nvSpPr>
        <p:spPr>
          <a:xfrm>
            <a:off x="0" y="4143380"/>
            <a:ext cx="196239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zh-CN" sz="3600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fwding</a:t>
            </a:r>
            <a:endParaRPr lang="en-US" altLang="zh-CN" sz="36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r"/>
            <a:r>
              <a:rPr lang="en-US" altLang="zh-CN" sz="3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errors</a:t>
            </a:r>
            <a:endParaRPr lang="zh-CN" altLang="en-US" sz="36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35" name="形状 34"/>
          <p:cNvCxnSpPr>
            <a:stCxn id="26" idx="0"/>
          </p:cNvCxnSpPr>
          <p:nvPr/>
        </p:nvCxnSpPr>
        <p:spPr>
          <a:xfrm rot="5400000" flipH="1" flipV="1">
            <a:off x="2517680" y="1588993"/>
            <a:ext cx="1017907" cy="4090869"/>
          </a:xfrm>
          <a:prstGeom prst="bentConnector2">
            <a:avLst/>
          </a:prstGeom>
          <a:ln w="38100" cap="flat">
            <a:tailEnd type="arrow"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en-US" altLang="zh-CN" sz="4000" dirty="0" err="1" smtClean="0">
                <a:solidFill>
                  <a:schemeClr val="bg1"/>
                </a:solidFill>
                <a:ea typeface="Verdana" pitchFamily="34" charset="0"/>
              </a:rPr>
              <a:t>Gotta</a:t>
            </a:r>
            <a:r>
              <a:rPr lang="en-US" altLang="zh-CN" sz="4000" dirty="0" smtClean="0">
                <a:solidFill>
                  <a:schemeClr val="bg1"/>
                </a:solidFill>
              </a:rPr>
              <a:t> Tell You Switches Only Once</a:t>
            </a:r>
            <a:br>
              <a:rPr lang="en-US" altLang="zh-CN" sz="4000" dirty="0" smtClean="0">
                <a:solidFill>
                  <a:schemeClr val="bg1"/>
                </a:solidFill>
              </a:rPr>
            </a:br>
            <a:r>
              <a:rPr lang="en-US" altLang="zh-CN" sz="4000" dirty="0" smtClean="0">
                <a:solidFill>
                  <a:schemeClr val="bg1"/>
                </a:solidFill>
              </a:rPr>
              <a:t>Toward Bandwidth-Efficient</a:t>
            </a:r>
            <a:br>
              <a:rPr lang="en-US" altLang="zh-CN" sz="4000" dirty="0" smtClean="0">
                <a:solidFill>
                  <a:schemeClr val="bg1"/>
                </a:solidFill>
              </a:rPr>
            </a:br>
            <a:r>
              <a:rPr lang="en-US" altLang="zh-CN" sz="4000" dirty="0" smtClean="0">
                <a:solidFill>
                  <a:schemeClr val="bg1"/>
                </a:solidFill>
              </a:rPr>
              <a:t>Flow Setup for </a:t>
            </a:r>
            <a:r>
              <a:rPr lang="en-US" altLang="zh-CN" sz="4000" dirty="0" smtClean="0">
                <a:solidFill>
                  <a:srgbClr val="FFC000"/>
                </a:solidFill>
              </a:rPr>
              <a:t>SDN</a:t>
            </a:r>
            <a:r>
              <a:rPr lang="en-US" altLang="zh-CN" sz="4000" dirty="0" smtClean="0"/>
              <a:t/>
            </a:r>
            <a:br>
              <a:rPr lang="en-US" altLang="zh-CN" sz="4000" dirty="0" smtClean="0"/>
            </a:br>
            <a:endParaRPr lang="zh-CN" altLang="en-US" sz="4000" dirty="0">
              <a:solidFill>
                <a:srgbClr val="FFC000"/>
              </a:solidFill>
            </a:endParaRPr>
          </a:p>
        </p:txBody>
      </p:sp>
      <p:sp>
        <p:nvSpPr>
          <p:cNvPr id="22" name="圆角矩形 21"/>
          <p:cNvSpPr/>
          <p:nvPr/>
        </p:nvSpPr>
        <p:spPr>
          <a:xfrm>
            <a:off x="2214546" y="1142984"/>
            <a:ext cx="2428892" cy="1285884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TextBox 2"/>
          <p:cNvSpPr txBox="1"/>
          <p:nvPr/>
        </p:nvSpPr>
        <p:spPr>
          <a:xfrm>
            <a:off x="5860800" y="3357562"/>
            <a:ext cx="35257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Forwarding</a:t>
            </a:r>
            <a:endParaRPr lang="zh-CN" altLang="en-US" sz="3600" dirty="0">
              <a:latin typeface="Verdana" pitchFamily="34" charset="0"/>
              <a:cs typeface="Verdana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5000636"/>
            <a:ext cx="11525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86050" y="5000636"/>
            <a:ext cx="11525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7752" y="5000636"/>
            <a:ext cx="11525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云形 8"/>
          <p:cNvSpPr/>
          <p:nvPr/>
        </p:nvSpPr>
        <p:spPr>
          <a:xfrm>
            <a:off x="0" y="3786190"/>
            <a:ext cx="6786610" cy="2857520"/>
          </a:xfrm>
          <a:prstGeom prst="cloud">
            <a:avLst/>
          </a:prstGeom>
          <a:noFill/>
          <a:ln>
            <a:solidFill>
              <a:srgbClr val="00B0F0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圆角矩形 23"/>
          <p:cNvSpPr/>
          <p:nvPr/>
        </p:nvSpPr>
        <p:spPr>
          <a:xfrm>
            <a:off x="3144377" y="1714488"/>
            <a:ext cx="571504" cy="571504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App</a:t>
            </a:r>
            <a:endParaRPr lang="zh-CN" altLang="en-US" sz="1200" b="1" dirty="0" smtClean="0">
              <a:latin typeface="Verdana" pitchFamily="34" charset="0"/>
              <a:cs typeface="Verdana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643042" y="500042"/>
            <a:ext cx="13244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Controller</a:t>
            </a:r>
            <a:endParaRPr lang="zh-CN" altLang="en-US" dirty="0">
              <a:solidFill>
                <a:schemeClr val="bg1"/>
              </a:solidFill>
              <a:latin typeface="Verdana" pitchFamily="34" charset="0"/>
              <a:cs typeface="Verdana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688244" y="1142984"/>
            <a:ext cx="1481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Controller</a:t>
            </a:r>
            <a:endParaRPr lang="zh-CN" altLang="en-US" b="1" dirty="0">
              <a:solidFill>
                <a:schemeClr val="bg1"/>
              </a:solidFill>
              <a:latin typeface="Verdana" pitchFamily="34" charset="0"/>
              <a:cs typeface="Verdana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000364" y="1714488"/>
            <a:ext cx="8595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2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Routing</a:t>
            </a:r>
            <a:endParaRPr lang="zh-CN" altLang="en-US" sz="1200" b="1" dirty="0">
              <a:solidFill>
                <a:schemeClr val="bg1"/>
              </a:solidFill>
              <a:latin typeface="Verdana" pitchFamily="34" charset="0"/>
              <a:cs typeface="Verdana" pitchFamily="34" charset="0"/>
            </a:endParaRPr>
          </a:p>
        </p:txBody>
      </p:sp>
      <p:cxnSp>
        <p:nvCxnSpPr>
          <p:cNvPr id="19" name="直接箭头连接符 18"/>
          <p:cNvCxnSpPr>
            <a:stCxn id="9" idx="2"/>
          </p:cNvCxnSpPr>
          <p:nvPr/>
        </p:nvCxnSpPr>
        <p:spPr>
          <a:xfrm rot="10800000" flipH="1" flipV="1">
            <a:off x="21050" y="5214950"/>
            <a:ext cx="693297" cy="1588"/>
          </a:xfrm>
          <a:prstGeom prst="straightConnector1">
            <a:avLst/>
          </a:prstGeom>
          <a:ln w="57150">
            <a:solidFill>
              <a:srgbClr val="FF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0" y="5214950"/>
            <a:ext cx="6591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flow</a:t>
            </a:r>
            <a:endParaRPr lang="zh-CN" altLang="en-US" dirty="0">
              <a:latin typeface="Verdana" pitchFamily="34" charset="0"/>
              <a:cs typeface="Verdana" pitchFamily="34" charset="0"/>
            </a:endParaRPr>
          </a:p>
        </p:txBody>
      </p:sp>
      <p:cxnSp>
        <p:nvCxnSpPr>
          <p:cNvPr id="38" name="直接箭头连接符 37"/>
          <p:cNvCxnSpPr/>
          <p:nvPr/>
        </p:nvCxnSpPr>
        <p:spPr>
          <a:xfrm>
            <a:off x="1785918" y="5214950"/>
            <a:ext cx="4786346" cy="10965"/>
          </a:xfrm>
          <a:prstGeom prst="straightConnector1">
            <a:avLst/>
          </a:prstGeom>
          <a:ln w="57150">
            <a:solidFill>
              <a:srgbClr val="FF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接箭头连接符 44"/>
          <p:cNvCxnSpPr/>
          <p:nvPr/>
        </p:nvCxnSpPr>
        <p:spPr>
          <a:xfrm rot="5400000" flipH="1" flipV="1">
            <a:off x="714348" y="2500306"/>
            <a:ext cx="2786082" cy="221457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接箭头连接符 51"/>
          <p:cNvCxnSpPr>
            <a:endCxn id="6" idx="0"/>
          </p:cNvCxnSpPr>
          <p:nvPr/>
        </p:nvCxnSpPr>
        <p:spPr>
          <a:xfrm rot="5400000">
            <a:off x="2038332" y="3609976"/>
            <a:ext cx="2714642" cy="66679"/>
          </a:xfrm>
          <a:prstGeom prst="straightConnector1">
            <a:avLst/>
          </a:prstGeom>
          <a:ln w="5715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接箭头连接符 55"/>
          <p:cNvCxnSpPr>
            <a:stCxn id="24" idx="2"/>
            <a:endCxn id="7" idx="0"/>
          </p:cNvCxnSpPr>
          <p:nvPr/>
        </p:nvCxnSpPr>
        <p:spPr>
          <a:xfrm rot="16200000" flipH="1">
            <a:off x="3074750" y="2641371"/>
            <a:ext cx="2714644" cy="2003886"/>
          </a:xfrm>
          <a:prstGeom prst="straightConnector1">
            <a:avLst/>
          </a:prstGeom>
          <a:ln w="5715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接箭头连接符 57"/>
          <p:cNvCxnSpPr>
            <a:stCxn id="24" idx="2"/>
            <a:endCxn id="1026" idx="0"/>
          </p:cNvCxnSpPr>
          <p:nvPr/>
        </p:nvCxnSpPr>
        <p:spPr>
          <a:xfrm rot="5400000">
            <a:off x="1003048" y="2573555"/>
            <a:ext cx="2714644" cy="2139518"/>
          </a:xfrm>
          <a:prstGeom prst="straightConnector1">
            <a:avLst/>
          </a:prstGeom>
          <a:ln w="5715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" name="图片 24" descr="check-mark-3-6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2910" y="4643446"/>
            <a:ext cx="466724" cy="466724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 rot="18636639">
            <a:off x="1176663" y="3335354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PacketIn</a:t>
            </a:r>
            <a:endParaRPr lang="zh-CN" altLang="en-US" dirty="0">
              <a:latin typeface="Verdana" pitchFamily="34" charset="0"/>
              <a:cs typeface="Verdana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786050" y="3286124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FlowMod</a:t>
            </a:r>
            <a:endParaRPr lang="zh-CN" altLang="en-US" dirty="0">
              <a:latin typeface="Verdana" pitchFamily="34" charset="0"/>
              <a:cs typeface="Verdana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19200" y="5500702"/>
            <a:ext cx="18096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p1,</a:t>
            </a:r>
          </a:p>
          <a:p>
            <a:r>
              <a:rPr lang="en-US" altLang="zh-CN" dirty="0" err="1" smtClean="0">
                <a:ea typeface="Verdana" pitchFamily="34" charset="0"/>
                <a:cs typeface="Verdana" pitchFamily="34" charset="0"/>
              </a:rPr>
              <a:t>src_ip</a:t>
            </a:r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=10.20.*.*,</a:t>
            </a:r>
          </a:p>
          <a:p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fwd(sw2)</a:t>
            </a:r>
            <a:endParaRPr lang="zh-CN" altLang="en-US" dirty="0">
              <a:cs typeface="Verdana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700000" y="5500702"/>
            <a:ext cx="18096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solidFill>
                  <a:schemeClr val="bg1">
                    <a:lumMod val="75000"/>
                  </a:schemeClr>
                </a:solidFill>
                <a:ea typeface="Verdana" pitchFamily="34" charset="0"/>
                <a:cs typeface="Verdana" pitchFamily="34" charset="0"/>
              </a:rPr>
              <a:t>p2,</a:t>
            </a:r>
          </a:p>
          <a:p>
            <a:r>
              <a:rPr lang="en-US" altLang="zh-CN" dirty="0" err="1" smtClean="0">
                <a:solidFill>
                  <a:schemeClr val="bg1">
                    <a:lumMod val="75000"/>
                  </a:schemeClr>
                </a:solidFill>
                <a:ea typeface="Verdana" pitchFamily="34" charset="0"/>
                <a:cs typeface="Verdana" pitchFamily="34" charset="0"/>
              </a:rPr>
              <a:t>src_ip</a:t>
            </a:r>
            <a:r>
              <a:rPr lang="en-US" altLang="zh-CN" dirty="0" smtClean="0">
                <a:solidFill>
                  <a:schemeClr val="bg1">
                    <a:lumMod val="75000"/>
                  </a:schemeClr>
                </a:solidFill>
                <a:ea typeface="Verdana" pitchFamily="34" charset="0"/>
                <a:cs typeface="Verdana" pitchFamily="34" charset="0"/>
              </a:rPr>
              <a:t>=10.20.*.*,</a:t>
            </a:r>
          </a:p>
          <a:p>
            <a:r>
              <a:rPr lang="en-US" altLang="zh-CN" dirty="0" smtClean="0">
                <a:solidFill>
                  <a:schemeClr val="bg1">
                    <a:lumMod val="75000"/>
                  </a:schemeClr>
                </a:solidFill>
                <a:ea typeface="Verdana" pitchFamily="34" charset="0"/>
                <a:cs typeface="Verdana" pitchFamily="34" charset="0"/>
              </a:rPr>
              <a:t>fwd(sw3)</a:t>
            </a:r>
            <a:endParaRPr lang="zh-CN" altLang="en-US" dirty="0">
              <a:solidFill>
                <a:schemeClr val="bg1">
                  <a:lumMod val="75000"/>
                </a:schemeClr>
              </a:solidFill>
              <a:cs typeface="Verdana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752000" y="5500702"/>
            <a:ext cx="18096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p3,</a:t>
            </a:r>
          </a:p>
          <a:p>
            <a:r>
              <a:rPr lang="en-US" altLang="zh-CN" dirty="0" err="1" smtClean="0">
                <a:ea typeface="Verdana" pitchFamily="34" charset="0"/>
                <a:cs typeface="Verdana" pitchFamily="34" charset="0"/>
              </a:rPr>
              <a:t>src_ip</a:t>
            </a:r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=10.20.*.*,</a:t>
            </a:r>
          </a:p>
          <a:p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fwd(out)</a:t>
            </a:r>
            <a:endParaRPr lang="zh-CN" altLang="en-US" dirty="0">
              <a:cs typeface="Verdana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500166" y="4714884"/>
            <a:ext cx="55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sw1</a:t>
            </a:r>
            <a:endParaRPr lang="zh-CN" alt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3500430" y="4714884"/>
            <a:ext cx="55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sw2</a:t>
            </a:r>
            <a:endParaRPr lang="zh-CN" alt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5572132" y="4714884"/>
            <a:ext cx="55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sw3</a:t>
            </a:r>
            <a:endParaRPr lang="zh-CN" alt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2710800" y="6286520"/>
            <a:ext cx="18810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200" b="1" dirty="0" smtClean="0">
                <a:ea typeface="Verdana" pitchFamily="34" charset="0"/>
                <a:cs typeface="Verdana" pitchFamily="34" charset="0"/>
              </a:rPr>
              <a:t>p4,</a:t>
            </a:r>
          </a:p>
          <a:p>
            <a:r>
              <a:rPr lang="en-US" altLang="zh-CN" sz="1200" b="1" dirty="0" err="1" smtClean="0">
                <a:ea typeface="Verdana" pitchFamily="34" charset="0"/>
                <a:cs typeface="Verdana" pitchFamily="34" charset="0"/>
              </a:rPr>
              <a:t>src_ip</a:t>
            </a:r>
            <a:r>
              <a:rPr lang="en-US" altLang="zh-CN" sz="1200" b="1" dirty="0" smtClean="0">
                <a:ea typeface="Verdana" pitchFamily="34" charset="0"/>
                <a:cs typeface="Verdana" pitchFamily="34" charset="0"/>
              </a:rPr>
              <a:t>=10.*.*.*,</a:t>
            </a:r>
          </a:p>
          <a:p>
            <a:r>
              <a:rPr lang="en-US" altLang="zh-CN" sz="1200" b="1" dirty="0" smtClean="0">
                <a:ea typeface="Verdana" pitchFamily="34" charset="0"/>
                <a:cs typeface="Verdana" pitchFamily="34" charset="0"/>
              </a:rPr>
              <a:t>fwd(sw4)</a:t>
            </a:r>
            <a:endParaRPr lang="zh-CN" altLang="en-US" sz="1200" b="1" dirty="0">
              <a:cs typeface="Verdana" pitchFamily="34" charset="0"/>
            </a:endParaRPr>
          </a:p>
        </p:txBody>
      </p:sp>
      <p:pic>
        <p:nvPicPr>
          <p:cNvPr id="4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43306" y="4000504"/>
            <a:ext cx="11525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3" name="TextBox 42"/>
          <p:cNvSpPr txBox="1"/>
          <p:nvPr/>
        </p:nvSpPr>
        <p:spPr>
          <a:xfrm>
            <a:off x="4357686" y="3714752"/>
            <a:ext cx="55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sw4</a:t>
            </a:r>
            <a:endParaRPr lang="zh-CN" alt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5904000" y="4572008"/>
            <a:ext cx="3525784" cy="13696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9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causes:</a:t>
            </a:r>
          </a:p>
          <a:p>
            <a:r>
              <a:rPr lang="en-US" altLang="zh-CN" b="1" dirty="0" smtClean="0">
                <a:solidFill>
                  <a:schemeClr val="bg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rule installation failure</a:t>
            </a:r>
          </a:p>
          <a:p>
            <a:r>
              <a:rPr lang="en-US" altLang="zh-CN" b="1" dirty="0" smtClean="0">
                <a:solidFill>
                  <a:schemeClr val="bg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rule priority violation</a:t>
            </a:r>
          </a:p>
          <a:p>
            <a:r>
              <a:rPr lang="en-US" altLang="zh-CN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async</a:t>
            </a:r>
            <a:r>
              <a:rPr lang="en-US" altLang="zh-CN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rule activation</a:t>
            </a:r>
            <a:endParaRPr lang="zh-CN" altLang="en-US" b="1" dirty="0">
              <a:latin typeface="Verdana" pitchFamily="34" charset="0"/>
              <a:cs typeface="Verdana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5860800" y="3357562"/>
            <a:ext cx="35257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Forwarding</a:t>
            </a:r>
          </a:p>
          <a:p>
            <a:r>
              <a:rPr lang="en-US" altLang="zh-CN" sz="36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errors</a:t>
            </a:r>
            <a:endParaRPr lang="zh-CN" altLang="en-US" sz="3600" dirty="0">
              <a:solidFill>
                <a:srgbClr val="FF0000"/>
              </a:solidFill>
              <a:latin typeface="Verdana" pitchFamily="34" charset="0"/>
              <a:cs typeface="Verdana" pitchFamily="34" charset="0"/>
            </a:endParaRPr>
          </a:p>
        </p:txBody>
      </p:sp>
      <p:cxnSp>
        <p:nvCxnSpPr>
          <p:cNvPr id="35" name="直接连接符 34"/>
          <p:cNvCxnSpPr>
            <a:stCxn id="47" idx="3"/>
            <a:endCxn id="47" idx="7"/>
          </p:cNvCxnSpPr>
          <p:nvPr/>
        </p:nvCxnSpPr>
        <p:spPr>
          <a:xfrm rot="5400000" flipH="1" flipV="1">
            <a:off x="4328095" y="5113921"/>
            <a:ext cx="202058" cy="202058"/>
          </a:xfrm>
          <a:prstGeom prst="line">
            <a:avLst/>
          </a:prstGeom>
          <a:ln w="57150">
            <a:solidFill>
              <a:srgbClr val="FF00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椭圆 46"/>
          <p:cNvSpPr/>
          <p:nvPr/>
        </p:nvSpPr>
        <p:spPr>
          <a:xfrm>
            <a:off x="4286248" y="5072074"/>
            <a:ext cx="285752" cy="285752"/>
          </a:xfrm>
          <a:prstGeom prst="ellipse">
            <a:avLst/>
          </a:prstGeom>
          <a:noFill/>
          <a:ln w="57150">
            <a:solidFill>
              <a:srgbClr val="FF00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48" name="直接箭头连接符 47"/>
          <p:cNvCxnSpPr/>
          <p:nvPr/>
        </p:nvCxnSpPr>
        <p:spPr>
          <a:xfrm rot="5400000" flipH="1" flipV="1">
            <a:off x="3321835" y="4822042"/>
            <a:ext cx="785819" cy="1588"/>
          </a:xfrm>
          <a:prstGeom prst="straightConnector1">
            <a:avLst/>
          </a:prstGeom>
          <a:ln w="57150">
            <a:solidFill>
              <a:srgbClr val="FF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en-US" altLang="zh-CN" sz="4000" dirty="0" err="1" smtClean="0">
                <a:solidFill>
                  <a:schemeClr val="bg1"/>
                </a:solidFill>
                <a:ea typeface="Verdana" pitchFamily="34" charset="0"/>
              </a:rPr>
              <a:t>Gotta</a:t>
            </a:r>
            <a:r>
              <a:rPr lang="en-US" altLang="zh-CN" sz="4000" dirty="0" smtClean="0">
                <a:solidFill>
                  <a:schemeClr val="bg1"/>
                </a:solidFill>
              </a:rPr>
              <a:t> Tell You Switches Only Once</a:t>
            </a:r>
            <a:br>
              <a:rPr lang="en-US" altLang="zh-CN" sz="4000" dirty="0" smtClean="0">
                <a:solidFill>
                  <a:schemeClr val="bg1"/>
                </a:solidFill>
              </a:rPr>
            </a:br>
            <a:r>
              <a:rPr lang="en-US" altLang="zh-CN" sz="4000" dirty="0" smtClean="0">
                <a:solidFill>
                  <a:schemeClr val="bg1"/>
                </a:solidFill>
              </a:rPr>
              <a:t>Toward Bandwidth-Efficient</a:t>
            </a:r>
            <a:br>
              <a:rPr lang="en-US" altLang="zh-CN" sz="4000" dirty="0" smtClean="0">
                <a:solidFill>
                  <a:schemeClr val="bg1"/>
                </a:solidFill>
              </a:rPr>
            </a:br>
            <a:r>
              <a:rPr lang="en-US" altLang="zh-CN" sz="4000" dirty="0" smtClean="0">
                <a:solidFill>
                  <a:schemeClr val="bg1"/>
                </a:solidFill>
              </a:rPr>
              <a:t>Flow Setup for </a:t>
            </a:r>
            <a:r>
              <a:rPr lang="en-US" altLang="zh-CN" sz="4000" dirty="0" smtClean="0">
                <a:solidFill>
                  <a:srgbClr val="FFC000"/>
                </a:solidFill>
              </a:rPr>
              <a:t>SDN</a:t>
            </a:r>
            <a:r>
              <a:rPr lang="en-US" altLang="zh-CN" sz="4000" dirty="0" smtClean="0"/>
              <a:t/>
            </a:r>
            <a:br>
              <a:rPr lang="en-US" altLang="zh-CN" sz="4000" dirty="0" smtClean="0"/>
            </a:br>
            <a:endParaRPr lang="zh-CN" altLang="en-US" sz="4000" dirty="0">
              <a:solidFill>
                <a:srgbClr val="FFC000"/>
              </a:solidFill>
            </a:endParaRPr>
          </a:p>
        </p:txBody>
      </p:sp>
      <p:sp>
        <p:nvSpPr>
          <p:cNvPr id="22" name="圆角矩形 21"/>
          <p:cNvSpPr/>
          <p:nvPr/>
        </p:nvSpPr>
        <p:spPr>
          <a:xfrm>
            <a:off x="2214546" y="1142984"/>
            <a:ext cx="2428892" cy="1285884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5000636"/>
            <a:ext cx="11525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86050" y="5000636"/>
            <a:ext cx="11525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7752" y="5000636"/>
            <a:ext cx="11525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云形 8"/>
          <p:cNvSpPr/>
          <p:nvPr/>
        </p:nvSpPr>
        <p:spPr>
          <a:xfrm>
            <a:off x="0" y="3786190"/>
            <a:ext cx="6786610" cy="2857520"/>
          </a:xfrm>
          <a:prstGeom prst="cloud">
            <a:avLst/>
          </a:prstGeom>
          <a:noFill/>
          <a:ln>
            <a:solidFill>
              <a:srgbClr val="00B0F0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圆角矩形 23"/>
          <p:cNvSpPr/>
          <p:nvPr/>
        </p:nvSpPr>
        <p:spPr>
          <a:xfrm>
            <a:off x="3144377" y="1714488"/>
            <a:ext cx="571504" cy="571504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App</a:t>
            </a:r>
            <a:endParaRPr lang="zh-CN" altLang="en-US" sz="1200" b="1" dirty="0" smtClean="0">
              <a:latin typeface="Verdana" pitchFamily="34" charset="0"/>
              <a:cs typeface="Verdana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643042" y="500042"/>
            <a:ext cx="13244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Controller</a:t>
            </a:r>
            <a:endParaRPr lang="zh-CN" altLang="en-US" dirty="0">
              <a:solidFill>
                <a:schemeClr val="bg1"/>
              </a:solidFill>
              <a:latin typeface="Verdana" pitchFamily="34" charset="0"/>
              <a:cs typeface="Verdana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688244" y="1142984"/>
            <a:ext cx="1481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Controller</a:t>
            </a:r>
            <a:endParaRPr lang="zh-CN" altLang="en-US" b="1" dirty="0">
              <a:solidFill>
                <a:schemeClr val="bg1"/>
              </a:solidFill>
              <a:latin typeface="Verdana" pitchFamily="34" charset="0"/>
              <a:cs typeface="Verdana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000364" y="1714488"/>
            <a:ext cx="8595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2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Routing</a:t>
            </a:r>
            <a:endParaRPr lang="zh-CN" altLang="en-US" sz="1200" b="1" dirty="0">
              <a:solidFill>
                <a:schemeClr val="bg1"/>
              </a:solidFill>
              <a:latin typeface="Verdana" pitchFamily="34" charset="0"/>
              <a:cs typeface="Verdana" pitchFamily="34" charset="0"/>
            </a:endParaRPr>
          </a:p>
        </p:txBody>
      </p:sp>
      <p:cxnSp>
        <p:nvCxnSpPr>
          <p:cNvPr id="19" name="直接箭头连接符 18"/>
          <p:cNvCxnSpPr>
            <a:stCxn id="9" idx="2"/>
          </p:cNvCxnSpPr>
          <p:nvPr/>
        </p:nvCxnSpPr>
        <p:spPr>
          <a:xfrm rot="10800000" flipH="1" flipV="1">
            <a:off x="21050" y="5214950"/>
            <a:ext cx="693297" cy="1588"/>
          </a:xfrm>
          <a:prstGeom prst="straightConnector1">
            <a:avLst/>
          </a:prstGeom>
          <a:ln w="57150">
            <a:solidFill>
              <a:srgbClr val="FF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0" y="5214950"/>
            <a:ext cx="6591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flow</a:t>
            </a:r>
            <a:endParaRPr lang="zh-CN" altLang="en-US" dirty="0">
              <a:latin typeface="Verdana" pitchFamily="34" charset="0"/>
              <a:cs typeface="Verdana" pitchFamily="34" charset="0"/>
            </a:endParaRPr>
          </a:p>
        </p:txBody>
      </p:sp>
      <p:cxnSp>
        <p:nvCxnSpPr>
          <p:cNvPr id="38" name="直接箭头连接符 37"/>
          <p:cNvCxnSpPr/>
          <p:nvPr/>
        </p:nvCxnSpPr>
        <p:spPr>
          <a:xfrm>
            <a:off x="1785918" y="5214950"/>
            <a:ext cx="4786346" cy="10965"/>
          </a:xfrm>
          <a:prstGeom prst="straightConnector1">
            <a:avLst/>
          </a:prstGeom>
          <a:ln w="57150">
            <a:solidFill>
              <a:srgbClr val="FF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接箭头连接符 44"/>
          <p:cNvCxnSpPr/>
          <p:nvPr/>
        </p:nvCxnSpPr>
        <p:spPr>
          <a:xfrm rot="5400000" flipH="1" flipV="1">
            <a:off x="714348" y="2500306"/>
            <a:ext cx="2786082" cy="221457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接箭头连接符 51"/>
          <p:cNvCxnSpPr>
            <a:endCxn id="6" idx="0"/>
          </p:cNvCxnSpPr>
          <p:nvPr/>
        </p:nvCxnSpPr>
        <p:spPr>
          <a:xfrm rot="5400000">
            <a:off x="2038332" y="3609976"/>
            <a:ext cx="2714642" cy="66679"/>
          </a:xfrm>
          <a:prstGeom prst="straightConnector1">
            <a:avLst/>
          </a:prstGeom>
          <a:ln w="5715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接箭头连接符 55"/>
          <p:cNvCxnSpPr>
            <a:stCxn id="24" idx="2"/>
            <a:endCxn id="7" idx="0"/>
          </p:cNvCxnSpPr>
          <p:nvPr/>
        </p:nvCxnSpPr>
        <p:spPr>
          <a:xfrm rot="16200000" flipH="1">
            <a:off x="3074750" y="2641371"/>
            <a:ext cx="2714644" cy="2003886"/>
          </a:xfrm>
          <a:prstGeom prst="straightConnector1">
            <a:avLst/>
          </a:prstGeom>
          <a:ln w="5715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接箭头连接符 57"/>
          <p:cNvCxnSpPr>
            <a:stCxn id="24" idx="2"/>
            <a:endCxn id="1026" idx="0"/>
          </p:cNvCxnSpPr>
          <p:nvPr/>
        </p:nvCxnSpPr>
        <p:spPr>
          <a:xfrm rot="5400000">
            <a:off x="1003048" y="2573555"/>
            <a:ext cx="2714644" cy="2139518"/>
          </a:xfrm>
          <a:prstGeom prst="straightConnector1">
            <a:avLst/>
          </a:prstGeom>
          <a:ln w="5715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" name="图片 24" descr="check-mark-3-6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2910" y="4643446"/>
            <a:ext cx="466724" cy="466724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 rot="18636639">
            <a:off x="1176663" y="3335354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PacketIn</a:t>
            </a:r>
            <a:endParaRPr lang="zh-CN" altLang="en-US" dirty="0">
              <a:latin typeface="Verdana" pitchFamily="34" charset="0"/>
              <a:cs typeface="Verdana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786050" y="3286124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FlowMod</a:t>
            </a:r>
            <a:endParaRPr lang="zh-CN" altLang="en-US" dirty="0">
              <a:latin typeface="Verdana" pitchFamily="34" charset="0"/>
              <a:cs typeface="Verdana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19200" y="5500702"/>
            <a:ext cx="18096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p1,</a:t>
            </a:r>
          </a:p>
          <a:p>
            <a:r>
              <a:rPr lang="en-US" altLang="zh-CN" dirty="0" err="1" smtClean="0">
                <a:ea typeface="Verdana" pitchFamily="34" charset="0"/>
                <a:cs typeface="Verdana" pitchFamily="34" charset="0"/>
              </a:rPr>
              <a:t>src_ip</a:t>
            </a:r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=10.20.*.*,</a:t>
            </a:r>
          </a:p>
          <a:p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fwd(sw2)</a:t>
            </a:r>
            <a:endParaRPr lang="zh-CN" altLang="en-US" dirty="0">
              <a:cs typeface="Verdana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700000" y="5500702"/>
            <a:ext cx="18096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solidFill>
                  <a:schemeClr val="bg1">
                    <a:lumMod val="75000"/>
                  </a:schemeClr>
                </a:solidFill>
                <a:ea typeface="Verdana" pitchFamily="34" charset="0"/>
                <a:cs typeface="Verdana" pitchFamily="34" charset="0"/>
              </a:rPr>
              <a:t>p2,</a:t>
            </a:r>
          </a:p>
          <a:p>
            <a:r>
              <a:rPr lang="en-US" altLang="zh-CN" dirty="0" err="1" smtClean="0">
                <a:solidFill>
                  <a:schemeClr val="bg1">
                    <a:lumMod val="75000"/>
                  </a:schemeClr>
                </a:solidFill>
                <a:ea typeface="Verdana" pitchFamily="34" charset="0"/>
                <a:cs typeface="Verdana" pitchFamily="34" charset="0"/>
              </a:rPr>
              <a:t>src_ip</a:t>
            </a:r>
            <a:r>
              <a:rPr lang="en-US" altLang="zh-CN" dirty="0" smtClean="0">
                <a:solidFill>
                  <a:schemeClr val="bg1">
                    <a:lumMod val="75000"/>
                  </a:schemeClr>
                </a:solidFill>
                <a:ea typeface="Verdana" pitchFamily="34" charset="0"/>
                <a:cs typeface="Verdana" pitchFamily="34" charset="0"/>
              </a:rPr>
              <a:t>=10.20.*.*,</a:t>
            </a:r>
          </a:p>
          <a:p>
            <a:r>
              <a:rPr lang="en-US" altLang="zh-CN" dirty="0" smtClean="0">
                <a:solidFill>
                  <a:schemeClr val="bg1">
                    <a:lumMod val="75000"/>
                  </a:schemeClr>
                </a:solidFill>
                <a:ea typeface="Verdana" pitchFamily="34" charset="0"/>
                <a:cs typeface="Verdana" pitchFamily="34" charset="0"/>
              </a:rPr>
              <a:t>fwd(sw3)</a:t>
            </a:r>
            <a:endParaRPr lang="zh-CN" altLang="en-US" dirty="0">
              <a:solidFill>
                <a:schemeClr val="bg1">
                  <a:lumMod val="75000"/>
                </a:schemeClr>
              </a:solidFill>
              <a:cs typeface="Verdana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752000" y="5500702"/>
            <a:ext cx="18096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p3,</a:t>
            </a:r>
          </a:p>
          <a:p>
            <a:r>
              <a:rPr lang="en-US" altLang="zh-CN" dirty="0" err="1" smtClean="0">
                <a:ea typeface="Verdana" pitchFamily="34" charset="0"/>
                <a:cs typeface="Verdana" pitchFamily="34" charset="0"/>
              </a:rPr>
              <a:t>src_ip</a:t>
            </a:r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=10.20.*.*,</a:t>
            </a:r>
          </a:p>
          <a:p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fwd(out)</a:t>
            </a:r>
            <a:endParaRPr lang="zh-CN" altLang="en-US" dirty="0">
              <a:cs typeface="Verdana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500166" y="4714884"/>
            <a:ext cx="55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sw1</a:t>
            </a:r>
            <a:endParaRPr lang="zh-CN" alt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3500430" y="4714884"/>
            <a:ext cx="55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sw2</a:t>
            </a:r>
            <a:endParaRPr lang="zh-CN" alt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5572132" y="4714884"/>
            <a:ext cx="55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sw3</a:t>
            </a:r>
            <a:endParaRPr lang="zh-CN" alt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2710800" y="6286520"/>
            <a:ext cx="18810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200" b="1" dirty="0" smtClean="0">
                <a:ea typeface="Verdana" pitchFamily="34" charset="0"/>
                <a:cs typeface="Verdana" pitchFamily="34" charset="0"/>
              </a:rPr>
              <a:t>p4,</a:t>
            </a:r>
          </a:p>
          <a:p>
            <a:r>
              <a:rPr lang="en-US" altLang="zh-CN" sz="1200" b="1" dirty="0" err="1" smtClean="0">
                <a:ea typeface="Verdana" pitchFamily="34" charset="0"/>
                <a:cs typeface="Verdana" pitchFamily="34" charset="0"/>
              </a:rPr>
              <a:t>src_ip</a:t>
            </a:r>
            <a:r>
              <a:rPr lang="en-US" altLang="zh-CN" sz="1200" b="1" dirty="0" smtClean="0">
                <a:ea typeface="Verdana" pitchFamily="34" charset="0"/>
                <a:cs typeface="Verdana" pitchFamily="34" charset="0"/>
              </a:rPr>
              <a:t>=10.*.*.*,</a:t>
            </a:r>
          </a:p>
          <a:p>
            <a:r>
              <a:rPr lang="en-US" altLang="zh-CN" sz="1200" b="1" dirty="0" smtClean="0">
                <a:ea typeface="Verdana" pitchFamily="34" charset="0"/>
                <a:cs typeface="Verdana" pitchFamily="34" charset="0"/>
              </a:rPr>
              <a:t>fwd(sw4)</a:t>
            </a:r>
            <a:endParaRPr lang="zh-CN" altLang="en-US" sz="1200" b="1" dirty="0">
              <a:cs typeface="Verdana" pitchFamily="34" charset="0"/>
            </a:endParaRPr>
          </a:p>
        </p:txBody>
      </p:sp>
      <p:pic>
        <p:nvPicPr>
          <p:cNvPr id="4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43306" y="4000504"/>
            <a:ext cx="11525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3" name="TextBox 42"/>
          <p:cNvSpPr txBox="1"/>
          <p:nvPr/>
        </p:nvSpPr>
        <p:spPr>
          <a:xfrm>
            <a:off x="4357686" y="3714752"/>
            <a:ext cx="55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sw4</a:t>
            </a:r>
            <a:endParaRPr lang="zh-CN" altLang="en-US" dirty="0"/>
          </a:p>
        </p:txBody>
      </p:sp>
      <p:cxnSp>
        <p:nvCxnSpPr>
          <p:cNvPr id="35" name="直接连接符 34"/>
          <p:cNvCxnSpPr>
            <a:stCxn id="47" idx="3"/>
            <a:endCxn id="47" idx="7"/>
          </p:cNvCxnSpPr>
          <p:nvPr/>
        </p:nvCxnSpPr>
        <p:spPr>
          <a:xfrm rot="5400000" flipH="1" flipV="1">
            <a:off x="4328095" y="5113921"/>
            <a:ext cx="202058" cy="202058"/>
          </a:xfrm>
          <a:prstGeom prst="line">
            <a:avLst/>
          </a:prstGeom>
          <a:ln w="57150">
            <a:solidFill>
              <a:srgbClr val="FF00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椭圆 46"/>
          <p:cNvSpPr/>
          <p:nvPr/>
        </p:nvSpPr>
        <p:spPr>
          <a:xfrm>
            <a:off x="4286248" y="5072074"/>
            <a:ext cx="285752" cy="285752"/>
          </a:xfrm>
          <a:prstGeom prst="ellipse">
            <a:avLst/>
          </a:prstGeom>
          <a:noFill/>
          <a:ln w="57150">
            <a:solidFill>
              <a:srgbClr val="FF00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48" name="直接箭头连接符 47"/>
          <p:cNvCxnSpPr/>
          <p:nvPr/>
        </p:nvCxnSpPr>
        <p:spPr>
          <a:xfrm rot="5400000" flipH="1" flipV="1">
            <a:off x="3321835" y="4822042"/>
            <a:ext cx="785819" cy="1588"/>
          </a:xfrm>
          <a:prstGeom prst="straightConnector1">
            <a:avLst/>
          </a:prstGeom>
          <a:ln w="57150">
            <a:solidFill>
              <a:srgbClr val="FF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471796" y="4572008"/>
            <a:ext cx="3525784" cy="1369606"/>
          </a:xfrm>
          <a:prstGeom prst="rect">
            <a:avLst/>
          </a:prstGeom>
          <a:solidFill>
            <a:schemeClr val="bg1">
              <a:alpha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9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causes:</a:t>
            </a:r>
          </a:p>
          <a:p>
            <a:r>
              <a:rPr lang="en-US" altLang="zh-CN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rule installation failure</a:t>
            </a:r>
          </a:p>
          <a:p>
            <a:r>
              <a:rPr lang="en-US" altLang="zh-CN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rule priority violation</a:t>
            </a:r>
          </a:p>
          <a:p>
            <a:r>
              <a:rPr lang="en-US" altLang="zh-CN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async</a:t>
            </a:r>
            <a:r>
              <a:rPr lang="en-US" altLang="zh-CN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rule activation</a:t>
            </a:r>
            <a:endParaRPr lang="zh-CN" altLang="en-US" b="1" dirty="0">
              <a:latin typeface="Verdana" pitchFamily="34" charset="0"/>
              <a:cs typeface="Verdana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428596" y="3357562"/>
            <a:ext cx="3525784" cy="1200329"/>
          </a:xfrm>
          <a:prstGeom prst="rect">
            <a:avLst/>
          </a:prstGeom>
          <a:solidFill>
            <a:schemeClr val="bg1">
              <a:alpha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36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Forwarding</a:t>
            </a:r>
          </a:p>
          <a:p>
            <a:r>
              <a:rPr lang="en-US" altLang="zh-CN" sz="36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errors</a:t>
            </a:r>
            <a:endParaRPr lang="zh-CN" altLang="en-US" sz="3600" dirty="0">
              <a:solidFill>
                <a:srgbClr val="FF0000"/>
              </a:solidFill>
              <a:latin typeface="Verdana" pitchFamily="34" charset="0"/>
              <a:cs typeface="Verdana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860800" y="3357562"/>
            <a:ext cx="35257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RIGHT</a:t>
            </a:r>
            <a:endParaRPr lang="zh-CN" altLang="en-US" sz="3600" dirty="0">
              <a:solidFill>
                <a:srgbClr val="FFC000"/>
              </a:solidFill>
              <a:latin typeface="Verdana" pitchFamily="34" charset="0"/>
              <a:cs typeface="Verdana" pitchFamily="34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3571868" y="3357562"/>
            <a:ext cx="2343976" cy="2862322"/>
          </a:xfrm>
          <a:prstGeom prst="rect">
            <a:avLst/>
          </a:prstGeom>
          <a:solidFill>
            <a:schemeClr val="bg1">
              <a:alpha val="90000"/>
            </a:schemeClr>
          </a:solidFill>
        </p:spPr>
        <p:txBody>
          <a:bodyPr wrap="none" rtlCol="0">
            <a:spAutoFit/>
          </a:bodyPr>
          <a:lstStyle/>
          <a:p>
            <a:pPr algn="r"/>
            <a:r>
              <a:rPr lang="en-US" altLang="zh-CN" sz="3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mitigate</a:t>
            </a:r>
          </a:p>
          <a:p>
            <a:pPr algn="r"/>
            <a:endParaRPr lang="en-US" altLang="zh-CN" sz="36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r"/>
            <a:r>
              <a:rPr lang="en-US" altLang="zh-CN" sz="3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detect</a:t>
            </a:r>
          </a:p>
          <a:p>
            <a:pPr algn="r"/>
            <a:endParaRPr lang="en-US" altLang="zh-CN" sz="36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r"/>
            <a:r>
              <a:rPr lang="en-US" altLang="zh-CN" sz="3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correct</a:t>
            </a:r>
            <a:endParaRPr lang="zh-CN" altLang="en-US" sz="36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51" name="直接连接符 50"/>
          <p:cNvCxnSpPr/>
          <p:nvPr/>
        </p:nvCxnSpPr>
        <p:spPr>
          <a:xfrm rot="5400000" flipH="1" flipV="1">
            <a:off x="3919068" y="4917596"/>
            <a:ext cx="3879220" cy="1588"/>
          </a:xfrm>
          <a:prstGeom prst="line">
            <a:avLst/>
          </a:prstGeom>
          <a:ln w="127000">
            <a:solidFill>
              <a:srgbClr val="FFC000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左大括号 49"/>
          <p:cNvSpPr/>
          <p:nvPr/>
        </p:nvSpPr>
        <p:spPr>
          <a:xfrm>
            <a:off x="3428992" y="3528000"/>
            <a:ext cx="500066" cy="2548800"/>
          </a:xfrm>
          <a:prstGeom prst="leftBrace">
            <a:avLst>
              <a:gd name="adj1" fmla="val 8333"/>
              <a:gd name="adj2" fmla="val 50000"/>
            </a:avLst>
          </a:prstGeom>
          <a:ln w="38100"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en-US" altLang="zh-CN" sz="4000" dirty="0" err="1" smtClean="0">
                <a:solidFill>
                  <a:schemeClr val="bg1"/>
                </a:solidFill>
                <a:ea typeface="Verdana" pitchFamily="34" charset="0"/>
              </a:rPr>
              <a:t>Gotta</a:t>
            </a:r>
            <a:r>
              <a:rPr lang="en-US" altLang="zh-CN" sz="4000" dirty="0" smtClean="0">
                <a:solidFill>
                  <a:schemeClr val="bg1"/>
                </a:solidFill>
              </a:rPr>
              <a:t> Tell You Switches Only Once</a:t>
            </a:r>
            <a:br>
              <a:rPr lang="en-US" altLang="zh-CN" sz="4000" dirty="0" smtClean="0">
                <a:solidFill>
                  <a:schemeClr val="bg1"/>
                </a:solidFill>
              </a:rPr>
            </a:br>
            <a:r>
              <a:rPr lang="en-US" altLang="zh-CN" sz="4000" dirty="0" smtClean="0">
                <a:solidFill>
                  <a:schemeClr val="bg1"/>
                </a:solidFill>
              </a:rPr>
              <a:t>Toward Bandwidth-Efficient</a:t>
            </a:r>
            <a:br>
              <a:rPr lang="en-US" altLang="zh-CN" sz="4000" dirty="0" smtClean="0">
                <a:solidFill>
                  <a:schemeClr val="bg1"/>
                </a:solidFill>
              </a:rPr>
            </a:br>
            <a:r>
              <a:rPr lang="en-US" altLang="zh-CN" sz="4000" dirty="0" smtClean="0">
                <a:solidFill>
                  <a:schemeClr val="bg1"/>
                </a:solidFill>
              </a:rPr>
              <a:t>Flow Setup for </a:t>
            </a:r>
            <a:r>
              <a:rPr lang="en-US" altLang="zh-CN" sz="4000" dirty="0" smtClean="0">
                <a:solidFill>
                  <a:srgbClr val="FFC000"/>
                </a:solidFill>
              </a:rPr>
              <a:t>SDN</a:t>
            </a:r>
            <a:r>
              <a:rPr lang="en-US" altLang="zh-CN" sz="4000" dirty="0" smtClean="0"/>
              <a:t/>
            </a:r>
            <a:br>
              <a:rPr lang="en-US" altLang="zh-CN" sz="4000" dirty="0" smtClean="0"/>
            </a:br>
            <a:endParaRPr lang="zh-CN" altLang="en-US" sz="4000" dirty="0">
              <a:solidFill>
                <a:srgbClr val="FFC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643042" y="500042"/>
            <a:ext cx="13244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Controller</a:t>
            </a:r>
            <a:endParaRPr lang="zh-CN" altLang="en-US" dirty="0">
              <a:solidFill>
                <a:schemeClr val="bg1"/>
              </a:solidFill>
              <a:latin typeface="Verdana" pitchFamily="34" charset="0"/>
              <a:cs typeface="Verdana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860800" y="3357562"/>
            <a:ext cx="35257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RIGHT</a:t>
            </a:r>
          </a:p>
          <a:p>
            <a:r>
              <a:rPr lang="en-US" altLang="zh-CN" sz="3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mitigation</a:t>
            </a:r>
            <a:endParaRPr lang="zh-CN" altLang="en-US" sz="3600" dirty="0">
              <a:latin typeface="Verdana" pitchFamily="34" charset="0"/>
              <a:cs typeface="Verdana" pitchFamily="34" charset="0"/>
            </a:endParaRPr>
          </a:p>
        </p:txBody>
      </p:sp>
      <p:cxnSp>
        <p:nvCxnSpPr>
          <p:cNvPr id="51" name="直接连接符 50"/>
          <p:cNvCxnSpPr/>
          <p:nvPr/>
        </p:nvCxnSpPr>
        <p:spPr>
          <a:xfrm rot="5400000" flipH="1" flipV="1">
            <a:off x="3919068" y="4917596"/>
            <a:ext cx="3879220" cy="1588"/>
          </a:xfrm>
          <a:prstGeom prst="line">
            <a:avLst/>
          </a:prstGeom>
          <a:ln w="127000">
            <a:solidFill>
              <a:srgbClr val="FFC000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3" name="表格 52"/>
          <p:cNvGraphicFramePr>
            <a:graphicFrameLocks noGrp="1"/>
          </p:cNvGraphicFramePr>
          <p:nvPr/>
        </p:nvGraphicFramePr>
        <p:xfrm>
          <a:off x="0" y="0"/>
          <a:ext cx="4572032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7256"/>
                <a:gridCol w="928694"/>
                <a:gridCol w="1785950"/>
                <a:gridCol w="1000132"/>
              </a:tblGrid>
              <a:tr h="370840">
                <a:tc rowSpan="2">
                  <a:txBody>
                    <a:bodyPr/>
                    <a:lstStyle/>
                    <a:p>
                      <a:r>
                        <a:rPr lang="en-US" altLang="zh-CN" dirty="0" smtClean="0"/>
                        <a:t>Switch</a:t>
                      </a:r>
                      <a:endParaRPr lang="zh-CN" alt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altLang="zh-CN" dirty="0" smtClean="0"/>
                        <a:t>Rule</a:t>
                      </a:r>
                      <a:endParaRPr lang="zh-CN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Priority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Matching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Action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sw1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p1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err="1" smtClean="0"/>
                        <a:t>src_ip</a:t>
                      </a:r>
                      <a:r>
                        <a:rPr lang="en-US" altLang="zh-CN" dirty="0" smtClean="0"/>
                        <a:t>=10.20.*.*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fwd(sw2)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sw2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P2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err="1" smtClean="0"/>
                        <a:t>src_ip</a:t>
                      </a:r>
                      <a:r>
                        <a:rPr lang="en-US" altLang="zh-CN" dirty="0" smtClean="0"/>
                        <a:t>=10.20.*.*</a:t>
                      </a:r>
                      <a:endParaRPr lang="zh-CN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smtClean="0"/>
                        <a:t>fwd(sw3)</a:t>
                      </a:r>
                      <a:endParaRPr lang="zh-CN" alt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sw3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p3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err="1" smtClean="0"/>
                        <a:t>src_ip</a:t>
                      </a:r>
                      <a:r>
                        <a:rPr lang="en-US" altLang="zh-CN" dirty="0" smtClean="0"/>
                        <a:t>=10.20.*.*</a:t>
                      </a:r>
                      <a:endParaRPr lang="zh-CN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smtClean="0"/>
                        <a:t>fwd(out)</a:t>
                      </a:r>
                      <a:endParaRPr lang="zh-CN" altLang="en-US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4" name="矩形 53"/>
          <p:cNvSpPr/>
          <p:nvPr/>
        </p:nvSpPr>
        <p:spPr>
          <a:xfrm>
            <a:off x="1785918" y="357166"/>
            <a:ext cx="2786114" cy="1500198"/>
          </a:xfrm>
          <a:prstGeom prst="rect">
            <a:avLst/>
          </a:prstGeom>
          <a:noFill/>
          <a:ln w="38100">
            <a:solidFill>
              <a:srgbClr val="FFC000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7" name="矩形 56"/>
          <p:cNvSpPr/>
          <p:nvPr/>
        </p:nvSpPr>
        <p:spPr>
          <a:xfrm>
            <a:off x="857224" y="357166"/>
            <a:ext cx="857256" cy="1500198"/>
          </a:xfrm>
          <a:prstGeom prst="rect">
            <a:avLst/>
          </a:prstGeom>
          <a:noFill/>
          <a:ln w="38100">
            <a:solidFill>
              <a:srgbClr val="FF0000"/>
            </a:solidFill>
          </a:ln>
          <a:effectLst>
            <a:glow rad="228600">
              <a:srgbClr val="FF0000">
                <a:alpha val="4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2" name="圆角矩形 61"/>
          <p:cNvSpPr/>
          <p:nvPr/>
        </p:nvSpPr>
        <p:spPr>
          <a:xfrm>
            <a:off x="1785918" y="2214554"/>
            <a:ext cx="2786082" cy="714380"/>
          </a:xfrm>
          <a:prstGeom prst="roundRect">
            <a:avLst/>
          </a:prstGeom>
          <a:solidFill>
            <a:srgbClr val="00B0F0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3" name="TextBox 62"/>
          <p:cNvSpPr txBox="1"/>
          <p:nvPr/>
        </p:nvSpPr>
        <p:spPr>
          <a:xfrm>
            <a:off x="1785918" y="2357430"/>
            <a:ext cx="27860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TCAM</a:t>
            </a:r>
          </a:p>
        </p:txBody>
      </p:sp>
      <p:cxnSp>
        <p:nvCxnSpPr>
          <p:cNvPr id="69" name="直接箭头连接符 68"/>
          <p:cNvCxnSpPr/>
          <p:nvPr/>
        </p:nvCxnSpPr>
        <p:spPr>
          <a:xfrm rot="5400000">
            <a:off x="2108183" y="2035165"/>
            <a:ext cx="357190" cy="1588"/>
          </a:xfrm>
          <a:prstGeom prst="straightConnector1">
            <a:avLst/>
          </a:prstGeom>
          <a:ln w="381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直接箭头连接符 69"/>
          <p:cNvCxnSpPr/>
          <p:nvPr/>
        </p:nvCxnSpPr>
        <p:spPr>
          <a:xfrm rot="5400000">
            <a:off x="3894133" y="2035165"/>
            <a:ext cx="357190" cy="1588"/>
          </a:xfrm>
          <a:prstGeom prst="straightConnector1">
            <a:avLst/>
          </a:prstGeom>
          <a:ln w="381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直接箭头连接符 70"/>
          <p:cNvCxnSpPr/>
          <p:nvPr/>
        </p:nvCxnSpPr>
        <p:spPr>
          <a:xfrm rot="5400000">
            <a:off x="1108051" y="2035165"/>
            <a:ext cx="357190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 rot="16200000">
            <a:off x="665507" y="2059200"/>
            <a:ext cx="11430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err="1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</a:t>
            </a:r>
            <a:r>
              <a:rPr lang="en-US" altLang="zh-CN" sz="2400" b="1" dirty="0" err="1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em</a:t>
            </a:r>
            <a:r>
              <a:rPr lang="en-US" altLang="zh-CN" sz="24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</a:p>
          <a:p>
            <a:r>
              <a:rPr lang="en-US" altLang="zh-CN" sz="24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loc</a:t>
            </a:r>
            <a:endParaRPr lang="zh-CN" altLang="en-US" sz="2400" b="1" dirty="0" smtClean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3214678" y="2357430"/>
            <a:ext cx="59293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zh-C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where </a:t>
            </a:r>
            <a:r>
              <a:rPr lang="en-US" altLang="zh-CN" sz="2400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pkt</a:t>
            </a:r>
            <a:r>
              <a:rPr lang="en-US" altLang="zh-C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may match &gt;1 rules</a:t>
            </a:r>
            <a:endParaRPr lang="zh-CN" altLang="en-US" sz="2400" dirty="0">
              <a:latin typeface="Verdana" pitchFamily="34" charset="0"/>
              <a:cs typeface="Verdana" pitchFamily="34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4572000" y="0"/>
            <a:ext cx="4572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Motivation:</a:t>
            </a:r>
          </a:p>
          <a:p>
            <a:r>
              <a:rPr lang="en-US" altLang="zh-C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o</a:t>
            </a:r>
            <a:r>
              <a:rPr lang="en-US" altLang="zh-C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nly M&amp;A to TCAM;</a:t>
            </a:r>
          </a:p>
          <a:p>
            <a:r>
              <a:rPr lang="en-US" altLang="zh-C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</a:t>
            </a:r>
            <a:r>
              <a:rPr lang="en-US" altLang="zh-C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mulate P using </a:t>
            </a:r>
            <a:r>
              <a:rPr lang="en-US" altLang="zh-CN" sz="2400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mem</a:t>
            </a:r>
            <a:r>
              <a:rPr lang="en-US" altLang="zh-C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loc;</a:t>
            </a:r>
          </a:p>
          <a:p>
            <a:pPr algn="r"/>
            <a:r>
              <a:rPr lang="en-US" altLang="zh-C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   </a:t>
            </a:r>
            <a:r>
              <a:rPr lang="en-US" altLang="zh-C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higher loc -&gt; higher 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en-US" altLang="zh-CN" sz="4000" dirty="0" err="1" smtClean="0">
                <a:solidFill>
                  <a:schemeClr val="bg1"/>
                </a:solidFill>
                <a:ea typeface="Verdana" pitchFamily="34" charset="0"/>
              </a:rPr>
              <a:t>Gotta</a:t>
            </a:r>
            <a:r>
              <a:rPr lang="en-US" altLang="zh-CN" sz="4000" dirty="0" smtClean="0">
                <a:solidFill>
                  <a:schemeClr val="bg1"/>
                </a:solidFill>
              </a:rPr>
              <a:t> Tell You Switches Only Once</a:t>
            </a:r>
            <a:br>
              <a:rPr lang="en-US" altLang="zh-CN" sz="4000" dirty="0" smtClean="0">
                <a:solidFill>
                  <a:schemeClr val="bg1"/>
                </a:solidFill>
              </a:rPr>
            </a:br>
            <a:r>
              <a:rPr lang="en-US" altLang="zh-CN" sz="4000" dirty="0" smtClean="0">
                <a:solidFill>
                  <a:schemeClr val="bg1"/>
                </a:solidFill>
              </a:rPr>
              <a:t>Toward Bandwidth-Efficient</a:t>
            </a:r>
            <a:br>
              <a:rPr lang="en-US" altLang="zh-CN" sz="4000" dirty="0" smtClean="0">
                <a:solidFill>
                  <a:schemeClr val="bg1"/>
                </a:solidFill>
              </a:rPr>
            </a:br>
            <a:r>
              <a:rPr lang="en-US" altLang="zh-CN" sz="4000" dirty="0" smtClean="0">
                <a:solidFill>
                  <a:schemeClr val="bg1"/>
                </a:solidFill>
              </a:rPr>
              <a:t>Flow Setup for </a:t>
            </a:r>
            <a:r>
              <a:rPr lang="en-US" altLang="zh-CN" sz="4000" dirty="0" smtClean="0">
                <a:solidFill>
                  <a:srgbClr val="FFC000"/>
                </a:solidFill>
              </a:rPr>
              <a:t>SDN</a:t>
            </a:r>
            <a:r>
              <a:rPr lang="en-US" altLang="zh-CN" sz="4000" dirty="0" smtClean="0"/>
              <a:t/>
            </a:r>
            <a:br>
              <a:rPr lang="en-US" altLang="zh-CN" sz="4000" dirty="0" smtClean="0"/>
            </a:br>
            <a:endParaRPr lang="zh-CN" altLang="en-US" sz="4000" dirty="0">
              <a:solidFill>
                <a:srgbClr val="FFC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643042" y="500042"/>
            <a:ext cx="13244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Controller</a:t>
            </a:r>
            <a:endParaRPr lang="zh-CN" altLang="en-US" dirty="0">
              <a:solidFill>
                <a:schemeClr val="bg1"/>
              </a:solidFill>
              <a:latin typeface="Verdana" pitchFamily="34" charset="0"/>
              <a:cs typeface="Verdana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860800" y="3357562"/>
            <a:ext cx="35257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RIGHT</a:t>
            </a:r>
          </a:p>
          <a:p>
            <a:r>
              <a:rPr lang="en-US" altLang="zh-CN" sz="3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mitigation</a:t>
            </a:r>
            <a:endParaRPr lang="zh-CN" altLang="en-US" sz="3600" dirty="0">
              <a:latin typeface="Verdana" pitchFamily="34" charset="0"/>
              <a:cs typeface="Verdana" pitchFamily="34" charset="0"/>
            </a:endParaRPr>
          </a:p>
        </p:txBody>
      </p:sp>
      <p:cxnSp>
        <p:nvCxnSpPr>
          <p:cNvPr id="51" name="直接连接符 50"/>
          <p:cNvCxnSpPr/>
          <p:nvPr/>
        </p:nvCxnSpPr>
        <p:spPr>
          <a:xfrm rot="5400000" flipH="1" flipV="1">
            <a:off x="3919068" y="4917596"/>
            <a:ext cx="3879220" cy="1588"/>
          </a:xfrm>
          <a:prstGeom prst="line">
            <a:avLst/>
          </a:prstGeom>
          <a:ln w="127000">
            <a:solidFill>
              <a:srgbClr val="FFC000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3" name="表格 52"/>
          <p:cNvGraphicFramePr>
            <a:graphicFrameLocks noGrp="1"/>
          </p:cNvGraphicFramePr>
          <p:nvPr/>
        </p:nvGraphicFramePr>
        <p:xfrm>
          <a:off x="0" y="0"/>
          <a:ext cx="600076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7224"/>
                <a:gridCol w="928694"/>
                <a:gridCol w="1785950"/>
                <a:gridCol w="2428892"/>
              </a:tblGrid>
              <a:tr h="370840">
                <a:tc rowSpan="2">
                  <a:txBody>
                    <a:bodyPr/>
                    <a:lstStyle/>
                    <a:p>
                      <a:r>
                        <a:rPr lang="en-US" altLang="zh-CN" dirty="0" smtClean="0"/>
                        <a:t>Switch</a:t>
                      </a:r>
                      <a:endParaRPr lang="zh-CN" alt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altLang="zh-CN" dirty="0" smtClean="0"/>
                        <a:t>Rule</a:t>
                      </a:r>
                      <a:endParaRPr lang="zh-CN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Priority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Matching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Action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sw1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p1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err="1" smtClean="0"/>
                        <a:t>src_ip</a:t>
                      </a:r>
                      <a:r>
                        <a:rPr lang="en-US" altLang="zh-CN" dirty="0" smtClean="0"/>
                        <a:t>=10.20.*.*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b="1" dirty="0" err="1" smtClean="0">
                          <a:solidFill>
                            <a:srgbClr val="00B050"/>
                          </a:solidFill>
                        </a:rPr>
                        <a:t>unique_tag</a:t>
                      </a:r>
                      <a:r>
                        <a:rPr lang="en-US" altLang="zh-CN" dirty="0" smtClean="0"/>
                        <a:t>, fwd(sw2)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sw2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P2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b="1" dirty="0" err="1" smtClean="0">
                          <a:solidFill>
                            <a:srgbClr val="00B050"/>
                          </a:solidFill>
                        </a:rPr>
                        <a:t>unique_tag</a:t>
                      </a:r>
                      <a:endParaRPr lang="zh-CN" altLang="en-US" b="1" dirty="0" smtClean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smtClean="0"/>
                        <a:t>fwd(sw3)</a:t>
                      </a:r>
                      <a:endParaRPr lang="zh-CN" alt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sw3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p3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b="1" dirty="0" err="1" smtClean="0">
                          <a:solidFill>
                            <a:srgbClr val="00B050"/>
                          </a:solidFill>
                        </a:rPr>
                        <a:t>unique_tag</a:t>
                      </a:r>
                      <a:endParaRPr lang="zh-CN" altLang="en-US" b="1" dirty="0" smtClean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smtClean="0"/>
                        <a:t>fwd(out)</a:t>
                      </a:r>
                      <a:endParaRPr lang="zh-CN" altLang="en-US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4" name="矩形 53"/>
          <p:cNvSpPr/>
          <p:nvPr/>
        </p:nvSpPr>
        <p:spPr>
          <a:xfrm>
            <a:off x="1785918" y="357166"/>
            <a:ext cx="4143404" cy="1500198"/>
          </a:xfrm>
          <a:prstGeom prst="rect">
            <a:avLst/>
          </a:prstGeom>
          <a:noFill/>
          <a:ln w="38100">
            <a:solidFill>
              <a:srgbClr val="FFC000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9" name="TextBox 58"/>
          <p:cNvSpPr txBox="1"/>
          <p:nvPr/>
        </p:nvSpPr>
        <p:spPr>
          <a:xfrm>
            <a:off x="-72000" y="3500439"/>
            <a:ext cx="5929322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</a:t>
            </a:r>
            <a:r>
              <a:rPr lang="en-US" altLang="zh-CN" sz="2400" b="1" dirty="0" err="1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RI</a:t>
            </a:r>
            <a:r>
              <a:rPr lang="en-US" altLang="zh-CN" sz="2400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ority</a:t>
            </a:r>
            <a:r>
              <a:rPr lang="en-US" altLang="zh-CN" sz="2400" b="1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G</a:t>
            </a:r>
            <a:r>
              <a:rPr lang="en-US" altLang="zh-C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oes</a:t>
            </a:r>
            <a:r>
              <a:rPr lang="en-US" altLang="zh-CN" sz="2400" b="1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altLang="zh-C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to</a:t>
            </a:r>
            <a:r>
              <a:rPr lang="en-US" altLang="zh-CN" sz="2400" b="1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H</a:t>
            </a:r>
            <a:r>
              <a:rPr lang="en-US" altLang="zh-C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ardware</a:t>
            </a:r>
            <a:r>
              <a:rPr lang="en-US" altLang="zh-CN" sz="2400" b="1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T</a:t>
            </a:r>
            <a:r>
              <a:rPr lang="en-US" altLang="zh-C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CAM</a:t>
            </a:r>
          </a:p>
          <a:p>
            <a:endParaRPr lang="en-US" altLang="zh-CN" sz="10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altLang="zh-C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</a:t>
            </a:r>
            <a:r>
              <a:rPr lang="en-US" altLang="zh-C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ngress switch </a:t>
            </a:r>
            <a:r>
              <a:rPr lang="en-US" altLang="zh-CN" sz="2400" b="1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uniquely</a:t>
            </a:r>
            <a:r>
              <a:rPr lang="en-US" altLang="zh-C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altLang="zh-CN" sz="2400" b="1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tag</a:t>
            </a:r>
            <a:r>
              <a:rPr lang="en-US" altLang="zh-C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 </a:t>
            </a:r>
            <a:r>
              <a:rPr lang="en-US" altLang="zh-CN" sz="2400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pkt</a:t>
            </a:r>
            <a:r>
              <a:rPr lang="en-US" altLang="zh-C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</a:p>
          <a:p>
            <a:pPr>
              <a:buFont typeface="Arial" pitchFamily="34" charset="0"/>
              <a:buChar char="•"/>
            </a:pPr>
            <a:r>
              <a:rPr lang="en-US" altLang="zh-C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</a:t>
            </a:r>
            <a:r>
              <a:rPr lang="en-US" altLang="zh-C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n-route switches forward </a:t>
            </a:r>
            <a:r>
              <a:rPr lang="en-US" altLang="zh-CN" sz="2400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pkt</a:t>
            </a:r>
            <a:r>
              <a:rPr lang="en-US" altLang="zh-C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</a:p>
          <a:p>
            <a:r>
              <a:rPr lang="en-US" altLang="zh-C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altLang="zh-C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using </a:t>
            </a:r>
            <a:r>
              <a:rPr lang="en-US" altLang="zh-CN" sz="2400" b="1" dirty="0" err="1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unique_tag</a:t>
            </a:r>
            <a:r>
              <a:rPr lang="en-US" altLang="zh-C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</a:p>
          <a:p>
            <a:endParaRPr lang="en-US" altLang="zh-CN" sz="20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r"/>
            <a:endParaRPr lang="en-US" altLang="zh-CN" sz="20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n-US" altLang="zh-CN" sz="24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zh-CN" altLang="en-US" sz="2400" dirty="0">
              <a:latin typeface="Verdana" pitchFamily="34" charset="0"/>
              <a:cs typeface="Verdana" pitchFamily="34" charset="0"/>
            </a:endParaRPr>
          </a:p>
        </p:txBody>
      </p:sp>
      <p:sp>
        <p:nvSpPr>
          <p:cNvPr id="62" name="圆角矩形 61"/>
          <p:cNvSpPr/>
          <p:nvPr/>
        </p:nvSpPr>
        <p:spPr>
          <a:xfrm>
            <a:off x="1785918" y="2214554"/>
            <a:ext cx="2786082" cy="714380"/>
          </a:xfrm>
          <a:prstGeom prst="roundRect">
            <a:avLst/>
          </a:prstGeom>
          <a:solidFill>
            <a:srgbClr val="00B0F0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3" name="TextBox 62"/>
          <p:cNvSpPr txBox="1"/>
          <p:nvPr/>
        </p:nvSpPr>
        <p:spPr>
          <a:xfrm>
            <a:off x="1785918" y="2357430"/>
            <a:ext cx="27860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TCAM</a:t>
            </a:r>
          </a:p>
        </p:txBody>
      </p:sp>
      <p:cxnSp>
        <p:nvCxnSpPr>
          <p:cNvPr id="69" name="直接箭头连接符 68"/>
          <p:cNvCxnSpPr/>
          <p:nvPr/>
        </p:nvCxnSpPr>
        <p:spPr>
          <a:xfrm rot="5400000">
            <a:off x="2108183" y="2035165"/>
            <a:ext cx="357190" cy="1588"/>
          </a:xfrm>
          <a:prstGeom prst="straightConnector1">
            <a:avLst/>
          </a:prstGeom>
          <a:ln w="381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直接箭头连接符 69"/>
          <p:cNvCxnSpPr/>
          <p:nvPr/>
        </p:nvCxnSpPr>
        <p:spPr>
          <a:xfrm rot="5400000">
            <a:off x="3894133" y="2035165"/>
            <a:ext cx="357190" cy="1588"/>
          </a:xfrm>
          <a:prstGeom prst="straightConnector1">
            <a:avLst/>
          </a:prstGeom>
          <a:ln w="381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3214678" y="2357430"/>
            <a:ext cx="59293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zh-C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where </a:t>
            </a:r>
            <a:r>
              <a:rPr lang="en-US" altLang="zh-CN" sz="2400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pkt</a:t>
            </a:r>
            <a:r>
              <a:rPr lang="en-US" altLang="zh-C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may match </a:t>
            </a:r>
            <a:r>
              <a:rPr lang="en-US" altLang="zh-CN" sz="2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&gt;</a:t>
            </a:r>
            <a:r>
              <a:rPr lang="en-US" altLang="zh-C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1 rule</a:t>
            </a:r>
            <a:r>
              <a:rPr lang="en-US" altLang="zh-CN" sz="2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</a:t>
            </a:r>
            <a:endParaRPr lang="zh-CN" altLang="en-US" sz="2400" dirty="0">
              <a:solidFill>
                <a:schemeClr val="bg1"/>
              </a:solidFill>
              <a:latin typeface="Verdana" pitchFamily="34" charset="0"/>
              <a:cs typeface="Verdana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-72000" y="2815200"/>
            <a:ext cx="2857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Solution:</a:t>
            </a:r>
            <a:endParaRPr lang="zh-CN" altLang="en-US" sz="3600" dirty="0">
              <a:latin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en-US" altLang="zh-CN" sz="4000" dirty="0" err="1" smtClean="0">
                <a:solidFill>
                  <a:schemeClr val="bg1"/>
                </a:solidFill>
                <a:ea typeface="Verdana" pitchFamily="34" charset="0"/>
              </a:rPr>
              <a:t>Gotta</a:t>
            </a:r>
            <a:r>
              <a:rPr lang="en-US" altLang="zh-CN" sz="4000" dirty="0" smtClean="0">
                <a:solidFill>
                  <a:schemeClr val="bg1"/>
                </a:solidFill>
              </a:rPr>
              <a:t> Tell You Switches Only Once</a:t>
            </a:r>
            <a:br>
              <a:rPr lang="en-US" altLang="zh-CN" sz="4000" dirty="0" smtClean="0">
                <a:solidFill>
                  <a:schemeClr val="bg1"/>
                </a:solidFill>
              </a:rPr>
            </a:br>
            <a:r>
              <a:rPr lang="en-US" altLang="zh-CN" sz="4000" dirty="0" smtClean="0">
                <a:solidFill>
                  <a:schemeClr val="bg1"/>
                </a:solidFill>
              </a:rPr>
              <a:t>Toward Bandwidth-Efficient</a:t>
            </a:r>
            <a:br>
              <a:rPr lang="en-US" altLang="zh-CN" sz="4000" dirty="0" smtClean="0">
                <a:solidFill>
                  <a:schemeClr val="bg1"/>
                </a:solidFill>
              </a:rPr>
            </a:br>
            <a:r>
              <a:rPr lang="en-US" altLang="zh-CN" sz="4000" dirty="0" smtClean="0">
                <a:solidFill>
                  <a:schemeClr val="bg1"/>
                </a:solidFill>
              </a:rPr>
              <a:t>Flow Setup for </a:t>
            </a:r>
            <a:r>
              <a:rPr lang="en-US" altLang="zh-CN" sz="4000" dirty="0" smtClean="0">
                <a:solidFill>
                  <a:srgbClr val="FFC000"/>
                </a:solidFill>
              </a:rPr>
              <a:t>SDN</a:t>
            </a:r>
            <a:r>
              <a:rPr lang="en-US" altLang="zh-CN" sz="4000" dirty="0" smtClean="0"/>
              <a:t/>
            </a:r>
            <a:br>
              <a:rPr lang="en-US" altLang="zh-CN" sz="4000" dirty="0" smtClean="0"/>
            </a:br>
            <a:endParaRPr lang="zh-CN" altLang="en-US" sz="4000" dirty="0">
              <a:solidFill>
                <a:srgbClr val="FFC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643042" y="500042"/>
            <a:ext cx="13244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Controller</a:t>
            </a:r>
            <a:endParaRPr lang="zh-CN" altLang="en-US" dirty="0">
              <a:solidFill>
                <a:schemeClr val="bg1"/>
              </a:solidFill>
              <a:latin typeface="Verdana" pitchFamily="34" charset="0"/>
              <a:cs typeface="Verdana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860800" y="3357562"/>
            <a:ext cx="35257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RIGHT</a:t>
            </a:r>
          </a:p>
          <a:p>
            <a:r>
              <a:rPr lang="en-US" altLang="zh-CN" sz="3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mitigation</a:t>
            </a:r>
            <a:endParaRPr lang="zh-CN" altLang="en-US" sz="3600" dirty="0">
              <a:latin typeface="Verdana" pitchFamily="34" charset="0"/>
              <a:cs typeface="Verdana" pitchFamily="34" charset="0"/>
            </a:endParaRPr>
          </a:p>
        </p:txBody>
      </p:sp>
      <p:cxnSp>
        <p:nvCxnSpPr>
          <p:cNvPr id="51" name="直接连接符 50"/>
          <p:cNvCxnSpPr/>
          <p:nvPr/>
        </p:nvCxnSpPr>
        <p:spPr>
          <a:xfrm rot="5400000" flipH="1" flipV="1">
            <a:off x="3919068" y="4917596"/>
            <a:ext cx="3879220" cy="1588"/>
          </a:xfrm>
          <a:prstGeom prst="line">
            <a:avLst/>
          </a:prstGeom>
          <a:ln w="127000">
            <a:solidFill>
              <a:srgbClr val="FFC000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3" name="表格 52"/>
          <p:cNvGraphicFramePr>
            <a:graphicFrameLocks noGrp="1"/>
          </p:cNvGraphicFramePr>
          <p:nvPr/>
        </p:nvGraphicFramePr>
        <p:xfrm>
          <a:off x="0" y="0"/>
          <a:ext cx="600076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7224"/>
                <a:gridCol w="928694"/>
                <a:gridCol w="1785950"/>
                <a:gridCol w="2428892"/>
              </a:tblGrid>
              <a:tr h="370840">
                <a:tc rowSpan="2">
                  <a:txBody>
                    <a:bodyPr/>
                    <a:lstStyle/>
                    <a:p>
                      <a:r>
                        <a:rPr lang="en-US" altLang="zh-CN" dirty="0" smtClean="0"/>
                        <a:t>Switch</a:t>
                      </a:r>
                      <a:endParaRPr lang="zh-CN" alt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altLang="zh-CN" dirty="0" smtClean="0"/>
                        <a:t>Rule</a:t>
                      </a:r>
                      <a:endParaRPr lang="zh-CN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Priority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Matching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Action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sw1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p1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err="1" smtClean="0"/>
                        <a:t>src_ip</a:t>
                      </a:r>
                      <a:r>
                        <a:rPr lang="en-US" altLang="zh-CN" dirty="0" smtClean="0"/>
                        <a:t>=10.20.*.*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b="1" dirty="0" err="1" smtClean="0">
                          <a:solidFill>
                            <a:srgbClr val="00B050"/>
                          </a:solidFill>
                        </a:rPr>
                        <a:t>unique_tag</a:t>
                      </a:r>
                      <a:r>
                        <a:rPr lang="en-US" altLang="zh-CN" dirty="0" smtClean="0"/>
                        <a:t>, fwd(sw2)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sw2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P2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b="1" dirty="0" err="1" smtClean="0">
                          <a:solidFill>
                            <a:srgbClr val="00B050"/>
                          </a:solidFill>
                        </a:rPr>
                        <a:t>unique_tag</a:t>
                      </a:r>
                      <a:endParaRPr lang="zh-CN" altLang="en-US" b="1" dirty="0" smtClean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smtClean="0"/>
                        <a:t>fwd(sw3)</a:t>
                      </a:r>
                      <a:endParaRPr lang="zh-CN" alt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sw3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p3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b="1" dirty="0" err="1" smtClean="0">
                          <a:solidFill>
                            <a:srgbClr val="00B050"/>
                          </a:solidFill>
                        </a:rPr>
                        <a:t>unique_tag</a:t>
                      </a:r>
                      <a:endParaRPr lang="zh-CN" altLang="en-US" b="1" dirty="0" smtClean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smtClean="0"/>
                        <a:t>fwd(out)</a:t>
                      </a:r>
                      <a:endParaRPr lang="zh-CN" altLang="en-US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4" name="矩形 53"/>
          <p:cNvSpPr/>
          <p:nvPr/>
        </p:nvSpPr>
        <p:spPr>
          <a:xfrm>
            <a:off x="1785918" y="357166"/>
            <a:ext cx="4143404" cy="1500198"/>
          </a:xfrm>
          <a:prstGeom prst="rect">
            <a:avLst/>
          </a:prstGeom>
          <a:noFill/>
          <a:ln w="38100">
            <a:solidFill>
              <a:srgbClr val="FFC000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9" name="TextBox 58"/>
          <p:cNvSpPr txBox="1"/>
          <p:nvPr/>
        </p:nvSpPr>
        <p:spPr>
          <a:xfrm>
            <a:off x="-72000" y="3500439"/>
            <a:ext cx="5929322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</a:t>
            </a:r>
            <a:r>
              <a:rPr lang="en-US" altLang="zh-CN" sz="2400" b="1" dirty="0" err="1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RI</a:t>
            </a:r>
            <a:r>
              <a:rPr lang="en-US" altLang="zh-CN" sz="2400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ority</a:t>
            </a:r>
            <a:r>
              <a:rPr lang="en-US" altLang="zh-CN" sz="2400" b="1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G</a:t>
            </a:r>
            <a:r>
              <a:rPr lang="en-US" altLang="zh-C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oes</a:t>
            </a:r>
            <a:r>
              <a:rPr lang="en-US" altLang="zh-CN" sz="2400" b="1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altLang="zh-C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to</a:t>
            </a:r>
            <a:r>
              <a:rPr lang="en-US" altLang="zh-CN" sz="2400" b="1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H</a:t>
            </a:r>
            <a:r>
              <a:rPr lang="en-US" altLang="zh-C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ardware</a:t>
            </a:r>
            <a:r>
              <a:rPr lang="en-US" altLang="zh-CN" sz="2400" b="1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T</a:t>
            </a:r>
            <a:r>
              <a:rPr lang="en-US" altLang="zh-C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CAM</a:t>
            </a:r>
          </a:p>
          <a:p>
            <a:endParaRPr lang="en-US" altLang="zh-CN" sz="10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altLang="zh-C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</a:t>
            </a:r>
            <a:r>
              <a:rPr lang="en-US" altLang="zh-C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ngress switch </a:t>
            </a:r>
            <a:r>
              <a:rPr lang="en-US" altLang="zh-CN" sz="2400" b="1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uniquely</a:t>
            </a:r>
            <a:r>
              <a:rPr lang="en-US" altLang="zh-C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altLang="zh-CN" sz="2400" b="1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tag</a:t>
            </a:r>
            <a:r>
              <a:rPr lang="en-US" altLang="zh-C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 </a:t>
            </a:r>
            <a:r>
              <a:rPr lang="en-US" altLang="zh-CN" sz="2400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pkt</a:t>
            </a:r>
            <a:r>
              <a:rPr lang="en-US" altLang="zh-C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</a:p>
          <a:p>
            <a:pPr>
              <a:buFont typeface="Arial" pitchFamily="34" charset="0"/>
              <a:buChar char="•"/>
            </a:pPr>
            <a:r>
              <a:rPr lang="en-US" altLang="zh-C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</a:t>
            </a:r>
            <a:r>
              <a:rPr lang="en-US" altLang="zh-C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n-route switches forward </a:t>
            </a:r>
            <a:r>
              <a:rPr lang="en-US" altLang="zh-CN" sz="2400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pkt</a:t>
            </a:r>
            <a:r>
              <a:rPr lang="en-US" altLang="zh-C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</a:p>
          <a:p>
            <a:r>
              <a:rPr lang="en-US" altLang="zh-C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altLang="zh-C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using </a:t>
            </a:r>
            <a:r>
              <a:rPr lang="en-US" altLang="zh-CN" sz="2400" b="1" dirty="0" err="1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unique_tag</a:t>
            </a:r>
            <a:r>
              <a:rPr lang="en-US" altLang="zh-C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</a:p>
          <a:p>
            <a:endParaRPr lang="en-US" altLang="zh-CN" sz="20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r"/>
            <a:r>
              <a:rPr lang="en-US" altLang="zh-C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altLang="zh-C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no matching ambiguity </a:t>
            </a:r>
          </a:p>
          <a:p>
            <a:pPr algn="r"/>
            <a:r>
              <a:rPr lang="en-US" altLang="zh-C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on en-route switches</a:t>
            </a:r>
          </a:p>
          <a:p>
            <a:pPr algn="r"/>
            <a:endParaRPr lang="en-US" altLang="zh-CN" sz="20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altLang="zh-C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ingress switch may still go</a:t>
            </a:r>
            <a:r>
              <a:rPr lang="en-US" altLang="zh-CN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altLang="zh-C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wrong</a:t>
            </a:r>
          </a:p>
          <a:p>
            <a:endParaRPr lang="en-US" altLang="zh-CN" sz="24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zh-CN" altLang="en-US" sz="2400" dirty="0">
              <a:latin typeface="Verdana" pitchFamily="34" charset="0"/>
              <a:cs typeface="Verdana" pitchFamily="34" charset="0"/>
            </a:endParaRPr>
          </a:p>
        </p:txBody>
      </p:sp>
      <p:sp>
        <p:nvSpPr>
          <p:cNvPr id="62" name="圆角矩形 61"/>
          <p:cNvSpPr/>
          <p:nvPr/>
        </p:nvSpPr>
        <p:spPr>
          <a:xfrm>
            <a:off x="1785918" y="2214554"/>
            <a:ext cx="2786082" cy="714380"/>
          </a:xfrm>
          <a:prstGeom prst="roundRect">
            <a:avLst/>
          </a:prstGeom>
          <a:solidFill>
            <a:srgbClr val="00B0F0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3" name="TextBox 62"/>
          <p:cNvSpPr txBox="1"/>
          <p:nvPr/>
        </p:nvSpPr>
        <p:spPr>
          <a:xfrm>
            <a:off x="1785918" y="2357430"/>
            <a:ext cx="27860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TCAM</a:t>
            </a:r>
          </a:p>
        </p:txBody>
      </p:sp>
      <p:cxnSp>
        <p:nvCxnSpPr>
          <p:cNvPr id="69" name="直接箭头连接符 68"/>
          <p:cNvCxnSpPr/>
          <p:nvPr/>
        </p:nvCxnSpPr>
        <p:spPr>
          <a:xfrm rot="5400000">
            <a:off x="2108183" y="2035165"/>
            <a:ext cx="357190" cy="1588"/>
          </a:xfrm>
          <a:prstGeom prst="straightConnector1">
            <a:avLst/>
          </a:prstGeom>
          <a:ln w="381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直接箭头连接符 69"/>
          <p:cNvCxnSpPr/>
          <p:nvPr/>
        </p:nvCxnSpPr>
        <p:spPr>
          <a:xfrm rot="5400000">
            <a:off x="3894133" y="2035165"/>
            <a:ext cx="357190" cy="1588"/>
          </a:xfrm>
          <a:prstGeom prst="straightConnector1">
            <a:avLst/>
          </a:prstGeom>
          <a:ln w="381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3214678" y="2357430"/>
            <a:ext cx="59293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zh-C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where </a:t>
            </a:r>
            <a:r>
              <a:rPr lang="en-US" altLang="zh-CN" sz="2400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pkt</a:t>
            </a:r>
            <a:r>
              <a:rPr lang="en-US" altLang="zh-C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may match </a:t>
            </a:r>
            <a:r>
              <a:rPr lang="en-US" altLang="zh-CN" sz="2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&gt;</a:t>
            </a:r>
            <a:r>
              <a:rPr lang="en-US" altLang="zh-C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1 rule</a:t>
            </a:r>
            <a:r>
              <a:rPr lang="en-US" altLang="zh-CN" sz="2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</a:t>
            </a:r>
            <a:endParaRPr lang="zh-CN" altLang="en-US" sz="2400" dirty="0">
              <a:solidFill>
                <a:schemeClr val="bg1"/>
              </a:solidFill>
              <a:latin typeface="Verdana" pitchFamily="34" charset="0"/>
              <a:cs typeface="Verdana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-72000" y="2815200"/>
            <a:ext cx="2857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Solution:</a:t>
            </a:r>
            <a:endParaRPr lang="zh-CN" altLang="en-US" sz="3600" dirty="0">
              <a:latin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en-US" altLang="zh-CN" sz="4000" dirty="0" err="1" smtClean="0">
                <a:solidFill>
                  <a:schemeClr val="bg1"/>
                </a:solidFill>
                <a:ea typeface="Verdana" pitchFamily="34" charset="0"/>
              </a:rPr>
              <a:t>Gotta</a:t>
            </a:r>
            <a:r>
              <a:rPr lang="en-US" altLang="zh-CN" sz="4000" dirty="0" smtClean="0">
                <a:solidFill>
                  <a:schemeClr val="bg1"/>
                </a:solidFill>
              </a:rPr>
              <a:t> Tell You Switches Only Once</a:t>
            </a:r>
            <a:br>
              <a:rPr lang="en-US" altLang="zh-CN" sz="4000" dirty="0" smtClean="0">
                <a:solidFill>
                  <a:schemeClr val="bg1"/>
                </a:solidFill>
              </a:rPr>
            </a:br>
            <a:r>
              <a:rPr lang="en-US" altLang="zh-CN" sz="4000" dirty="0" smtClean="0">
                <a:solidFill>
                  <a:schemeClr val="bg1"/>
                </a:solidFill>
              </a:rPr>
              <a:t>Toward Bandwidth-Efficient</a:t>
            </a:r>
            <a:br>
              <a:rPr lang="en-US" altLang="zh-CN" sz="4000" dirty="0" smtClean="0">
                <a:solidFill>
                  <a:schemeClr val="bg1"/>
                </a:solidFill>
              </a:rPr>
            </a:br>
            <a:r>
              <a:rPr lang="en-US" altLang="zh-CN" sz="4000" dirty="0" smtClean="0">
                <a:solidFill>
                  <a:schemeClr val="bg1"/>
                </a:solidFill>
              </a:rPr>
              <a:t>Flow Setup for </a:t>
            </a:r>
            <a:r>
              <a:rPr lang="en-US" altLang="zh-CN" sz="4000" dirty="0" smtClean="0">
                <a:solidFill>
                  <a:srgbClr val="FFC000"/>
                </a:solidFill>
              </a:rPr>
              <a:t>SDN</a:t>
            </a:r>
            <a:r>
              <a:rPr lang="en-US" altLang="zh-CN" sz="4000" dirty="0" smtClean="0"/>
              <a:t/>
            </a:r>
            <a:br>
              <a:rPr lang="en-US" altLang="zh-CN" sz="4000" dirty="0" smtClean="0"/>
            </a:br>
            <a:endParaRPr lang="zh-CN" altLang="en-US" sz="4000" dirty="0">
              <a:solidFill>
                <a:srgbClr val="FFC00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860800" y="3357562"/>
            <a:ext cx="352578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RIGHT</a:t>
            </a:r>
          </a:p>
          <a:p>
            <a:r>
              <a:rPr lang="en-US" altLang="zh-CN" sz="3600" b="1" dirty="0" smtClean="0">
                <a:solidFill>
                  <a:schemeClr val="bg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</a:t>
            </a:r>
            <a:r>
              <a:rPr lang="en-US" altLang="zh-CN" sz="3600" b="1" dirty="0" smtClean="0">
                <a:solidFill>
                  <a:schemeClr val="bg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itigation</a:t>
            </a:r>
          </a:p>
          <a:p>
            <a:r>
              <a:rPr lang="en-US" altLang="zh-CN" sz="3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detection</a:t>
            </a:r>
            <a:endParaRPr lang="zh-CN" altLang="en-US" sz="3600" dirty="0">
              <a:latin typeface="Verdana" pitchFamily="34" charset="0"/>
              <a:cs typeface="Verdana" pitchFamily="34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-72000" y="3500439"/>
            <a:ext cx="5929322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err="1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pRIority</a:t>
            </a:r>
            <a:r>
              <a:rPr lang="en-US" altLang="zh-CN" sz="2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Goes to Hardware TCAM</a:t>
            </a:r>
          </a:p>
          <a:p>
            <a:endParaRPr lang="en-US" altLang="zh-CN" sz="1000" b="1" dirty="0" smtClean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altLang="zh-CN" sz="2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</a:t>
            </a:r>
            <a:r>
              <a:rPr lang="en-US" altLang="zh-CN" sz="2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ngress switch uniquely tags </a:t>
            </a:r>
            <a:r>
              <a:rPr lang="en-US" altLang="zh-CN" sz="2400" b="1" dirty="0" err="1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pkt</a:t>
            </a:r>
            <a:r>
              <a:rPr lang="en-US" altLang="zh-CN" sz="2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</a:p>
          <a:p>
            <a:pPr>
              <a:buFont typeface="Arial" pitchFamily="34" charset="0"/>
              <a:buChar char="•"/>
            </a:pPr>
            <a:r>
              <a:rPr lang="en-US" altLang="zh-CN" sz="2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</a:t>
            </a:r>
            <a:r>
              <a:rPr lang="en-US" altLang="zh-CN" sz="2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n-route switches forward </a:t>
            </a:r>
            <a:r>
              <a:rPr lang="en-US" altLang="zh-CN" sz="2400" b="1" dirty="0" err="1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pkt</a:t>
            </a:r>
            <a:r>
              <a:rPr lang="en-US" altLang="zh-CN" sz="2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</a:p>
          <a:p>
            <a:r>
              <a:rPr lang="en-US" altLang="zh-CN" sz="2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altLang="zh-CN" sz="2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using </a:t>
            </a:r>
            <a:r>
              <a:rPr lang="en-US" altLang="zh-CN" sz="2400" b="1" dirty="0" err="1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unique_tag</a:t>
            </a:r>
            <a:r>
              <a:rPr lang="en-US" altLang="zh-CN" sz="2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</a:p>
          <a:p>
            <a:endParaRPr lang="en-US" altLang="zh-CN" sz="2000" b="1" dirty="0" smtClean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r"/>
            <a:r>
              <a:rPr lang="en-US" altLang="zh-CN" sz="2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altLang="zh-CN" sz="2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no matching ambiguity </a:t>
            </a:r>
          </a:p>
          <a:p>
            <a:pPr algn="r"/>
            <a:r>
              <a:rPr lang="en-US" altLang="zh-CN" sz="2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on en-route switches</a:t>
            </a:r>
          </a:p>
          <a:p>
            <a:pPr algn="r"/>
            <a:endParaRPr lang="en-US" altLang="zh-CN" sz="20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altLang="zh-C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ingress switch may still go</a:t>
            </a:r>
            <a:r>
              <a:rPr lang="en-US" altLang="zh-CN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altLang="zh-C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wrong</a:t>
            </a:r>
          </a:p>
          <a:p>
            <a:endParaRPr lang="en-US" altLang="zh-CN" sz="24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zh-CN" altLang="en-US" sz="2400" dirty="0">
              <a:latin typeface="Verdana" pitchFamily="34" charset="0"/>
              <a:cs typeface="Verdana" pitchFamily="34" charset="0"/>
            </a:endParaRPr>
          </a:p>
        </p:txBody>
      </p:sp>
      <p:cxnSp>
        <p:nvCxnSpPr>
          <p:cNvPr id="51" name="直接连接符 50"/>
          <p:cNvCxnSpPr/>
          <p:nvPr/>
        </p:nvCxnSpPr>
        <p:spPr>
          <a:xfrm rot="5400000" flipH="1" flipV="1">
            <a:off x="3919068" y="4917596"/>
            <a:ext cx="3879220" cy="1588"/>
          </a:xfrm>
          <a:prstGeom prst="line">
            <a:avLst/>
          </a:prstGeom>
          <a:ln w="127000">
            <a:solidFill>
              <a:srgbClr val="FFC000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-72000" y="4608000"/>
            <a:ext cx="59293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2nd-hop switch   &amp;   controller</a:t>
            </a:r>
          </a:p>
        </p:txBody>
      </p:sp>
      <p:sp>
        <p:nvSpPr>
          <p:cNvPr id="57" name="左大括号 56"/>
          <p:cNvSpPr/>
          <p:nvPr/>
        </p:nvSpPr>
        <p:spPr>
          <a:xfrm>
            <a:off x="5429256" y="4643446"/>
            <a:ext cx="285752" cy="357190"/>
          </a:xfrm>
          <a:prstGeom prst="leftBrace">
            <a:avLst/>
          </a:prstGeom>
          <a:ln w="38100"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60" name="直接箭头连接符 59"/>
          <p:cNvCxnSpPr/>
          <p:nvPr/>
        </p:nvCxnSpPr>
        <p:spPr>
          <a:xfrm rot="5400000" flipH="1" flipV="1">
            <a:off x="500968" y="5785520"/>
            <a:ext cx="1428760" cy="1868"/>
          </a:xfrm>
          <a:prstGeom prst="straightConnector1">
            <a:avLst/>
          </a:prstGeom>
          <a:ln w="57150">
            <a:solidFill>
              <a:srgbClr val="FF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en-US" altLang="zh-CN" sz="4000" dirty="0" err="1" smtClean="0">
                <a:solidFill>
                  <a:schemeClr val="bg1"/>
                </a:solidFill>
                <a:ea typeface="Verdana" pitchFamily="34" charset="0"/>
              </a:rPr>
              <a:t>Gotta</a:t>
            </a:r>
            <a:r>
              <a:rPr lang="en-US" altLang="zh-CN" sz="4000" dirty="0" smtClean="0">
                <a:solidFill>
                  <a:schemeClr val="bg1"/>
                </a:solidFill>
              </a:rPr>
              <a:t> Tell You Switches Only Once</a:t>
            </a:r>
            <a:br>
              <a:rPr lang="en-US" altLang="zh-CN" sz="4000" dirty="0" smtClean="0">
                <a:solidFill>
                  <a:schemeClr val="bg1"/>
                </a:solidFill>
              </a:rPr>
            </a:br>
            <a:r>
              <a:rPr lang="en-US" altLang="zh-CN" sz="4000" dirty="0" smtClean="0">
                <a:solidFill>
                  <a:schemeClr val="bg1"/>
                </a:solidFill>
              </a:rPr>
              <a:t>Toward Bandwidth-Efficient</a:t>
            </a:r>
            <a:br>
              <a:rPr lang="en-US" altLang="zh-CN" sz="4000" dirty="0" smtClean="0">
                <a:solidFill>
                  <a:schemeClr val="bg1"/>
                </a:solidFill>
              </a:rPr>
            </a:br>
            <a:r>
              <a:rPr lang="en-US" altLang="zh-CN" sz="4000" dirty="0" smtClean="0">
                <a:solidFill>
                  <a:schemeClr val="bg1"/>
                </a:solidFill>
              </a:rPr>
              <a:t>Flow Setup for </a:t>
            </a:r>
            <a:r>
              <a:rPr lang="en-US" altLang="zh-CN" sz="4000" dirty="0" smtClean="0">
                <a:solidFill>
                  <a:srgbClr val="FFC000"/>
                </a:solidFill>
              </a:rPr>
              <a:t>SDN</a:t>
            </a:r>
            <a:r>
              <a:rPr lang="en-US" altLang="zh-CN" sz="4000" dirty="0" smtClean="0"/>
              <a:t/>
            </a:r>
            <a:br>
              <a:rPr lang="en-US" altLang="zh-CN" sz="4000" dirty="0" smtClean="0"/>
            </a:br>
            <a:endParaRPr lang="zh-CN" altLang="en-US" sz="4000" dirty="0">
              <a:solidFill>
                <a:srgbClr val="FFC00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860800" y="3357562"/>
            <a:ext cx="352578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RIGHT</a:t>
            </a:r>
          </a:p>
          <a:p>
            <a:r>
              <a:rPr lang="en-US" altLang="zh-CN" sz="3600" b="1" dirty="0" smtClean="0">
                <a:solidFill>
                  <a:schemeClr val="bg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</a:t>
            </a:r>
            <a:r>
              <a:rPr lang="en-US" altLang="zh-CN" sz="3600" b="1" dirty="0" smtClean="0">
                <a:solidFill>
                  <a:schemeClr val="bg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itigation</a:t>
            </a:r>
          </a:p>
          <a:p>
            <a:r>
              <a:rPr lang="en-US" altLang="zh-CN" sz="3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detection</a:t>
            </a:r>
            <a:endParaRPr lang="zh-CN" altLang="en-US" sz="3600" dirty="0">
              <a:latin typeface="Verdana" pitchFamily="34" charset="0"/>
              <a:cs typeface="Verdana" pitchFamily="34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-72000" y="3500439"/>
            <a:ext cx="5929322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err="1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pRIority</a:t>
            </a:r>
            <a:r>
              <a:rPr lang="en-US" altLang="zh-CN" sz="2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Goes to Hardware TCAM</a:t>
            </a:r>
          </a:p>
          <a:p>
            <a:endParaRPr lang="en-US" altLang="zh-CN" sz="1000" b="1" dirty="0" smtClean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altLang="zh-CN" sz="2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</a:t>
            </a:r>
            <a:r>
              <a:rPr lang="en-US" altLang="zh-CN" sz="2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ngress switch uniquely tags </a:t>
            </a:r>
            <a:r>
              <a:rPr lang="en-US" altLang="zh-CN" sz="2400" b="1" dirty="0" err="1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pkt</a:t>
            </a:r>
            <a:r>
              <a:rPr lang="en-US" altLang="zh-CN" sz="2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</a:p>
          <a:p>
            <a:pPr>
              <a:buFont typeface="Arial" pitchFamily="34" charset="0"/>
              <a:buChar char="•"/>
            </a:pPr>
            <a:r>
              <a:rPr lang="en-US" altLang="zh-CN" sz="2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</a:t>
            </a:r>
            <a:r>
              <a:rPr lang="en-US" altLang="zh-CN" sz="2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n-route switches forward </a:t>
            </a:r>
            <a:r>
              <a:rPr lang="en-US" altLang="zh-CN" sz="2400" b="1" dirty="0" err="1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pkt</a:t>
            </a:r>
            <a:r>
              <a:rPr lang="en-US" altLang="zh-CN" sz="2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</a:p>
          <a:p>
            <a:r>
              <a:rPr lang="en-US" altLang="zh-CN" sz="2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altLang="zh-CN" sz="2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using </a:t>
            </a:r>
            <a:r>
              <a:rPr lang="en-US" altLang="zh-CN" sz="2400" b="1" dirty="0" err="1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unique_tag</a:t>
            </a:r>
            <a:r>
              <a:rPr lang="en-US" altLang="zh-CN" sz="2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</a:p>
          <a:p>
            <a:endParaRPr lang="en-US" altLang="zh-CN" sz="2000" b="1" dirty="0" smtClean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r"/>
            <a:r>
              <a:rPr lang="en-US" altLang="zh-CN" sz="2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altLang="zh-CN" sz="2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no matching ambiguity </a:t>
            </a:r>
          </a:p>
          <a:p>
            <a:pPr algn="r"/>
            <a:r>
              <a:rPr lang="en-US" altLang="zh-CN" sz="2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on en-route switches</a:t>
            </a:r>
          </a:p>
          <a:p>
            <a:pPr algn="r"/>
            <a:endParaRPr lang="en-US" altLang="zh-CN" sz="20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altLang="zh-C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ingress switch may still go</a:t>
            </a:r>
            <a:r>
              <a:rPr lang="en-US" altLang="zh-CN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altLang="zh-C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wrong</a:t>
            </a:r>
          </a:p>
          <a:p>
            <a:endParaRPr lang="en-US" altLang="zh-CN" sz="24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zh-CN" altLang="en-US" sz="2400" dirty="0">
              <a:latin typeface="Verdana" pitchFamily="34" charset="0"/>
              <a:cs typeface="Verdana" pitchFamily="34" charset="0"/>
            </a:endParaRPr>
          </a:p>
        </p:txBody>
      </p:sp>
      <p:cxnSp>
        <p:nvCxnSpPr>
          <p:cNvPr id="51" name="直接连接符 50"/>
          <p:cNvCxnSpPr/>
          <p:nvPr/>
        </p:nvCxnSpPr>
        <p:spPr>
          <a:xfrm rot="5400000" flipH="1" flipV="1">
            <a:off x="3919068" y="4917596"/>
            <a:ext cx="3879220" cy="1588"/>
          </a:xfrm>
          <a:prstGeom prst="line">
            <a:avLst/>
          </a:prstGeom>
          <a:ln w="127000">
            <a:solidFill>
              <a:srgbClr val="FFC000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云形 14"/>
          <p:cNvSpPr/>
          <p:nvPr/>
        </p:nvSpPr>
        <p:spPr>
          <a:xfrm>
            <a:off x="0" y="1285860"/>
            <a:ext cx="4143372" cy="1601678"/>
          </a:xfrm>
          <a:prstGeom prst="cloud">
            <a:avLst/>
          </a:prstGeom>
          <a:noFill/>
          <a:ln>
            <a:solidFill>
              <a:srgbClr val="00B0F0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圆角矩形 15"/>
          <p:cNvSpPr/>
          <p:nvPr/>
        </p:nvSpPr>
        <p:spPr>
          <a:xfrm>
            <a:off x="1357290" y="0"/>
            <a:ext cx="1571636" cy="428628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7" y="1815967"/>
            <a:ext cx="703642" cy="3023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14479" y="1815967"/>
            <a:ext cx="703642" cy="3023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00363" y="1815967"/>
            <a:ext cx="703642" cy="3023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2" name="TextBox 21"/>
          <p:cNvSpPr txBox="1"/>
          <p:nvPr/>
        </p:nvSpPr>
        <p:spPr>
          <a:xfrm>
            <a:off x="1364946" y="0"/>
            <a:ext cx="1571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Controller</a:t>
            </a:r>
            <a:endParaRPr lang="zh-CN" altLang="en-US" b="1" dirty="0">
              <a:solidFill>
                <a:schemeClr val="bg1"/>
              </a:solidFill>
              <a:latin typeface="Verdana" pitchFamily="34" charset="0"/>
              <a:cs typeface="Verdana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071934" y="0"/>
            <a:ext cx="5072066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altLang="zh-C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o</a:t>
            </a:r>
            <a:r>
              <a:rPr lang="en-US" altLang="zh-C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riginal </a:t>
            </a:r>
            <a:r>
              <a:rPr lang="en-US" altLang="zh-CN" sz="2400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pkt</a:t>
            </a:r>
            <a:r>
              <a:rPr lang="en-US" altLang="zh-C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arrives;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zh-C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</a:t>
            </a:r>
            <a:r>
              <a:rPr lang="en-US" altLang="zh-C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ngress sw1 forwards </a:t>
            </a:r>
            <a:r>
              <a:rPr lang="en-US" altLang="zh-CN" sz="2400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pkt</a:t>
            </a:r>
            <a:r>
              <a:rPr lang="en-US" altLang="zh-C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using a rule, </a:t>
            </a:r>
            <a:r>
              <a:rPr lang="en-US" altLang="zh-CN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(potentially overlapping with other rules)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zh-C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</a:t>
            </a:r>
            <a:r>
              <a:rPr lang="en-US" altLang="zh-C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w2 directs </a:t>
            </a:r>
            <a:r>
              <a:rPr lang="en-US" altLang="zh-CN" sz="2400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pkt</a:t>
            </a:r>
            <a:r>
              <a:rPr lang="en-US" altLang="zh-C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to controller for verification;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zh-C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v</a:t>
            </a:r>
            <a:r>
              <a:rPr lang="en-US" altLang="zh-C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erified; back to sw2;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zh-C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sw2 forwards </a:t>
            </a:r>
            <a:r>
              <a:rPr lang="en-US" altLang="zh-CN" sz="2400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pkt</a:t>
            </a:r>
            <a:r>
              <a:rPr lang="en-US" altLang="zh-C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to sw3; </a:t>
            </a:r>
            <a:endParaRPr lang="en-US" altLang="zh-CN" sz="24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26" name="直接箭头连接符 25"/>
          <p:cNvCxnSpPr/>
          <p:nvPr/>
        </p:nvCxnSpPr>
        <p:spPr>
          <a:xfrm>
            <a:off x="0" y="2000240"/>
            <a:ext cx="357158" cy="1588"/>
          </a:xfrm>
          <a:prstGeom prst="straightConnector1">
            <a:avLst/>
          </a:prstGeom>
          <a:ln w="57150">
            <a:solidFill>
              <a:srgbClr val="FF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接箭头连接符 26"/>
          <p:cNvCxnSpPr/>
          <p:nvPr/>
        </p:nvCxnSpPr>
        <p:spPr>
          <a:xfrm>
            <a:off x="857224" y="2000240"/>
            <a:ext cx="857256" cy="1588"/>
          </a:xfrm>
          <a:prstGeom prst="straightConnector1">
            <a:avLst/>
          </a:prstGeom>
          <a:ln w="57150">
            <a:solidFill>
              <a:srgbClr val="FF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接箭头连接符 35"/>
          <p:cNvCxnSpPr/>
          <p:nvPr/>
        </p:nvCxnSpPr>
        <p:spPr>
          <a:xfrm>
            <a:off x="2214546" y="2000240"/>
            <a:ext cx="785818" cy="1588"/>
          </a:xfrm>
          <a:prstGeom prst="straightConnector1">
            <a:avLst/>
          </a:prstGeom>
          <a:ln w="571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接箭头连接符 37"/>
          <p:cNvCxnSpPr/>
          <p:nvPr/>
        </p:nvCxnSpPr>
        <p:spPr>
          <a:xfrm rot="5400000" flipH="1" flipV="1">
            <a:off x="1286786" y="1142050"/>
            <a:ext cx="1428760" cy="1868"/>
          </a:xfrm>
          <a:prstGeom prst="straightConnector1">
            <a:avLst/>
          </a:prstGeom>
          <a:ln w="57150">
            <a:solidFill>
              <a:srgbClr val="FF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接箭头连接符 40"/>
          <p:cNvCxnSpPr/>
          <p:nvPr/>
        </p:nvCxnSpPr>
        <p:spPr>
          <a:xfrm rot="5400000" flipH="1" flipV="1">
            <a:off x="1501100" y="1142050"/>
            <a:ext cx="1428760" cy="1868"/>
          </a:xfrm>
          <a:prstGeom prst="straightConnector1">
            <a:avLst/>
          </a:prstGeom>
          <a:ln w="57150">
            <a:solidFill>
              <a:srgbClr val="00B05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428596" y="2000240"/>
            <a:ext cx="55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sw1</a:t>
            </a:r>
            <a:endParaRPr lang="zh-CN" alt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1785918" y="2000240"/>
            <a:ext cx="55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sw2</a:t>
            </a:r>
            <a:endParaRPr lang="zh-CN" alt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3071802" y="2000240"/>
            <a:ext cx="55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sw3</a:t>
            </a:r>
            <a:endParaRPr lang="zh-CN" alt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129600" y="2214554"/>
            <a:ext cx="8404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ingress</a:t>
            </a:r>
            <a:endParaRPr lang="zh-CN" altLang="en-US" dirty="0"/>
          </a:p>
        </p:txBody>
      </p:sp>
      <p:sp>
        <p:nvSpPr>
          <p:cNvPr id="47" name="椭圆 46"/>
          <p:cNvSpPr/>
          <p:nvPr/>
        </p:nvSpPr>
        <p:spPr>
          <a:xfrm>
            <a:off x="1643042" y="857232"/>
            <a:ext cx="928694" cy="428628"/>
          </a:xfrm>
          <a:prstGeom prst="ellipse">
            <a:avLst/>
          </a:prstGeom>
          <a:noFill/>
          <a:ln w="38100">
            <a:solidFill>
              <a:srgbClr val="FFC000"/>
            </a:solidFill>
          </a:ln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8" name="TextBox 47"/>
          <p:cNvSpPr txBox="1"/>
          <p:nvPr/>
        </p:nvSpPr>
        <p:spPr>
          <a:xfrm>
            <a:off x="0" y="1643050"/>
            <a:ext cx="33054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endParaRPr lang="zh-CN" altLang="en-US" sz="16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1357290" y="1643050"/>
            <a:ext cx="33054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endParaRPr lang="zh-CN" altLang="en-US" sz="16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2643174" y="1643050"/>
            <a:ext cx="33054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endParaRPr lang="zh-CN" altLang="en-US" sz="16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1714480" y="857232"/>
            <a:ext cx="3571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endParaRPr lang="zh-CN" altLang="en-US" sz="16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2181600" y="857232"/>
            <a:ext cx="4019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4</a:t>
            </a:r>
            <a:endParaRPr lang="zh-CN" altLang="en-US" sz="16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-72000" y="4608000"/>
            <a:ext cx="59293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2nd-hop switch   &amp;   controller</a:t>
            </a:r>
          </a:p>
        </p:txBody>
      </p:sp>
      <p:sp>
        <p:nvSpPr>
          <p:cNvPr id="57" name="左大括号 56"/>
          <p:cNvSpPr/>
          <p:nvPr/>
        </p:nvSpPr>
        <p:spPr>
          <a:xfrm>
            <a:off x="5429256" y="4643446"/>
            <a:ext cx="285752" cy="357190"/>
          </a:xfrm>
          <a:prstGeom prst="leftBrace">
            <a:avLst/>
          </a:prstGeom>
          <a:ln w="38100"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8" name="左大括号 57"/>
          <p:cNvSpPr/>
          <p:nvPr/>
        </p:nvSpPr>
        <p:spPr>
          <a:xfrm rot="5400000">
            <a:off x="2142000" y="1535909"/>
            <a:ext cx="928694" cy="5143504"/>
          </a:xfrm>
          <a:prstGeom prst="leftBrace">
            <a:avLst/>
          </a:prstGeom>
          <a:ln w="38100"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60" name="直接箭头连接符 59"/>
          <p:cNvCxnSpPr/>
          <p:nvPr/>
        </p:nvCxnSpPr>
        <p:spPr>
          <a:xfrm rot="5400000" flipH="1" flipV="1">
            <a:off x="500968" y="5785520"/>
            <a:ext cx="1428760" cy="1868"/>
          </a:xfrm>
          <a:prstGeom prst="straightConnector1">
            <a:avLst/>
          </a:prstGeom>
          <a:ln w="57150">
            <a:solidFill>
              <a:srgbClr val="FF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en-US" altLang="zh-CN" sz="4000" dirty="0" err="1" smtClean="0">
                <a:solidFill>
                  <a:schemeClr val="bg1"/>
                </a:solidFill>
                <a:ea typeface="Verdana" pitchFamily="34" charset="0"/>
              </a:rPr>
              <a:t>Gotta</a:t>
            </a:r>
            <a:r>
              <a:rPr lang="en-US" altLang="zh-CN" sz="4000" dirty="0" smtClean="0">
                <a:solidFill>
                  <a:schemeClr val="bg1"/>
                </a:solidFill>
              </a:rPr>
              <a:t> Tell You Switches Only Once</a:t>
            </a:r>
            <a:br>
              <a:rPr lang="en-US" altLang="zh-CN" sz="4000" dirty="0" smtClean="0">
                <a:solidFill>
                  <a:schemeClr val="bg1"/>
                </a:solidFill>
              </a:rPr>
            </a:br>
            <a:r>
              <a:rPr lang="en-US" altLang="zh-CN" sz="4000" dirty="0" smtClean="0">
                <a:solidFill>
                  <a:schemeClr val="bg1"/>
                </a:solidFill>
              </a:rPr>
              <a:t>Toward Bandwidth-Efficient</a:t>
            </a:r>
            <a:br>
              <a:rPr lang="en-US" altLang="zh-CN" sz="4000" dirty="0" smtClean="0">
                <a:solidFill>
                  <a:schemeClr val="bg1"/>
                </a:solidFill>
              </a:rPr>
            </a:br>
            <a:r>
              <a:rPr lang="en-US" altLang="zh-CN" sz="4000" dirty="0" smtClean="0">
                <a:solidFill>
                  <a:schemeClr val="bg1"/>
                </a:solidFill>
              </a:rPr>
              <a:t>Flow Setup for </a:t>
            </a:r>
            <a:r>
              <a:rPr lang="en-US" altLang="zh-CN" sz="4000" dirty="0" smtClean="0">
                <a:solidFill>
                  <a:srgbClr val="FFC000"/>
                </a:solidFill>
              </a:rPr>
              <a:t>SDN</a:t>
            </a:r>
            <a:r>
              <a:rPr lang="en-US" altLang="zh-CN" sz="4000" dirty="0" smtClean="0"/>
              <a:t/>
            </a:r>
            <a:br>
              <a:rPr lang="en-US" altLang="zh-CN" sz="4000" dirty="0" smtClean="0"/>
            </a:br>
            <a:endParaRPr lang="zh-CN" altLang="en-US" sz="4000" dirty="0">
              <a:solidFill>
                <a:srgbClr val="FFC00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860800" y="3357562"/>
            <a:ext cx="352578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RIGHT</a:t>
            </a:r>
          </a:p>
          <a:p>
            <a:r>
              <a:rPr lang="en-US" altLang="zh-CN" sz="3600" b="1" dirty="0" smtClean="0">
                <a:solidFill>
                  <a:schemeClr val="bg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</a:t>
            </a:r>
            <a:r>
              <a:rPr lang="en-US" altLang="zh-CN" sz="3600" b="1" dirty="0" smtClean="0">
                <a:solidFill>
                  <a:schemeClr val="bg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itigation</a:t>
            </a:r>
          </a:p>
          <a:p>
            <a:r>
              <a:rPr lang="en-US" altLang="zh-CN" sz="3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detection</a:t>
            </a:r>
            <a:endParaRPr lang="zh-CN" altLang="en-US" sz="3600" dirty="0">
              <a:latin typeface="Verdana" pitchFamily="34" charset="0"/>
              <a:cs typeface="Verdana" pitchFamily="34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-72000" y="3500439"/>
            <a:ext cx="5929322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err="1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pRIority</a:t>
            </a:r>
            <a:r>
              <a:rPr lang="en-US" altLang="zh-CN" sz="2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Goes to Hardware TCAM</a:t>
            </a:r>
          </a:p>
          <a:p>
            <a:endParaRPr lang="en-US" altLang="zh-CN" sz="1000" b="1" dirty="0" smtClean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altLang="zh-CN" sz="2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</a:t>
            </a:r>
            <a:r>
              <a:rPr lang="en-US" altLang="zh-CN" sz="2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ngress switch uniquely tags </a:t>
            </a:r>
            <a:r>
              <a:rPr lang="en-US" altLang="zh-CN" sz="2400" b="1" dirty="0" err="1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pkt</a:t>
            </a:r>
            <a:r>
              <a:rPr lang="en-US" altLang="zh-CN" sz="2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</a:p>
          <a:p>
            <a:pPr>
              <a:buFont typeface="Arial" pitchFamily="34" charset="0"/>
              <a:buChar char="•"/>
            </a:pPr>
            <a:r>
              <a:rPr lang="en-US" altLang="zh-CN" sz="2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</a:t>
            </a:r>
            <a:r>
              <a:rPr lang="en-US" altLang="zh-CN" sz="2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n-route switches forward </a:t>
            </a:r>
            <a:r>
              <a:rPr lang="en-US" altLang="zh-CN" sz="2400" b="1" dirty="0" err="1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pkt</a:t>
            </a:r>
            <a:r>
              <a:rPr lang="en-US" altLang="zh-CN" sz="2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</a:p>
          <a:p>
            <a:r>
              <a:rPr lang="en-US" altLang="zh-CN" sz="2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altLang="zh-CN" sz="2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using </a:t>
            </a:r>
            <a:r>
              <a:rPr lang="en-US" altLang="zh-CN" sz="2400" b="1" dirty="0" err="1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unique_tag</a:t>
            </a:r>
            <a:r>
              <a:rPr lang="en-US" altLang="zh-CN" sz="2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</a:p>
          <a:p>
            <a:endParaRPr lang="en-US" altLang="zh-CN" sz="2000" b="1" dirty="0" smtClean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r"/>
            <a:r>
              <a:rPr lang="en-US" altLang="zh-CN" sz="2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altLang="zh-CN" sz="2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no matching ambiguity </a:t>
            </a:r>
          </a:p>
          <a:p>
            <a:pPr algn="r"/>
            <a:r>
              <a:rPr lang="en-US" altLang="zh-CN" sz="2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on en-route switches</a:t>
            </a:r>
          </a:p>
          <a:p>
            <a:pPr algn="r"/>
            <a:endParaRPr lang="en-US" altLang="zh-CN" sz="20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altLang="zh-C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ingress switch may still go</a:t>
            </a:r>
            <a:r>
              <a:rPr lang="en-US" altLang="zh-CN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altLang="zh-C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wrong</a:t>
            </a:r>
          </a:p>
          <a:p>
            <a:endParaRPr lang="en-US" altLang="zh-CN" sz="24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zh-CN" altLang="en-US" sz="2400" dirty="0">
              <a:latin typeface="Verdana" pitchFamily="34" charset="0"/>
              <a:cs typeface="Verdana" pitchFamily="34" charset="0"/>
            </a:endParaRPr>
          </a:p>
        </p:txBody>
      </p:sp>
      <p:cxnSp>
        <p:nvCxnSpPr>
          <p:cNvPr id="51" name="直接连接符 50"/>
          <p:cNvCxnSpPr/>
          <p:nvPr/>
        </p:nvCxnSpPr>
        <p:spPr>
          <a:xfrm rot="5400000" flipH="1" flipV="1">
            <a:off x="3919068" y="4917596"/>
            <a:ext cx="3879220" cy="1588"/>
          </a:xfrm>
          <a:prstGeom prst="line">
            <a:avLst/>
          </a:prstGeom>
          <a:ln w="127000">
            <a:solidFill>
              <a:srgbClr val="FFC000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云形 14"/>
          <p:cNvSpPr/>
          <p:nvPr/>
        </p:nvSpPr>
        <p:spPr>
          <a:xfrm>
            <a:off x="0" y="1285860"/>
            <a:ext cx="4143372" cy="1601678"/>
          </a:xfrm>
          <a:prstGeom prst="cloud">
            <a:avLst/>
          </a:prstGeom>
          <a:noFill/>
          <a:ln>
            <a:solidFill>
              <a:srgbClr val="00B0F0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圆角矩形 15"/>
          <p:cNvSpPr/>
          <p:nvPr/>
        </p:nvSpPr>
        <p:spPr>
          <a:xfrm>
            <a:off x="1357290" y="0"/>
            <a:ext cx="1571636" cy="428628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7" y="1815967"/>
            <a:ext cx="703642" cy="3023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14479" y="1815967"/>
            <a:ext cx="703642" cy="3023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00363" y="1815967"/>
            <a:ext cx="703642" cy="3023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2" name="TextBox 21"/>
          <p:cNvSpPr txBox="1"/>
          <p:nvPr/>
        </p:nvSpPr>
        <p:spPr>
          <a:xfrm>
            <a:off x="1364946" y="0"/>
            <a:ext cx="1571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Controller</a:t>
            </a:r>
            <a:endParaRPr lang="zh-CN" altLang="en-US" b="1" dirty="0">
              <a:solidFill>
                <a:schemeClr val="bg1"/>
              </a:solidFill>
              <a:latin typeface="Verdana" pitchFamily="34" charset="0"/>
              <a:cs typeface="Verdana" pitchFamily="34" charset="0"/>
            </a:endParaRPr>
          </a:p>
        </p:txBody>
      </p:sp>
      <p:cxnSp>
        <p:nvCxnSpPr>
          <p:cNvPr id="26" name="直接箭头连接符 25"/>
          <p:cNvCxnSpPr/>
          <p:nvPr/>
        </p:nvCxnSpPr>
        <p:spPr>
          <a:xfrm>
            <a:off x="0" y="2000240"/>
            <a:ext cx="357158" cy="1588"/>
          </a:xfrm>
          <a:prstGeom prst="straightConnector1">
            <a:avLst/>
          </a:prstGeom>
          <a:ln w="57150">
            <a:solidFill>
              <a:srgbClr val="FF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接箭头连接符 26"/>
          <p:cNvCxnSpPr/>
          <p:nvPr/>
        </p:nvCxnSpPr>
        <p:spPr>
          <a:xfrm>
            <a:off x="857224" y="2000240"/>
            <a:ext cx="857256" cy="1588"/>
          </a:xfrm>
          <a:prstGeom prst="straightConnector1">
            <a:avLst/>
          </a:prstGeom>
          <a:ln w="57150">
            <a:solidFill>
              <a:srgbClr val="FF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接箭头连接符 35"/>
          <p:cNvCxnSpPr/>
          <p:nvPr/>
        </p:nvCxnSpPr>
        <p:spPr>
          <a:xfrm>
            <a:off x="2214546" y="2000240"/>
            <a:ext cx="785818" cy="1588"/>
          </a:xfrm>
          <a:prstGeom prst="straightConnector1">
            <a:avLst/>
          </a:prstGeom>
          <a:ln w="571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接箭头连接符 37"/>
          <p:cNvCxnSpPr/>
          <p:nvPr/>
        </p:nvCxnSpPr>
        <p:spPr>
          <a:xfrm rot="5400000" flipH="1" flipV="1">
            <a:off x="1286786" y="1142050"/>
            <a:ext cx="1428760" cy="1868"/>
          </a:xfrm>
          <a:prstGeom prst="straightConnector1">
            <a:avLst/>
          </a:prstGeom>
          <a:ln w="57150">
            <a:solidFill>
              <a:srgbClr val="FF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接箭头连接符 40"/>
          <p:cNvCxnSpPr/>
          <p:nvPr/>
        </p:nvCxnSpPr>
        <p:spPr>
          <a:xfrm rot="5400000" flipH="1" flipV="1">
            <a:off x="1501100" y="1142050"/>
            <a:ext cx="1428760" cy="1868"/>
          </a:xfrm>
          <a:prstGeom prst="straightConnector1">
            <a:avLst/>
          </a:prstGeom>
          <a:ln w="57150">
            <a:solidFill>
              <a:srgbClr val="00B05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428596" y="2000240"/>
            <a:ext cx="55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sw1</a:t>
            </a:r>
            <a:endParaRPr lang="zh-CN" alt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1785918" y="2000240"/>
            <a:ext cx="55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sw2</a:t>
            </a:r>
            <a:endParaRPr lang="zh-CN" alt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3071802" y="2000240"/>
            <a:ext cx="55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sw3</a:t>
            </a:r>
            <a:endParaRPr lang="zh-CN" alt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129600" y="2214554"/>
            <a:ext cx="8404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ingress</a:t>
            </a:r>
            <a:endParaRPr lang="zh-CN" altLang="en-US" dirty="0"/>
          </a:p>
        </p:txBody>
      </p:sp>
      <p:sp>
        <p:nvSpPr>
          <p:cNvPr id="56" name="TextBox 55"/>
          <p:cNvSpPr txBox="1"/>
          <p:nvPr/>
        </p:nvSpPr>
        <p:spPr>
          <a:xfrm>
            <a:off x="-72000" y="4608000"/>
            <a:ext cx="59293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2nd-hop switch   &amp;   controller</a:t>
            </a:r>
          </a:p>
        </p:txBody>
      </p:sp>
      <p:sp>
        <p:nvSpPr>
          <p:cNvPr id="57" name="左大括号 56"/>
          <p:cNvSpPr/>
          <p:nvPr/>
        </p:nvSpPr>
        <p:spPr>
          <a:xfrm>
            <a:off x="5429256" y="4643446"/>
            <a:ext cx="285752" cy="357190"/>
          </a:xfrm>
          <a:prstGeom prst="leftBrace">
            <a:avLst/>
          </a:prstGeom>
          <a:ln w="38100"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8" name="左大括号 57"/>
          <p:cNvSpPr/>
          <p:nvPr/>
        </p:nvSpPr>
        <p:spPr>
          <a:xfrm rot="5400000">
            <a:off x="2142000" y="1535909"/>
            <a:ext cx="928694" cy="5143504"/>
          </a:xfrm>
          <a:prstGeom prst="leftBrace">
            <a:avLst/>
          </a:prstGeom>
          <a:ln w="38100"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60" name="直接箭头连接符 59"/>
          <p:cNvCxnSpPr/>
          <p:nvPr/>
        </p:nvCxnSpPr>
        <p:spPr>
          <a:xfrm rot="5400000" flipH="1" flipV="1">
            <a:off x="500968" y="5785520"/>
            <a:ext cx="1428760" cy="1868"/>
          </a:xfrm>
          <a:prstGeom prst="straightConnector1">
            <a:avLst/>
          </a:prstGeom>
          <a:ln w="57150">
            <a:solidFill>
              <a:srgbClr val="FF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-72000" y="2844000"/>
            <a:ext cx="59293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</a:t>
            </a:r>
            <a:r>
              <a:rPr lang="en-US" altLang="zh-CN" sz="24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nefficient</a:t>
            </a:r>
            <a:r>
              <a:rPr lang="en-US" altLang="zh-C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</a:p>
          <a:p>
            <a:r>
              <a:rPr lang="en-US" altLang="zh-C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to direct all packets to controller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en-US" altLang="zh-CN" sz="4000" dirty="0" err="1" smtClean="0">
                <a:solidFill>
                  <a:schemeClr val="bg1"/>
                </a:solidFill>
                <a:ea typeface="Verdana" pitchFamily="34" charset="0"/>
              </a:rPr>
              <a:t>Gotta</a:t>
            </a:r>
            <a:r>
              <a:rPr lang="en-US" altLang="zh-CN" sz="4000" dirty="0" smtClean="0">
                <a:solidFill>
                  <a:schemeClr val="bg1"/>
                </a:solidFill>
              </a:rPr>
              <a:t> Tell You Switches Only Once</a:t>
            </a:r>
            <a:br>
              <a:rPr lang="en-US" altLang="zh-CN" sz="4000" dirty="0" smtClean="0">
                <a:solidFill>
                  <a:schemeClr val="bg1"/>
                </a:solidFill>
              </a:rPr>
            </a:br>
            <a:r>
              <a:rPr lang="en-US" altLang="zh-CN" sz="4000" dirty="0" smtClean="0">
                <a:solidFill>
                  <a:schemeClr val="bg1"/>
                </a:solidFill>
              </a:rPr>
              <a:t>Toward Bandwidth-Efficient</a:t>
            </a:r>
            <a:br>
              <a:rPr lang="en-US" altLang="zh-CN" sz="4000" dirty="0" smtClean="0">
                <a:solidFill>
                  <a:schemeClr val="bg1"/>
                </a:solidFill>
              </a:rPr>
            </a:br>
            <a:r>
              <a:rPr lang="en-US" altLang="zh-CN" sz="4000" dirty="0" smtClean="0">
                <a:solidFill>
                  <a:schemeClr val="bg1"/>
                </a:solidFill>
              </a:rPr>
              <a:t>Flow Setup for </a:t>
            </a:r>
            <a:r>
              <a:rPr lang="en-US" altLang="zh-CN" sz="4000" dirty="0" smtClean="0">
                <a:solidFill>
                  <a:srgbClr val="FFC000"/>
                </a:solidFill>
              </a:rPr>
              <a:t>SDN</a:t>
            </a:r>
            <a:r>
              <a:rPr lang="en-US" altLang="zh-CN" sz="4000" dirty="0" smtClean="0"/>
              <a:t/>
            </a:r>
            <a:br>
              <a:rPr lang="en-US" altLang="zh-CN" sz="4000" dirty="0" smtClean="0"/>
            </a:br>
            <a:endParaRPr lang="zh-CN" altLang="en-US" sz="4000" dirty="0">
              <a:solidFill>
                <a:srgbClr val="FFC00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860800" y="3357562"/>
            <a:ext cx="352578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RIGHT</a:t>
            </a:r>
          </a:p>
          <a:p>
            <a:r>
              <a:rPr lang="en-US" altLang="zh-CN" sz="3600" b="1" dirty="0" smtClean="0">
                <a:solidFill>
                  <a:schemeClr val="bg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</a:t>
            </a:r>
            <a:r>
              <a:rPr lang="en-US" altLang="zh-CN" sz="3600" b="1" dirty="0" smtClean="0">
                <a:solidFill>
                  <a:schemeClr val="bg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itigation</a:t>
            </a:r>
          </a:p>
          <a:p>
            <a:r>
              <a:rPr lang="en-US" altLang="zh-CN" sz="3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detection</a:t>
            </a:r>
            <a:endParaRPr lang="zh-CN" altLang="en-US" sz="3600" dirty="0">
              <a:latin typeface="Verdana" pitchFamily="34" charset="0"/>
              <a:cs typeface="Verdana" pitchFamily="34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-72000" y="3500439"/>
            <a:ext cx="5929322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err="1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pRIority</a:t>
            </a:r>
            <a:r>
              <a:rPr lang="en-US" altLang="zh-CN" sz="2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Goes to Hardware TCAM</a:t>
            </a:r>
          </a:p>
          <a:p>
            <a:endParaRPr lang="en-US" altLang="zh-CN" sz="1000" b="1" dirty="0" smtClean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altLang="zh-CN" sz="2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</a:t>
            </a:r>
            <a:r>
              <a:rPr lang="en-US" altLang="zh-CN" sz="2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ngress switch uniquely tags </a:t>
            </a:r>
            <a:r>
              <a:rPr lang="en-US" altLang="zh-CN" sz="2400" b="1" dirty="0" err="1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pkt</a:t>
            </a:r>
            <a:r>
              <a:rPr lang="en-US" altLang="zh-CN" sz="2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</a:p>
          <a:p>
            <a:pPr>
              <a:buFont typeface="Arial" pitchFamily="34" charset="0"/>
              <a:buChar char="•"/>
            </a:pPr>
            <a:r>
              <a:rPr lang="en-US" altLang="zh-CN" sz="2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</a:t>
            </a:r>
            <a:r>
              <a:rPr lang="en-US" altLang="zh-CN" sz="2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n-route switches forward </a:t>
            </a:r>
            <a:r>
              <a:rPr lang="en-US" altLang="zh-CN" sz="2400" b="1" dirty="0" err="1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pkt</a:t>
            </a:r>
            <a:r>
              <a:rPr lang="en-US" altLang="zh-CN" sz="2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</a:p>
          <a:p>
            <a:r>
              <a:rPr lang="en-US" altLang="zh-CN" sz="2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altLang="zh-CN" sz="2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using </a:t>
            </a:r>
            <a:r>
              <a:rPr lang="en-US" altLang="zh-CN" sz="2400" b="1" dirty="0" err="1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unique_tag</a:t>
            </a:r>
            <a:r>
              <a:rPr lang="en-US" altLang="zh-CN" sz="2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</a:p>
          <a:p>
            <a:endParaRPr lang="en-US" altLang="zh-CN" sz="2000" b="1" dirty="0" smtClean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r"/>
            <a:r>
              <a:rPr lang="en-US" altLang="zh-CN" sz="2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altLang="zh-CN" sz="2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no matching ambiguity </a:t>
            </a:r>
          </a:p>
          <a:p>
            <a:pPr algn="r"/>
            <a:r>
              <a:rPr lang="en-US" altLang="zh-CN" sz="2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on en-route switches</a:t>
            </a:r>
          </a:p>
          <a:p>
            <a:pPr algn="r"/>
            <a:endParaRPr lang="en-US" altLang="zh-CN" sz="20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altLang="zh-C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ingress switch may still go</a:t>
            </a:r>
            <a:r>
              <a:rPr lang="en-US" altLang="zh-CN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altLang="zh-C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wrong</a:t>
            </a:r>
          </a:p>
          <a:p>
            <a:endParaRPr lang="en-US" altLang="zh-CN" sz="24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zh-CN" altLang="en-US" sz="2400" dirty="0">
              <a:latin typeface="Verdana" pitchFamily="34" charset="0"/>
              <a:cs typeface="Verdana" pitchFamily="34" charset="0"/>
            </a:endParaRPr>
          </a:p>
        </p:txBody>
      </p:sp>
      <p:cxnSp>
        <p:nvCxnSpPr>
          <p:cNvPr id="51" name="直接连接符 50"/>
          <p:cNvCxnSpPr/>
          <p:nvPr/>
        </p:nvCxnSpPr>
        <p:spPr>
          <a:xfrm rot="5400000" flipH="1" flipV="1">
            <a:off x="3919068" y="4917596"/>
            <a:ext cx="3879220" cy="1588"/>
          </a:xfrm>
          <a:prstGeom prst="line">
            <a:avLst/>
          </a:prstGeom>
          <a:ln w="127000">
            <a:solidFill>
              <a:srgbClr val="FFC000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云形 14"/>
          <p:cNvSpPr/>
          <p:nvPr/>
        </p:nvSpPr>
        <p:spPr>
          <a:xfrm>
            <a:off x="0" y="1285860"/>
            <a:ext cx="4143372" cy="1601678"/>
          </a:xfrm>
          <a:prstGeom prst="cloud">
            <a:avLst/>
          </a:prstGeom>
          <a:noFill/>
          <a:ln>
            <a:solidFill>
              <a:srgbClr val="00B0F0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圆角矩形 15"/>
          <p:cNvSpPr/>
          <p:nvPr/>
        </p:nvSpPr>
        <p:spPr>
          <a:xfrm>
            <a:off x="1357290" y="0"/>
            <a:ext cx="1571636" cy="428628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7" y="1815967"/>
            <a:ext cx="703642" cy="3023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14479" y="1815967"/>
            <a:ext cx="703642" cy="3023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00363" y="1815967"/>
            <a:ext cx="703642" cy="3023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2" name="TextBox 21"/>
          <p:cNvSpPr txBox="1"/>
          <p:nvPr/>
        </p:nvSpPr>
        <p:spPr>
          <a:xfrm>
            <a:off x="1364946" y="0"/>
            <a:ext cx="1571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Controller</a:t>
            </a:r>
            <a:endParaRPr lang="zh-CN" altLang="en-US" b="1" dirty="0">
              <a:solidFill>
                <a:schemeClr val="bg1"/>
              </a:solidFill>
              <a:latin typeface="Verdana" pitchFamily="34" charset="0"/>
              <a:cs typeface="Verdana" pitchFamily="34" charset="0"/>
            </a:endParaRPr>
          </a:p>
        </p:txBody>
      </p:sp>
      <p:cxnSp>
        <p:nvCxnSpPr>
          <p:cNvPr id="26" name="直接箭头连接符 25"/>
          <p:cNvCxnSpPr/>
          <p:nvPr/>
        </p:nvCxnSpPr>
        <p:spPr>
          <a:xfrm>
            <a:off x="0" y="2000240"/>
            <a:ext cx="357158" cy="1588"/>
          </a:xfrm>
          <a:prstGeom prst="straightConnector1">
            <a:avLst/>
          </a:prstGeom>
          <a:ln w="57150">
            <a:solidFill>
              <a:srgbClr val="FF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接箭头连接符 26"/>
          <p:cNvCxnSpPr/>
          <p:nvPr/>
        </p:nvCxnSpPr>
        <p:spPr>
          <a:xfrm>
            <a:off x="857224" y="2000240"/>
            <a:ext cx="857256" cy="1588"/>
          </a:xfrm>
          <a:prstGeom prst="straightConnector1">
            <a:avLst/>
          </a:prstGeom>
          <a:ln w="57150">
            <a:solidFill>
              <a:srgbClr val="FF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接箭头连接符 35"/>
          <p:cNvCxnSpPr/>
          <p:nvPr/>
        </p:nvCxnSpPr>
        <p:spPr>
          <a:xfrm>
            <a:off x="2214546" y="2000240"/>
            <a:ext cx="785818" cy="1588"/>
          </a:xfrm>
          <a:prstGeom prst="straightConnector1">
            <a:avLst/>
          </a:prstGeom>
          <a:ln w="571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接箭头连接符 37"/>
          <p:cNvCxnSpPr/>
          <p:nvPr/>
        </p:nvCxnSpPr>
        <p:spPr>
          <a:xfrm rot="5400000" flipH="1" flipV="1">
            <a:off x="1286786" y="1142050"/>
            <a:ext cx="1428760" cy="1868"/>
          </a:xfrm>
          <a:prstGeom prst="straightConnector1">
            <a:avLst/>
          </a:prstGeom>
          <a:ln w="57150">
            <a:solidFill>
              <a:srgbClr val="FF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接箭头连接符 40"/>
          <p:cNvCxnSpPr/>
          <p:nvPr/>
        </p:nvCxnSpPr>
        <p:spPr>
          <a:xfrm rot="5400000" flipH="1" flipV="1">
            <a:off x="1501100" y="1142050"/>
            <a:ext cx="1428760" cy="1868"/>
          </a:xfrm>
          <a:prstGeom prst="straightConnector1">
            <a:avLst/>
          </a:prstGeom>
          <a:ln w="57150">
            <a:solidFill>
              <a:srgbClr val="00B05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428596" y="2000240"/>
            <a:ext cx="55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sw1</a:t>
            </a:r>
            <a:endParaRPr lang="zh-CN" alt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1785918" y="2000240"/>
            <a:ext cx="55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sw2</a:t>
            </a:r>
            <a:endParaRPr lang="zh-CN" alt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3071802" y="2000240"/>
            <a:ext cx="55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sw3</a:t>
            </a:r>
            <a:endParaRPr lang="zh-CN" alt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129600" y="2214554"/>
            <a:ext cx="8404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ingress</a:t>
            </a:r>
            <a:endParaRPr lang="zh-CN" altLang="en-US" dirty="0"/>
          </a:p>
        </p:txBody>
      </p:sp>
      <p:sp>
        <p:nvSpPr>
          <p:cNvPr id="56" name="TextBox 55"/>
          <p:cNvSpPr txBox="1"/>
          <p:nvPr/>
        </p:nvSpPr>
        <p:spPr>
          <a:xfrm>
            <a:off x="-72000" y="4608000"/>
            <a:ext cx="59293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2nd-hop switch   &amp;   controller</a:t>
            </a:r>
          </a:p>
        </p:txBody>
      </p:sp>
      <p:sp>
        <p:nvSpPr>
          <p:cNvPr id="57" name="左大括号 56"/>
          <p:cNvSpPr/>
          <p:nvPr/>
        </p:nvSpPr>
        <p:spPr>
          <a:xfrm>
            <a:off x="5429256" y="4643446"/>
            <a:ext cx="285752" cy="357190"/>
          </a:xfrm>
          <a:prstGeom prst="leftBrace">
            <a:avLst/>
          </a:prstGeom>
          <a:ln w="38100"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8" name="左大括号 57"/>
          <p:cNvSpPr/>
          <p:nvPr/>
        </p:nvSpPr>
        <p:spPr>
          <a:xfrm rot="5400000">
            <a:off x="2142000" y="1535909"/>
            <a:ext cx="928694" cy="5143504"/>
          </a:xfrm>
          <a:prstGeom prst="leftBrace">
            <a:avLst/>
          </a:prstGeom>
          <a:ln w="38100"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60" name="直接箭头连接符 59"/>
          <p:cNvCxnSpPr/>
          <p:nvPr/>
        </p:nvCxnSpPr>
        <p:spPr>
          <a:xfrm rot="5400000" flipH="1" flipV="1">
            <a:off x="500968" y="5785520"/>
            <a:ext cx="1428760" cy="1868"/>
          </a:xfrm>
          <a:prstGeom prst="straightConnector1">
            <a:avLst/>
          </a:prstGeom>
          <a:ln w="57150">
            <a:solidFill>
              <a:srgbClr val="FF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-72000" y="2844000"/>
            <a:ext cx="59293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</a:t>
            </a:r>
            <a:r>
              <a:rPr lang="en-US" altLang="zh-CN" sz="24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nefficient</a:t>
            </a:r>
            <a:r>
              <a:rPr lang="en-US" altLang="zh-C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</a:p>
          <a:p>
            <a:r>
              <a:rPr lang="en-US" altLang="zh-C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to direct all packets to controller </a:t>
            </a:r>
          </a:p>
        </p:txBody>
      </p:sp>
      <p:sp>
        <p:nvSpPr>
          <p:cNvPr id="37" name="TextBox 36"/>
          <p:cNvSpPr txBox="1"/>
          <p:nvPr/>
        </p:nvSpPr>
        <p:spPr>
          <a:xfrm rot="16200000">
            <a:off x="2023963" y="762211"/>
            <a:ext cx="3214686" cy="1292662"/>
          </a:xfrm>
          <a:prstGeom prst="rect">
            <a:avLst/>
          </a:prstGeom>
          <a:solidFill>
            <a:schemeClr val="bg1">
              <a:alpha val="90000"/>
            </a:schemeClr>
          </a:solidFill>
        </p:spPr>
        <p:txBody>
          <a:bodyPr wrap="square" rtlCol="0">
            <a:spAutoFit/>
          </a:bodyPr>
          <a:lstStyle/>
          <a:p>
            <a:pPr algn="r"/>
            <a:endParaRPr lang="en-US" altLang="zh-CN" sz="2400" b="1" dirty="0" smtClean="0">
              <a:solidFill>
                <a:srgbClr val="00B05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r"/>
            <a:r>
              <a:rPr lang="en-US" altLang="zh-CN" sz="2700" b="1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efficiency</a:t>
            </a:r>
            <a:r>
              <a:rPr lang="en-US" altLang="zh-CN" sz="2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r>
              <a:rPr lang="en-US" altLang="zh-CN" sz="2400" b="1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</a:p>
          <a:p>
            <a:r>
              <a:rPr lang="en-US" altLang="zh-CN" sz="2700" b="1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enhancements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071934" y="0"/>
            <a:ext cx="507206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altLang="zh-C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Omit verifying </a:t>
            </a:r>
            <a:r>
              <a:rPr lang="en-US" altLang="zh-CN" sz="2400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pkt</a:t>
            </a:r>
            <a:r>
              <a:rPr lang="en-US" altLang="zh-C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processed by isolated rules </a:t>
            </a:r>
            <a:r>
              <a:rPr lang="en-US" altLang="zh-CN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(without overlapping rules);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zh-C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Introduce exact-match rules to track verified </a:t>
            </a:r>
            <a:r>
              <a:rPr lang="en-US" altLang="zh-CN" sz="2400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pkt</a:t>
            </a:r>
            <a:r>
              <a:rPr lang="en-US" altLang="zh-C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zh-C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Leverage Bloom filters to compress exact-match rules; </a:t>
            </a:r>
            <a:endParaRPr lang="en-US" altLang="zh-CN" sz="24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en-US" altLang="zh-CN" sz="4000" dirty="0" err="1" smtClean="0">
                <a:solidFill>
                  <a:schemeClr val="bg1"/>
                </a:solidFill>
                <a:ea typeface="Verdana" pitchFamily="34" charset="0"/>
              </a:rPr>
              <a:t>Gotta</a:t>
            </a:r>
            <a:r>
              <a:rPr lang="en-US" altLang="zh-CN" sz="4000" dirty="0" smtClean="0">
                <a:solidFill>
                  <a:schemeClr val="bg1"/>
                </a:solidFill>
              </a:rPr>
              <a:t> Tell You Switches Only Once</a:t>
            </a:r>
            <a:br>
              <a:rPr lang="en-US" altLang="zh-CN" sz="4000" dirty="0" smtClean="0">
                <a:solidFill>
                  <a:schemeClr val="bg1"/>
                </a:solidFill>
              </a:rPr>
            </a:br>
            <a:r>
              <a:rPr lang="en-US" altLang="zh-CN" sz="4000" dirty="0" smtClean="0">
                <a:solidFill>
                  <a:schemeClr val="bg1"/>
                </a:solidFill>
              </a:rPr>
              <a:t>Toward Bandwidth-Efficient</a:t>
            </a:r>
            <a:br>
              <a:rPr lang="en-US" altLang="zh-CN" sz="4000" dirty="0" smtClean="0">
                <a:solidFill>
                  <a:schemeClr val="bg1"/>
                </a:solidFill>
              </a:rPr>
            </a:br>
            <a:r>
              <a:rPr lang="en-US" altLang="zh-CN" sz="4000" dirty="0" smtClean="0">
                <a:solidFill>
                  <a:schemeClr val="bg1"/>
                </a:solidFill>
              </a:rPr>
              <a:t>Flow Setup for </a:t>
            </a:r>
            <a:r>
              <a:rPr lang="en-US" altLang="zh-CN" sz="4000" dirty="0" smtClean="0">
                <a:solidFill>
                  <a:srgbClr val="FFC000"/>
                </a:solidFill>
              </a:rPr>
              <a:t>SDN</a:t>
            </a:r>
            <a:r>
              <a:rPr lang="en-US" altLang="zh-CN" sz="4000" dirty="0" smtClean="0"/>
              <a:t/>
            </a:r>
            <a:br>
              <a:rPr lang="en-US" altLang="zh-CN" sz="4000" dirty="0" smtClean="0"/>
            </a:br>
            <a:endParaRPr lang="zh-CN" altLang="en-US" sz="4000" dirty="0">
              <a:solidFill>
                <a:srgbClr val="FFC00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860800" y="3357562"/>
            <a:ext cx="352578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RIGHT</a:t>
            </a:r>
          </a:p>
          <a:p>
            <a:r>
              <a:rPr lang="en-US" altLang="zh-CN" sz="3600" b="1" dirty="0" smtClean="0">
                <a:solidFill>
                  <a:schemeClr val="bg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</a:t>
            </a:r>
            <a:r>
              <a:rPr lang="en-US" altLang="zh-CN" sz="3600" b="1" dirty="0" smtClean="0">
                <a:solidFill>
                  <a:schemeClr val="bg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itigation</a:t>
            </a:r>
          </a:p>
          <a:p>
            <a:r>
              <a:rPr lang="en-US" altLang="zh-CN" sz="3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detection</a:t>
            </a:r>
            <a:endParaRPr lang="zh-CN" altLang="en-US" sz="3600" dirty="0">
              <a:latin typeface="Verdana" pitchFamily="34" charset="0"/>
              <a:cs typeface="Verdana" pitchFamily="34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-72000" y="3500439"/>
            <a:ext cx="5929322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err="1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pRIority</a:t>
            </a:r>
            <a:r>
              <a:rPr lang="en-US" altLang="zh-CN" sz="2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Goes to Hardware TCAM</a:t>
            </a:r>
          </a:p>
          <a:p>
            <a:endParaRPr lang="en-US" altLang="zh-CN" sz="1000" b="1" dirty="0" smtClean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altLang="zh-CN" sz="2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</a:t>
            </a:r>
            <a:r>
              <a:rPr lang="en-US" altLang="zh-CN" sz="2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ngress switch uniquely tags </a:t>
            </a:r>
            <a:r>
              <a:rPr lang="en-US" altLang="zh-CN" sz="2400" b="1" dirty="0" err="1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pkt</a:t>
            </a:r>
            <a:r>
              <a:rPr lang="en-US" altLang="zh-CN" sz="2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</a:p>
          <a:p>
            <a:pPr>
              <a:buFont typeface="Arial" pitchFamily="34" charset="0"/>
              <a:buChar char="•"/>
            </a:pPr>
            <a:r>
              <a:rPr lang="en-US" altLang="zh-CN" sz="2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</a:t>
            </a:r>
            <a:r>
              <a:rPr lang="en-US" altLang="zh-CN" sz="2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n-route switches forward </a:t>
            </a:r>
            <a:r>
              <a:rPr lang="en-US" altLang="zh-CN" sz="2400" b="1" dirty="0" err="1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pkt</a:t>
            </a:r>
            <a:r>
              <a:rPr lang="en-US" altLang="zh-CN" sz="2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</a:p>
          <a:p>
            <a:r>
              <a:rPr lang="en-US" altLang="zh-CN" sz="2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altLang="zh-CN" sz="2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using </a:t>
            </a:r>
            <a:r>
              <a:rPr lang="en-US" altLang="zh-CN" sz="2400" b="1" dirty="0" err="1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unique_tag</a:t>
            </a:r>
            <a:r>
              <a:rPr lang="en-US" altLang="zh-CN" sz="2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</a:p>
          <a:p>
            <a:endParaRPr lang="en-US" altLang="zh-CN" sz="2000" b="1" dirty="0" smtClean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r"/>
            <a:r>
              <a:rPr lang="en-US" altLang="zh-CN" sz="2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altLang="zh-CN" sz="2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no matching ambiguity </a:t>
            </a:r>
          </a:p>
          <a:p>
            <a:pPr algn="r"/>
            <a:r>
              <a:rPr lang="en-US" altLang="zh-CN" sz="2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on en-route switches</a:t>
            </a:r>
          </a:p>
          <a:p>
            <a:pPr algn="r"/>
            <a:endParaRPr lang="en-US" altLang="zh-CN" sz="20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altLang="zh-C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ingress switch may still go</a:t>
            </a:r>
            <a:r>
              <a:rPr lang="en-US" altLang="zh-CN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altLang="zh-C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wrong</a:t>
            </a:r>
          </a:p>
          <a:p>
            <a:endParaRPr lang="en-US" altLang="zh-CN" sz="24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zh-CN" altLang="en-US" sz="2400" dirty="0">
              <a:latin typeface="Verdana" pitchFamily="34" charset="0"/>
              <a:cs typeface="Verdana" pitchFamily="34" charset="0"/>
            </a:endParaRPr>
          </a:p>
        </p:txBody>
      </p:sp>
      <p:cxnSp>
        <p:nvCxnSpPr>
          <p:cNvPr id="51" name="直接连接符 50"/>
          <p:cNvCxnSpPr/>
          <p:nvPr/>
        </p:nvCxnSpPr>
        <p:spPr>
          <a:xfrm rot="5400000" flipH="1" flipV="1">
            <a:off x="3919068" y="4917596"/>
            <a:ext cx="3879220" cy="1588"/>
          </a:xfrm>
          <a:prstGeom prst="line">
            <a:avLst/>
          </a:prstGeom>
          <a:ln w="127000">
            <a:solidFill>
              <a:srgbClr val="FFC000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云形 14"/>
          <p:cNvSpPr/>
          <p:nvPr/>
        </p:nvSpPr>
        <p:spPr>
          <a:xfrm>
            <a:off x="0" y="1285860"/>
            <a:ext cx="4143372" cy="1601678"/>
          </a:xfrm>
          <a:prstGeom prst="cloud">
            <a:avLst/>
          </a:prstGeom>
          <a:noFill/>
          <a:ln>
            <a:solidFill>
              <a:srgbClr val="00B0F0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圆角矩形 15"/>
          <p:cNvSpPr/>
          <p:nvPr/>
        </p:nvSpPr>
        <p:spPr>
          <a:xfrm>
            <a:off x="1357290" y="0"/>
            <a:ext cx="1571636" cy="428628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7" y="1815967"/>
            <a:ext cx="703642" cy="3023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14479" y="1815967"/>
            <a:ext cx="703642" cy="3023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00363" y="1815967"/>
            <a:ext cx="703642" cy="3023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2" name="TextBox 21"/>
          <p:cNvSpPr txBox="1"/>
          <p:nvPr/>
        </p:nvSpPr>
        <p:spPr>
          <a:xfrm>
            <a:off x="1364946" y="0"/>
            <a:ext cx="1571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Controller</a:t>
            </a:r>
            <a:endParaRPr lang="zh-CN" altLang="en-US" b="1" dirty="0">
              <a:solidFill>
                <a:schemeClr val="bg1"/>
              </a:solidFill>
              <a:latin typeface="Verdana" pitchFamily="34" charset="0"/>
              <a:cs typeface="Verdana" pitchFamily="34" charset="0"/>
            </a:endParaRPr>
          </a:p>
        </p:txBody>
      </p:sp>
      <p:cxnSp>
        <p:nvCxnSpPr>
          <p:cNvPr id="26" name="直接箭头连接符 25"/>
          <p:cNvCxnSpPr/>
          <p:nvPr/>
        </p:nvCxnSpPr>
        <p:spPr>
          <a:xfrm>
            <a:off x="0" y="2000240"/>
            <a:ext cx="357158" cy="1588"/>
          </a:xfrm>
          <a:prstGeom prst="straightConnector1">
            <a:avLst/>
          </a:prstGeom>
          <a:ln w="57150">
            <a:solidFill>
              <a:srgbClr val="FF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接箭头连接符 26"/>
          <p:cNvCxnSpPr/>
          <p:nvPr/>
        </p:nvCxnSpPr>
        <p:spPr>
          <a:xfrm>
            <a:off x="857224" y="2000240"/>
            <a:ext cx="857256" cy="1588"/>
          </a:xfrm>
          <a:prstGeom prst="straightConnector1">
            <a:avLst/>
          </a:prstGeom>
          <a:ln w="57150">
            <a:solidFill>
              <a:srgbClr val="FF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接箭头连接符 35"/>
          <p:cNvCxnSpPr/>
          <p:nvPr/>
        </p:nvCxnSpPr>
        <p:spPr>
          <a:xfrm>
            <a:off x="2214546" y="2000240"/>
            <a:ext cx="785818" cy="1588"/>
          </a:xfrm>
          <a:prstGeom prst="straightConnector1">
            <a:avLst/>
          </a:prstGeom>
          <a:ln w="571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接箭头连接符 37"/>
          <p:cNvCxnSpPr/>
          <p:nvPr/>
        </p:nvCxnSpPr>
        <p:spPr>
          <a:xfrm rot="5400000" flipH="1" flipV="1">
            <a:off x="1286786" y="1142050"/>
            <a:ext cx="1428760" cy="1868"/>
          </a:xfrm>
          <a:prstGeom prst="straightConnector1">
            <a:avLst/>
          </a:prstGeom>
          <a:ln w="57150">
            <a:solidFill>
              <a:srgbClr val="FF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接箭头连接符 40"/>
          <p:cNvCxnSpPr/>
          <p:nvPr/>
        </p:nvCxnSpPr>
        <p:spPr>
          <a:xfrm rot="5400000" flipH="1" flipV="1">
            <a:off x="1501100" y="1142050"/>
            <a:ext cx="1428760" cy="1868"/>
          </a:xfrm>
          <a:prstGeom prst="straightConnector1">
            <a:avLst/>
          </a:prstGeom>
          <a:ln w="57150">
            <a:solidFill>
              <a:srgbClr val="FF0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428596" y="2000240"/>
            <a:ext cx="55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sw1</a:t>
            </a:r>
            <a:endParaRPr lang="zh-CN" alt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1785918" y="2000240"/>
            <a:ext cx="55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sw2</a:t>
            </a:r>
            <a:endParaRPr lang="zh-CN" alt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3071802" y="2000240"/>
            <a:ext cx="55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sw3</a:t>
            </a:r>
            <a:endParaRPr lang="zh-CN" alt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129600" y="2214554"/>
            <a:ext cx="8404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ingress</a:t>
            </a:r>
            <a:endParaRPr lang="zh-CN" altLang="en-US" dirty="0"/>
          </a:p>
        </p:txBody>
      </p:sp>
      <p:sp>
        <p:nvSpPr>
          <p:cNvPr id="56" name="TextBox 55"/>
          <p:cNvSpPr txBox="1"/>
          <p:nvPr/>
        </p:nvSpPr>
        <p:spPr>
          <a:xfrm>
            <a:off x="-72000" y="4608000"/>
            <a:ext cx="59293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2nd-hop switch   &amp;   controller</a:t>
            </a:r>
          </a:p>
        </p:txBody>
      </p:sp>
      <p:sp>
        <p:nvSpPr>
          <p:cNvPr id="57" name="左大括号 56"/>
          <p:cNvSpPr/>
          <p:nvPr/>
        </p:nvSpPr>
        <p:spPr>
          <a:xfrm>
            <a:off x="5429256" y="4643446"/>
            <a:ext cx="285752" cy="357190"/>
          </a:xfrm>
          <a:prstGeom prst="leftBrace">
            <a:avLst/>
          </a:prstGeom>
          <a:ln w="38100"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8" name="左大括号 57"/>
          <p:cNvSpPr/>
          <p:nvPr/>
        </p:nvSpPr>
        <p:spPr>
          <a:xfrm rot="5400000">
            <a:off x="2142000" y="1535909"/>
            <a:ext cx="928694" cy="5143504"/>
          </a:xfrm>
          <a:prstGeom prst="leftBrace">
            <a:avLst/>
          </a:prstGeom>
          <a:ln w="38100"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60" name="直接箭头连接符 59"/>
          <p:cNvCxnSpPr/>
          <p:nvPr/>
        </p:nvCxnSpPr>
        <p:spPr>
          <a:xfrm rot="5400000" flipH="1" flipV="1">
            <a:off x="500968" y="5785520"/>
            <a:ext cx="1428760" cy="1868"/>
          </a:xfrm>
          <a:prstGeom prst="straightConnector1">
            <a:avLst/>
          </a:prstGeom>
          <a:ln w="57150">
            <a:solidFill>
              <a:srgbClr val="FF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-72000" y="2844000"/>
            <a:ext cx="59293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zh-CN" sz="2400" b="1" dirty="0" smtClean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altLang="zh-CN" sz="24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upon forwarding-error detection</a:t>
            </a:r>
            <a:endParaRPr lang="en-US" altLang="zh-CN" sz="24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8" name="椭圆 27"/>
          <p:cNvSpPr/>
          <p:nvPr/>
        </p:nvSpPr>
        <p:spPr>
          <a:xfrm>
            <a:off x="2071670" y="857232"/>
            <a:ext cx="2286016" cy="428628"/>
          </a:xfrm>
          <a:prstGeom prst="ellipse">
            <a:avLst/>
          </a:prstGeom>
          <a:noFill/>
          <a:ln w="38100">
            <a:solidFill>
              <a:srgbClr val="FFC000"/>
            </a:solidFill>
          </a:ln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600" b="1" dirty="0" err="1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</a:t>
            </a:r>
            <a:r>
              <a:rPr lang="en-US" altLang="zh-CN" sz="1600" b="1" dirty="0" err="1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wding</a:t>
            </a:r>
            <a:r>
              <a:rPr lang="en-US" altLang="zh-CN" sz="16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error</a:t>
            </a:r>
            <a:endParaRPr lang="zh-CN" altLang="en-US" sz="1600" b="1" dirty="0">
              <a:solidFill>
                <a:srgbClr val="FF0000"/>
              </a:solidFill>
              <a:latin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云形 50"/>
          <p:cNvSpPr/>
          <p:nvPr/>
        </p:nvSpPr>
        <p:spPr>
          <a:xfrm>
            <a:off x="1" y="755753"/>
            <a:ext cx="4143372" cy="1601678"/>
          </a:xfrm>
          <a:prstGeom prst="cloud">
            <a:avLst/>
          </a:prstGeom>
          <a:noFill/>
          <a:ln>
            <a:solidFill>
              <a:srgbClr val="00B0F0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46" name="直接箭头连接符 45"/>
          <p:cNvCxnSpPr/>
          <p:nvPr/>
        </p:nvCxnSpPr>
        <p:spPr>
          <a:xfrm rot="10800000">
            <a:off x="4071934" y="1428736"/>
            <a:ext cx="1364978" cy="1588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-285784" y="2643182"/>
            <a:ext cx="9429784" cy="986400"/>
          </a:xfrm>
        </p:spPr>
        <p:txBody>
          <a:bodyPr>
            <a:normAutofit fontScale="90000"/>
          </a:bodyPr>
          <a:lstStyle/>
          <a:p>
            <a:pPr algn="r"/>
            <a:r>
              <a:rPr lang="en-US" altLang="zh-CN" sz="4000" dirty="0" smtClean="0">
                <a:solidFill>
                  <a:schemeClr val="bg1"/>
                </a:solidFill>
                <a:ea typeface="Verdana" pitchFamily="34" charset="0"/>
              </a:rPr>
              <a:t>Toward</a:t>
            </a:r>
            <a:r>
              <a:rPr lang="en-US" altLang="zh-CN" sz="3600" dirty="0" smtClean="0">
                <a:solidFill>
                  <a:schemeClr val="bg1"/>
                </a:solidFill>
                <a:ea typeface="Verdana" pitchFamily="34" charset="0"/>
              </a:rPr>
              <a:t> </a:t>
            </a:r>
            <a:r>
              <a:rPr lang="en-US" altLang="zh-CN" sz="4000" dirty="0" smtClean="0">
                <a:solidFill>
                  <a:schemeClr val="bg1"/>
                </a:solidFill>
                <a:ea typeface="Verdana" pitchFamily="34" charset="0"/>
              </a:rPr>
              <a:t>Taming</a:t>
            </a:r>
            <a:r>
              <a:rPr lang="en-US" altLang="zh-CN" sz="3600" dirty="0" smtClean="0">
                <a:solidFill>
                  <a:schemeClr val="bg1"/>
                </a:solidFill>
                <a:ea typeface="Verdana" pitchFamily="34" charset="0"/>
              </a:rPr>
              <a:t> </a:t>
            </a:r>
            <a:r>
              <a:rPr lang="en-US" altLang="zh-CN" sz="4000" dirty="0" smtClean="0">
                <a:solidFill>
                  <a:schemeClr val="bg1"/>
                </a:solidFill>
                <a:ea typeface="Verdana" pitchFamily="34" charset="0"/>
              </a:rPr>
              <a:t>Policy</a:t>
            </a:r>
            <a:r>
              <a:rPr lang="en-US" altLang="zh-CN" sz="3600" dirty="0" smtClean="0">
                <a:solidFill>
                  <a:schemeClr val="bg1"/>
                </a:solidFill>
                <a:ea typeface="Verdana" pitchFamily="34" charset="0"/>
              </a:rPr>
              <a:t> </a:t>
            </a:r>
            <a:r>
              <a:rPr lang="en-US" altLang="zh-CN" sz="4000" dirty="0" smtClean="0">
                <a:solidFill>
                  <a:schemeClr val="bg1"/>
                </a:solidFill>
                <a:ea typeface="Verdana" pitchFamily="34" charset="0"/>
              </a:rPr>
              <a:t>Enforcement</a:t>
            </a:r>
            <a:r>
              <a:rPr lang="en-US" altLang="zh-CN" sz="3600" dirty="0" smtClean="0"/>
              <a:t/>
            </a:r>
            <a:br>
              <a:rPr lang="en-US" altLang="zh-CN" sz="3600" dirty="0" smtClean="0"/>
            </a:br>
            <a:r>
              <a:rPr lang="en-US" altLang="zh-CN" sz="4000" dirty="0" smtClean="0"/>
              <a:t>for SDN</a:t>
            </a:r>
            <a:r>
              <a:rPr lang="en-US" altLang="zh-CN" sz="1100" dirty="0" smtClean="0">
                <a:solidFill>
                  <a:schemeClr val="bg1"/>
                </a:solidFill>
              </a:rPr>
              <a:t>_</a:t>
            </a:r>
            <a:r>
              <a:rPr lang="en-US" altLang="zh-CN" sz="3200" dirty="0" smtClean="0">
                <a:solidFill>
                  <a:schemeClr val="bg1"/>
                </a:solidFill>
              </a:rPr>
              <a:t>_</a:t>
            </a:r>
            <a:r>
              <a:rPr lang="en-US" altLang="zh-CN" sz="4000" dirty="0" smtClean="0">
                <a:solidFill>
                  <a:schemeClr val="bg1"/>
                </a:solidFill>
              </a:rPr>
              <a:t>_____</a:t>
            </a:r>
            <a:r>
              <a:rPr lang="en-US" altLang="zh-CN" sz="4000" dirty="0" smtClean="0"/>
              <a:t/>
            </a:r>
            <a:br>
              <a:rPr lang="en-US" altLang="zh-CN" sz="4000" dirty="0" smtClean="0"/>
            </a:br>
            <a:r>
              <a:rPr lang="en-US" altLang="zh-CN" sz="4000" dirty="0" smtClean="0">
                <a:solidFill>
                  <a:schemeClr val="bg1"/>
                </a:solidFill>
              </a:rPr>
              <a:t>in the </a:t>
            </a:r>
            <a:r>
              <a:rPr lang="en-US" altLang="zh-CN" sz="4000" dirty="0" smtClean="0">
                <a:solidFill>
                  <a:srgbClr val="FFC000"/>
                </a:solidFill>
              </a:rPr>
              <a:t>RIGHT</a:t>
            </a:r>
            <a:r>
              <a:rPr lang="en-US" altLang="zh-CN" sz="4000" dirty="0" smtClean="0"/>
              <a:t> </a:t>
            </a:r>
            <a:r>
              <a:rPr lang="en-US" altLang="zh-CN" sz="4000" dirty="0" smtClean="0">
                <a:solidFill>
                  <a:schemeClr val="bg1"/>
                </a:solidFill>
              </a:rPr>
              <a:t>way</a:t>
            </a:r>
            <a:r>
              <a:rPr lang="en-US" altLang="zh-CN" sz="2800" dirty="0" smtClean="0">
                <a:solidFill>
                  <a:schemeClr val="bg1"/>
                </a:solidFill>
              </a:rPr>
              <a:t>_</a:t>
            </a:r>
            <a:endParaRPr lang="zh-CN" altLang="en-US" sz="2800" dirty="0">
              <a:solidFill>
                <a:schemeClr val="bg1"/>
              </a:solidFill>
            </a:endParaRPr>
          </a:p>
        </p:txBody>
      </p:sp>
      <p:sp>
        <p:nvSpPr>
          <p:cNvPr id="6" name="左大括号 5"/>
          <p:cNvSpPr/>
          <p:nvPr/>
        </p:nvSpPr>
        <p:spPr>
          <a:xfrm>
            <a:off x="5500694" y="3528000"/>
            <a:ext cx="285752" cy="357190"/>
          </a:xfrm>
          <a:prstGeom prst="leftBrace">
            <a:avLst/>
          </a:prstGeom>
          <a:ln w="38100"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左大括号 6"/>
          <p:cNvSpPr/>
          <p:nvPr/>
        </p:nvSpPr>
        <p:spPr>
          <a:xfrm>
            <a:off x="2071670" y="3528000"/>
            <a:ext cx="500066" cy="2548800"/>
          </a:xfrm>
          <a:prstGeom prst="leftBrace">
            <a:avLst/>
          </a:prstGeom>
          <a:ln w="38100"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2844000" y="3357562"/>
            <a:ext cx="2343976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zh-CN" sz="3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mitigate</a:t>
            </a:r>
          </a:p>
          <a:p>
            <a:pPr algn="r"/>
            <a:endParaRPr lang="en-US" altLang="zh-CN" sz="36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r"/>
            <a:r>
              <a:rPr lang="en-US" altLang="zh-CN" sz="3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detect</a:t>
            </a:r>
          </a:p>
          <a:p>
            <a:pPr algn="r"/>
            <a:endParaRPr lang="en-US" altLang="zh-CN" sz="36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r"/>
            <a:r>
              <a:rPr lang="en-US" altLang="zh-CN" sz="3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correct</a:t>
            </a:r>
            <a:endParaRPr lang="zh-CN" altLang="en-US" sz="36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3" name="左大括号 22"/>
          <p:cNvSpPr/>
          <p:nvPr/>
        </p:nvSpPr>
        <p:spPr>
          <a:xfrm>
            <a:off x="5500694" y="4643446"/>
            <a:ext cx="285752" cy="357190"/>
          </a:xfrm>
          <a:prstGeom prst="leftBrace">
            <a:avLst/>
          </a:prstGeom>
          <a:ln w="38100"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左大括号 23"/>
          <p:cNvSpPr/>
          <p:nvPr/>
        </p:nvSpPr>
        <p:spPr>
          <a:xfrm>
            <a:off x="5500694" y="5724000"/>
            <a:ext cx="285752" cy="357190"/>
          </a:xfrm>
          <a:prstGeom prst="leftBrace">
            <a:avLst/>
          </a:prstGeom>
          <a:ln w="38100"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TextBox 25"/>
          <p:cNvSpPr txBox="1"/>
          <p:nvPr/>
        </p:nvSpPr>
        <p:spPr>
          <a:xfrm>
            <a:off x="0" y="4143380"/>
            <a:ext cx="196239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zh-CN" sz="3600" b="1" dirty="0" err="1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fwding</a:t>
            </a:r>
            <a:endParaRPr lang="en-US" altLang="zh-CN" sz="3600" b="1" dirty="0" smtClean="0">
              <a:solidFill>
                <a:srgbClr val="00B05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r"/>
            <a:r>
              <a:rPr lang="en-US" altLang="zh-CN" sz="3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errors</a:t>
            </a:r>
            <a:endParaRPr lang="zh-CN" altLang="en-US" sz="36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35" name="形状 34"/>
          <p:cNvCxnSpPr>
            <a:stCxn id="26" idx="0"/>
          </p:cNvCxnSpPr>
          <p:nvPr/>
        </p:nvCxnSpPr>
        <p:spPr>
          <a:xfrm rot="5400000" flipH="1" flipV="1">
            <a:off x="2517680" y="1588993"/>
            <a:ext cx="1017907" cy="4090869"/>
          </a:xfrm>
          <a:prstGeom prst="bentConnector2">
            <a:avLst/>
          </a:prstGeom>
          <a:ln w="38100" cap="flat">
            <a:tailEnd type="arrow"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圆角矩形 14"/>
          <p:cNvSpPr/>
          <p:nvPr/>
        </p:nvSpPr>
        <p:spPr>
          <a:xfrm>
            <a:off x="5421600" y="1214422"/>
            <a:ext cx="1571636" cy="428628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TextBox 20"/>
          <p:cNvSpPr txBox="1"/>
          <p:nvPr/>
        </p:nvSpPr>
        <p:spPr>
          <a:xfrm>
            <a:off x="5429256" y="1214422"/>
            <a:ext cx="1571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Controller</a:t>
            </a:r>
            <a:endParaRPr lang="zh-CN" altLang="en-US" b="1" dirty="0">
              <a:solidFill>
                <a:schemeClr val="bg1"/>
              </a:solidFill>
              <a:latin typeface="Verdana" pitchFamily="34" charset="0"/>
              <a:cs typeface="Verdana" pitchFamily="34" charset="0"/>
            </a:endParaRPr>
          </a:p>
        </p:txBody>
      </p:sp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8215306" y="1214422"/>
            <a:ext cx="928694" cy="105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38" name="形状 37"/>
          <p:cNvCxnSpPr>
            <a:endCxn id="22" idx="2"/>
          </p:cNvCxnSpPr>
          <p:nvPr/>
        </p:nvCxnSpPr>
        <p:spPr>
          <a:xfrm flipV="1">
            <a:off x="7000892" y="2271697"/>
            <a:ext cx="1678761" cy="871551"/>
          </a:xfrm>
          <a:prstGeom prst="bentConnector2">
            <a:avLst/>
          </a:prstGeom>
          <a:ln w="38100">
            <a:solidFill>
              <a:srgbClr val="00B050"/>
            </a:solidFill>
            <a:tailEnd type="arrow"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8156230" y="785794"/>
            <a:ext cx="9877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zh-CN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admin</a:t>
            </a:r>
            <a:endParaRPr lang="zh-CN" altLang="en-US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42" name="直接箭头连接符 41"/>
          <p:cNvCxnSpPr>
            <a:endCxn id="15" idx="3"/>
          </p:cNvCxnSpPr>
          <p:nvPr/>
        </p:nvCxnSpPr>
        <p:spPr>
          <a:xfrm rot="10800000">
            <a:off x="6993236" y="1428736"/>
            <a:ext cx="1364978" cy="1588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7072330" y="1428736"/>
            <a:ext cx="11673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zh-CN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policies</a:t>
            </a:r>
            <a:endParaRPr lang="zh-CN" altLang="en-US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4429124" y="1428736"/>
            <a:ext cx="8338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zh-CN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rules</a:t>
            </a:r>
            <a:endParaRPr lang="zh-CN" altLang="en-US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48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7158" y="1285860"/>
            <a:ext cx="703642" cy="3023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9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14480" y="1285860"/>
            <a:ext cx="703642" cy="3023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0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00364" y="1285860"/>
            <a:ext cx="703642" cy="3023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52" name="直接箭头连接符 51"/>
          <p:cNvCxnSpPr/>
          <p:nvPr/>
        </p:nvCxnSpPr>
        <p:spPr>
          <a:xfrm rot="5400000">
            <a:off x="-535023" y="3107529"/>
            <a:ext cx="2071702" cy="1588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273600" y="784800"/>
            <a:ext cx="1032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zh-CN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switch</a:t>
            </a:r>
            <a:endParaRPr lang="zh-CN" altLang="en-US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en-US" altLang="zh-CN" sz="4000" dirty="0" err="1" smtClean="0">
                <a:solidFill>
                  <a:schemeClr val="bg1"/>
                </a:solidFill>
                <a:ea typeface="Verdana" pitchFamily="34" charset="0"/>
              </a:rPr>
              <a:t>Gotta</a:t>
            </a:r>
            <a:r>
              <a:rPr lang="en-US" altLang="zh-CN" sz="4000" dirty="0" smtClean="0">
                <a:solidFill>
                  <a:schemeClr val="bg1"/>
                </a:solidFill>
              </a:rPr>
              <a:t> Tell You Switches Only Once</a:t>
            </a:r>
            <a:br>
              <a:rPr lang="en-US" altLang="zh-CN" sz="4000" dirty="0" smtClean="0">
                <a:solidFill>
                  <a:schemeClr val="bg1"/>
                </a:solidFill>
              </a:rPr>
            </a:br>
            <a:r>
              <a:rPr lang="en-US" altLang="zh-CN" sz="4000" dirty="0" smtClean="0">
                <a:solidFill>
                  <a:schemeClr val="bg1"/>
                </a:solidFill>
              </a:rPr>
              <a:t>Toward Bandwidth-Efficient</a:t>
            </a:r>
            <a:br>
              <a:rPr lang="en-US" altLang="zh-CN" sz="4000" dirty="0" smtClean="0">
                <a:solidFill>
                  <a:schemeClr val="bg1"/>
                </a:solidFill>
              </a:rPr>
            </a:br>
            <a:r>
              <a:rPr lang="en-US" altLang="zh-CN" sz="4000" dirty="0" smtClean="0">
                <a:solidFill>
                  <a:schemeClr val="bg1"/>
                </a:solidFill>
              </a:rPr>
              <a:t>Flow Setup for </a:t>
            </a:r>
            <a:r>
              <a:rPr lang="en-US" altLang="zh-CN" sz="4000" dirty="0" smtClean="0">
                <a:solidFill>
                  <a:srgbClr val="FFC000"/>
                </a:solidFill>
              </a:rPr>
              <a:t>SDN</a:t>
            </a:r>
            <a:r>
              <a:rPr lang="en-US" altLang="zh-CN" sz="4000" dirty="0" smtClean="0"/>
              <a:t/>
            </a:r>
            <a:br>
              <a:rPr lang="en-US" altLang="zh-CN" sz="4000" dirty="0" smtClean="0"/>
            </a:br>
            <a:endParaRPr lang="zh-CN" altLang="en-US" sz="4000" dirty="0">
              <a:solidFill>
                <a:srgbClr val="FFC00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860800" y="3357562"/>
            <a:ext cx="352578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RIGHT</a:t>
            </a:r>
          </a:p>
          <a:p>
            <a:r>
              <a:rPr lang="en-US" altLang="zh-CN" sz="3600" b="1" dirty="0" smtClean="0">
                <a:solidFill>
                  <a:schemeClr val="bg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</a:t>
            </a:r>
            <a:r>
              <a:rPr lang="en-US" altLang="zh-CN" sz="3600" b="1" dirty="0" smtClean="0">
                <a:solidFill>
                  <a:schemeClr val="bg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itigation</a:t>
            </a:r>
          </a:p>
          <a:p>
            <a:r>
              <a:rPr lang="en-US" altLang="zh-CN" sz="3600" b="1" dirty="0" smtClean="0">
                <a:solidFill>
                  <a:schemeClr val="bg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detection</a:t>
            </a:r>
          </a:p>
          <a:p>
            <a:r>
              <a:rPr lang="en-US" altLang="zh-CN" sz="3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correction</a:t>
            </a:r>
            <a:endParaRPr lang="zh-CN" altLang="en-US" sz="3600" dirty="0">
              <a:latin typeface="Verdana" pitchFamily="34" charset="0"/>
              <a:cs typeface="Verdana" pitchFamily="34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-72000" y="3500439"/>
            <a:ext cx="5929322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err="1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pRIority</a:t>
            </a:r>
            <a:r>
              <a:rPr lang="en-US" altLang="zh-CN" sz="2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Goes to Hardware TCAM</a:t>
            </a:r>
          </a:p>
          <a:p>
            <a:endParaRPr lang="en-US" altLang="zh-CN" sz="1000" b="1" dirty="0" smtClean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altLang="zh-CN" sz="2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</a:t>
            </a:r>
            <a:r>
              <a:rPr lang="en-US" altLang="zh-CN" sz="2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ngress switch uniquely tags </a:t>
            </a:r>
            <a:r>
              <a:rPr lang="en-US" altLang="zh-CN" sz="2400" b="1" dirty="0" err="1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pkt</a:t>
            </a:r>
            <a:r>
              <a:rPr lang="en-US" altLang="zh-CN" sz="2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</a:p>
          <a:p>
            <a:pPr>
              <a:buFont typeface="Arial" pitchFamily="34" charset="0"/>
              <a:buChar char="•"/>
            </a:pPr>
            <a:r>
              <a:rPr lang="en-US" altLang="zh-CN" sz="2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</a:t>
            </a:r>
            <a:r>
              <a:rPr lang="en-US" altLang="zh-CN" sz="2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n-route switches forward </a:t>
            </a:r>
            <a:r>
              <a:rPr lang="en-US" altLang="zh-CN" sz="2400" b="1" dirty="0" err="1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pkt</a:t>
            </a:r>
            <a:r>
              <a:rPr lang="en-US" altLang="zh-CN" sz="2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</a:p>
          <a:p>
            <a:r>
              <a:rPr lang="en-US" altLang="zh-CN" sz="2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altLang="zh-CN" sz="2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using </a:t>
            </a:r>
            <a:r>
              <a:rPr lang="en-US" altLang="zh-CN" sz="2400" b="1" dirty="0" err="1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unique_tag</a:t>
            </a:r>
            <a:r>
              <a:rPr lang="en-US" altLang="zh-CN" sz="2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</a:p>
          <a:p>
            <a:endParaRPr lang="en-US" altLang="zh-CN" sz="2000" b="1" dirty="0" smtClean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r"/>
            <a:r>
              <a:rPr lang="en-US" altLang="zh-CN" sz="2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altLang="zh-CN" sz="2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no matching ambiguity </a:t>
            </a:r>
          </a:p>
          <a:p>
            <a:pPr algn="r"/>
            <a:r>
              <a:rPr lang="en-US" altLang="zh-CN" sz="2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on en-route switches</a:t>
            </a:r>
          </a:p>
          <a:p>
            <a:pPr algn="r"/>
            <a:endParaRPr lang="en-US" altLang="zh-CN" sz="20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altLang="zh-C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ingress switch may still go</a:t>
            </a:r>
            <a:r>
              <a:rPr lang="en-US" altLang="zh-CN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altLang="zh-C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wrong</a:t>
            </a:r>
          </a:p>
          <a:p>
            <a:endParaRPr lang="en-US" altLang="zh-CN" sz="24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zh-CN" altLang="en-US" sz="2400" dirty="0">
              <a:latin typeface="Verdana" pitchFamily="34" charset="0"/>
              <a:cs typeface="Verdana" pitchFamily="34" charset="0"/>
            </a:endParaRPr>
          </a:p>
        </p:txBody>
      </p:sp>
      <p:cxnSp>
        <p:nvCxnSpPr>
          <p:cNvPr id="51" name="直接连接符 50"/>
          <p:cNvCxnSpPr/>
          <p:nvPr/>
        </p:nvCxnSpPr>
        <p:spPr>
          <a:xfrm rot="5400000" flipH="1" flipV="1">
            <a:off x="3919068" y="4917596"/>
            <a:ext cx="3879220" cy="1588"/>
          </a:xfrm>
          <a:prstGeom prst="line">
            <a:avLst/>
          </a:prstGeom>
          <a:ln w="127000">
            <a:solidFill>
              <a:srgbClr val="FFC000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云形 14"/>
          <p:cNvSpPr/>
          <p:nvPr/>
        </p:nvSpPr>
        <p:spPr>
          <a:xfrm>
            <a:off x="0" y="1285860"/>
            <a:ext cx="4143372" cy="1601678"/>
          </a:xfrm>
          <a:prstGeom prst="cloud">
            <a:avLst/>
          </a:prstGeom>
          <a:noFill/>
          <a:ln>
            <a:solidFill>
              <a:srgbClr val="00B0F0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圆角矩形 15"/>
          <p:cNvSpPr/>
          <p:nvPr/>
        </p:nvSpPr>
        <p:spPr>
          <a:xfrm>
            <a:off x="1357290" y="0"/>
            <a:ext cx="1571636" cy="428628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7" y="1815967"/>
            <a:ext cx="703642" cy="3023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14479" y="1815967"/>
            <a:ext cx="703642" cy="3023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00363" y="1815967"/>
            <a:ext cx="703642" cy="3023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2" name="TextBox 21"/>
          <p:cNvSpPr txBox="1"/>
          <p:nvPr/>
        </p:nvSpPr>
        <p:spPr>
          <a:xfrm>
            <a:off x="1364946" y="0"/>
            <a:ext cx="1571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Controller</a:t>
            </a:r>
            <a:endParaRPr lang="zh-CN" altLang="en-US" b="1" dirty="0">
              <a:solidFill>
                <a:schemeClr val="bg1"/>
              </a:solidFill>
              <a:latin typeface="Verdana" pitchFamily="34" charset="0"/>
              <a:cs typeface="Verdana" pitchFamily="34" charset="0"/>
            </a:endParaRPr>
          </a:p>
        </p:txBody>
      </p:sp>
      <p:cxnSp>
        <p:nvCxnSpPr>
          <p:cNvPr id="26" name="直接箭头连接符 25"/>
          <p:cNvCxnSpPr/>
          <p:nvPr/>
        </p:nvCxnSpPr>
        <p:spPr>
          <a:xfrm>
            <a:off x="0" y="2000240"/>
            <a:ext cx="357158" cy="1588"/>
          </a:xfrm>
          <a:prstGeom prst="straightConnector1">
            <a:avLst/>
          </a:prstGeom>
          <a:ln w="57150">
            <a:solidFill>
              <a:srgbClr val="FF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接箭头连接符 26"/>
          <p:cNvCxnSpPr/>
          <p:nvPr/>
        </p:nvCxnSpPr>
        <p:spPr>
          <a:xfrm>
            <a:off x="857224" y="2000240"/>
            <a:ext cx="857256" cy="1588"/>
          </a:xfrm>
          <a:prstGeom prst="straightConnector1">
            <a:avLst/>
          </a:prstGeom>
          <a:ln w="57150">
            <a:solidFill>
              <a:srgbClr val="FF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接箭头连接符 37"/>
          <p:cNvCxnSpPr/>
          <p:nvPr/>
        </p:nvCxnSpPr>
        <p:spPr>
          <a:xfrm rot="5400000" flipH="1" flipV="1">
            <a:off x="1286786" y="1142050"/>
            <a:ext cx="1428760" cy="1868"/>
          </a:xfrm>
          <a:prstGeom prst="straightConnector1">
            <a:avLst/>
          </a:prstGeom>
          <a:ln w="57150">
            <a:solidFill>
              <a:srgbClr val="FF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接箭头连接符 40"/>
          <p:cNvCxnSpPr/>
          <p:nvPr/>
        </p:nvCxnSpPr>
        <p:spPr>
          <a:xfrm rot="16200000" flipV="1">
            <a:off x="1965447" y="679571"/>
            <a:ext cx="1000132" cy="498198"/>
          </a:xfrm>
          <a:prstGeom prst="straightConnector1">
            <a:avLst/>
          </a:prstGeom>
          <a:ln w="57150">
            <a:solidFill>
              <a:srgbClr val="00B05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428596" y="2000240"/>
            <a:ext cx="55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sw1</a:t>
            </a:r>
            <a:endParaRPr lang="zh-CN" alt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1785918" y="2000240"/>
            <a:ext cx="55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sw2</a:t>
            </a:r>
            <a:endParaRPr lang="zh-CN" alt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3071802" y="2000240"/>
            <a:ext cx="55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sw3</a:t>
            </a:r>
            <a:endParaRPr lang="zh-CN" alt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129600" y="2214554"/>
            <a:ext cx="8404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ingress</a:t>
            </a:r>
            <a:endParaRPr lang="zh-CN" altLang="en-US" dirty="0"/>
          </a:p>
        </p:txBody>
      </p:sp>
      <p:sp>
        <p:nvSpPr>
          <p:cNvPr id="56" name="TextBox 55"/>
          <p:cNvSpPr txBox="1"/>
          <p:nvPr/>
        </p:nvSpPr>
        <p:spPr>
          <a:xfrm>
            <a:off x="-72000" y="4608000"/>
            <a:ext cx="59293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2nd-hop switch   &amp;   controller</a:t>
            </a:r>
          </a:p>
        </p:txBody>
      </p:sp>
      <p:sp>
        <p:nvSpPr>
          <p:cNvPr id="57" name="左大括号 56"/>
          <p:cNvSpPr/>
          <p:nvPr/>
        </p:nvSpPr>
        <p:spPr>
          <a:xfrm>
            <a:off x="5429256" y="4643446"/>
            <a:ext cx="285752" cy="357190"/>
          </a:xfrm>
          <a:prstGeom prst="leftBrace">
            <a:avLst/>
          </a:prstGeom>
          <a:ln w="38100"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8" name="左大括号 57"/>
          <p:cNvSpPr/>
          <p:nvPr/>
        </p:nvSpPr>
        <p:spPr>
          <a:xfrm rot="5400000">
            <a:off x="2142000" y="1535909"/>
            <a:ext cx="928694" cy="5143504"/>
          </a:xfrm>
          <a:prstGeom prst="leftBrace">
            <a:avLst/>
          </a:prstGeom>
          <a:ln w="38100"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60" name="直接箭头连接符 59"/>
          <p:cNvCxnSpPr/>
          <p:nvPr/>
        </p:nvCxnSpPr>
        <p:spPr>
          <a:xfrm rot="5400000" flipH="1" flipV="1">
            <a:off x="500968" y="5785520"/>
            <a:ext cx="1428760" cy="1868"/>
          </a:xfrm>
          <a:prstGeom prst="straightConnector1">
            <a:avLst/>
          </a:prstGeom>
          <a:ln w="57150">
            <a:solidFill>
              <a:srgbClr val="FF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-72000" y="2844000"/>
            <a:ext cx="59293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zh-CN" sz="2400" b="1" dirty="0" smtClean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altLang="zh-CN" sz="24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upon forwarding-error detection</a:t>
            </a:r>
            <a:endParaRPr lang="en-US" altLang="zh-CN" sz="24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3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0298" y="1428736"/>
            <a:ext cx="703642" cy="3023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1" name="TextBox 30"/>
          <p:cNvSpPr txBox="1"/>
          <p:nvPr/>
        </p:nvSpPr>
        <p:spPr>
          <a:xfrm>
            <a:off x="2571736" y="1643050"/>
            <a:ext cx="55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sw4</a:t>
            </a:r>
            <a:endParaRPr lang="zh-CN" altLang="en-US" dirty="0"/>
          </a:p>
        </p:txBody>
      </p:sp>
      <p:sp>
        <p:nvSpPr>
          <p:cNvPr id="28" name="椭圆 27"/>
          <p:cNvSpPr/>
          <p:nvPr/>
        </p:nvSpPr>
        <p:spPr>
          <a:xfrm>
            <a:off x="2214546" y="428604"/>
            <a:ext cx="2786082" cy="1500198"/>
          </a:xfrm>
          <a:prstGeom prst="ellipse">
            <a:avLst/>
          </a:prstGeom>
          <a:noFill/>
          <a:ln w="38100">
            <a:solidFill>
              <a:srgbClr val="FFC000"/>
            </a:solidFill>
          </a:ln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600" b="1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  </a:t>
            </a:r>
            <a:r>
              <a:rPr lang="en-US" altLang="zh-CN" sz="2400" b="1" dirty="0" err="1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fwding</a:t>
            </a:r>
            <a:r>
              <a:rPr lang="en-US" altLang="zh-CN" sz="2400" b="1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correction</a:t>
            </a:r>
          </a:p>
          <a:p>
            <a:pPr algn="ctr"/>
            <a:endParaRPr lang="zh-CN" altLang="en-US" sz="2400" b="1" dirty="0">
              <a:solidFill>
                <a:srgbClr val="00B050"/>
              </a:solidFill>
              <a:latin typeface="Verdana" pitchFamily="34" charset="0"/>
              <a:cs typeface="Verdana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2928926" y="-57600"/>
            <a:ext cx="621507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/>
            <a:r>
              <a:rPr lang="en-US" altLang="zh-C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directs </a:t>
            </a:r>
            <a:r>
              <a:rPr lang="en-US" altLang="zh-CN" sz="2400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mis</a:t>
            </a:r>
            <a:r>
              <a:rPr lang="en-US" altLang="zh-C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-forwarded packets </a:t>
            </a:r>
          </a:p>
          <a:p>
            <a:pPr marL="457200" indent="-457200"/>
            <a:r>
              <a:rPr lang="en-US" altLang="zh-C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               to expectant forwarding     </a:t>
            </a:r>
          </a:p>
          <a:p>
            <a:pPr marL="457200" indent="-457200"/>
            <a:r>
              <a:rPr lang="en-US" altLang="zh-C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altLang="zh-C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                  paths</a:t>
            </a:r>
            <a:endParaRPr lang="en-US" altLang="zh-CN" sz="24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en-US" altLang="zh-CN" sz="4000" dirty="0" err="1" smtClean="0">
                <a:solidFill>
                  <a:schemeClr val="bg1"/>
                </a:solidFill>
                <a:ea typeface="Verdana" pitchFamily="34" charset="0"/>
              </a:rPr>
              <a:t>Gotta</a:t>
            </a:r>
            <a:r>
              <a:rPr lang="en-US" altLang="zh-CN" sz="4000" dirty="0" smtClean="0">
                <a:solidFill>
                  <a:schemeClr val="bg1"/>
                </a:solidFill>
              </a:rPr>
              <a:t> Tell You Switches Only Once</a:t>
            </a:r>
            <a:br>
              <a:rPr lang="en-US" altLang="zh-CN" sz="4000" dirty="0" smtClean="0">
                <a:solidFill>
                  <a:schemeClr val="bg1"/>
                </a:solidFill>
              </a:rPr>
            </a:br>
            <a:r>
              <a:rPr lang="en-US" altLang="zh-CN" sz="4000" dirty="0" smtClean="0">
                <a:solidFill>
                  <a:schemeClr val="bg1"/>
                </a:solidFill>
              </a:rPr>
              <a:t>Toward Bandwidth-Efficient</a:t>
            </a:r>
            <a:br>
              <a:rPr lang="en-US" altLang="zh-CN" sz="4000" dirty="0" smtClean="0">
                <a:solidFill>
                  <a:schemeClr val="bg1"/>
                </a:solidFill>
              </a:rPr>
            </a:br>
            <a:r>
              <a:rPr lang="en-US" altLang="zh-CN" sz="4000" dirty="0" smtClean="0">
                <a:solidFill>
                  <a:schemeClr val="bg1"/>
                </a:solidFill>
              </a:rPr>
              <a:t>Flow Setup for </a:t>
            </a:r>
            <a:r>
              <a:rPr lang="en-US" altLang="zh-CN" sz="4000" dirty="0" smtClean="0">
                <a:solidFill>
                  <a:srgbClr val="FFC000"/>
                </a:solidFill>
              </a:rPr>
              <a:t>SDN</a:t>
            </a:r>
            <a:r>
              <a:rPr lang="en-US" altLang="zh-CN" sz="4000" dirty="0" smtClean="0"/>
              <a:t/>
            </a:r>
            <a:br>
              <a:rPr lang="en-US" altLang="zh-CN" sz="4000" dirty="0" smtClean="0"/>
            </a:br>
            <a:endParaRPr lang="zh-CN" altLang="en-US" sz="4000" dirty="0">
              <a:solidFill>
                <a:srgbClr val="FFC00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860800" y="3357562"/>
            <a:ext cx="35257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RIGHT</a:t>
            </a:r>
          </a:p>
          <a:p>
            <a:r>
              <a:rPr lang="en-US" altLang="zh-CN" sz="3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contribution</a:t>
            </a:r>
            <a:endParaRPr lang="zh-CN" altLang="en-US" sz="3600" dirty="0">
              <a:latin typeface="Verdana" pitchFamily="34" charset="0"/>
              <a:cs typeface="Verdana" pitchFamily="34" charset="0"/>
            </a:endParaRPr>
          </a:p>
        </p:txBody>
      </p:sp>
      <p:cxnSp>
        <p:nvCxnSpPr>
          <p:cNvPr id="51" name="直接连接符 50"/>
          <p:cNvCxnSpPr/>
          <p:nvPr/>
        </p:nvCxnSpPr>
        <p:spPr>
          <a:xfrm rot="5400000" flipH="1" flipV="1">
            <a:off x="3919068" y="4917596"/>
            <a:ext cx="3879220" cy="1588"/>
          </a:xfrm>
          <a:prstGeom prst="line">
            <a:avLst/>
          </a:prstGeom>
          <a:ln w="127000">
            <a:solidFill>
              <a:srgbClr val="FFC000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0" y="3384000"/>
            <a:ext cx="5929322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decouple rules and priorities to </a:t>
            </a:r>
            <a:r>
              <a:rPr lang="en-US" altLang="zh-CN" sz="2400" b="1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mitigate</a:t>
            </a:r>
            <a:r>
              <a:rPr lang="en-US" altLang="zh-C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forwarding errors;</a:t>
            </a:r>
          </a:p>
          <a:p>
            <a:endParaRPr lang="en-US" altLang="zh-CN" sz="20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n-US" altLang="zh-CN" sz="20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altLang="zh-CN" sz="2400" b="1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detect</a:t>
            </a:r>
            <a:r>
              <a:rPr lang="en-US" altLang="zh-C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forwarding errors at packet level;</a:t>
            </a:r>
          </a:p>
          <a:p>
            <a:endParaRPr lang="en-US" altLang="zh-CN" sz="20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n-US" altLang="zh-CN" sz="20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altLang="zh-CN" sz="2400" b="1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correct </a:t>
            </a:r>
            <a:r>
              <a:rPr lang="en-US" altLang="zh-C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the forwarding path for </a:t>
            </a:r>
          </a:p>
          <a:p>
            <a:r>
              <a:rPr lang="en-US" altLang="zh-CN" sz="2400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mis</a:t>
            </a:r>
            <a:r>
              <a:rPr lang="en-US" altLang="zh-C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-forwarded packets;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en-US" altLang="zh-CN" sz="4000" dirty="0" err="1" smtClean="0">
                <a:solidFill>
                  <a:schemeClr val="bg1"/>
                </a:solidFill>
                <a:ea typeface="Verdana" pitchFamily="34" charset="0"/>
              </a:rPr>
              <a:t>Gotta</a:t>
            </a:r>
            <a:r>
              <a:rPr lang="en-US" altLang="zh-CN" sz="4000" dirty="0" smtClean="0">
                <a:solidFill>
                  <a:schemeClr val="bg1"/>
                </a:solidFill>
              </a:rPr>
              <a:t> Tell You Switches Only Once</a:t>
            </a:r>
            <a:br>
              <a:rPr lang="en-US" altLang="zh-CN" sz="4000" dirty="0" smtClean="0">
                <a:solidFill>
                  <a:schemeClr val="bg1"/>
                </a:solidFill>
              </a:rPr>
            </a:br>
            <a:r>
              <a:rPr lang="en-US" altLang="zh-CN" sz="4000" dirty="0" smtClean="0">
                <a:solidFill>
                  <a:schemeClr val="bg1"/>
                </a:solidFill>
              </a:rPr>
              <a:t>Toward Bandwidth-Efficient</a:t>
            </a:r>
            <a:br>
              <a:rPr lang="en-US" altLang="zh-CN" sz="4000" dirty="0" smtClean="0">
                <a:solidFill>
                  <a:schemeClr val="bg1"/>
                </a:solidFill>
              </a:rPr>
            </a:br>
            <a:r>
              <a:rPr lang="en-US" altLang="zh-CN" sz="4000" dirty="0" smtClean="0">
                <a:solidFill>
                  <a:schemeClr val="bg1"/>
                </a:solidFill>
              </a:rPr>
              <a:t>Flow Setup for </a:t>
            </a:r>
            <a:r>
              <a:rPr lang="en-US" altLang="zh-CN" sz="4000" dirty="0" smtClean="0">
                <a:solidFill>
                  <a:srgbClr val="FFC000"/>
                </a:solidFill>
              </a:rPr>
              <a:t>SDN</a:t>
            </a:r>
            <a:r>
              <a:rPr lang="en-US" altLang="zh-CN" sz="4000" dirty="0" smtClean="0"/>
              <a:t/>
            </a:r>
            <a:br>
              <a:rPr lang="en-US" altLang="zh-CN" sz="4000" dirty="0" smtClean="0"/>
            </a:br>
            <a:endParaRPr lang="zh-CN" altLang="en-US" sz="4000" dirty="0">
              <a:solidFill>
                <a:srgbClr val="FFC000"/>
              </a:solidFill>
            </a:endParaRPr>
          </a:p>
        </p:txBody>
      </p:sp>
      <p:sp>
        <p:nvSpPr>
          <p:cNvPr id="22" name="圆角矩形 21"/>
          <p:cNvSpPr/>
          <p:nvPr/>
        </p:nvSpPr>
        <p:spPr>
          <a:xfrm>
            <a:off x="2214546" y="1142984"/>
            <a:ext cx="2428892" cy="1285884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5000636"/>
            <a:ext cx="11525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86050" y="5000636"/>
            <a:ext cx="11525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7752" y="5000636"/>
            <a:ext cx="11525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云形 8"/>
          <p:cNvSpPr/>
          <p:nvPr/>
        </p:nvSpPr>
        <p:spPr>
          <a:xfrm>
            <a:off x="0" y="3786190"/>
            <a:ext cx="6786610" cy="2857520"/>
          </a:xfrm>
          <a:prstGeom prst="cloud">
            <a:avLst/>
          </a:prstGeom>
          <a:noFill/>
          <a:ln>
            <a:solidFill>
              <a:srgbClr val="00B0F0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圆角矩形 23"/>
          <p:cNvSpPr/>
          <p:nvPr/>
        </p:nvSpPr>
        <p:spPr>
          <a:xfrm>
            <a:off x="3144377" y="1714488"/>
            <a:ext cx="571504" cy="571504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App</a:t>
            </a:r>
            <a:endParaRPr lang="zh-CN" altLang="en-US" sz="1200" b="1" dirty="0" smtClean="0">
              <a:latin typeface="Verdana" pitchFamily="34" charset="0"/>
              <a:cs typeface="Verdana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643042" y="500042"/>
            <a:ext cx="13244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Controller</a:t>
            </a:r>
            <a:endParaRPr lang="zh-CN" altLang="en-US" dirty="0">
              <a:solidFill>
                <a:schemeClr val="bg1"/>
              </a:solidFill>
              <a:latin typeface="Verdana" pitchFamily="34" charset="0"/>
              <a:cs typeface="Verdana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688244" y="1142984"/>
            <a:ext cx="1481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Controller</a:t>
            </a:r>
            <a:endParaRPr lang="zh-CN" altLang="en-US" b="1" dirty="0">
              <a:solidFill>
                <a:schemeClr val="bg1"/>
              </a:solidFill>
              <a:latin typeface="Verdana" pitchFamily="34" charset="0"/>
              <a:cs typeface="Verdana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000364" y="1714488"/>
            <a:ext cx="8595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2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Routing</a:t>
            </a:r>
            <a:endParaRPr lang="zh-CN" altLang="en-US" sz="1200" b="1" dirty="0">
              <a:solidFill>
                <a:schemeClr val="bg1"/>
              </a:solidFill>
              <a:latin typeface="Verdana" pitchFamily="34" charset="0"/>
              <a:cs typeface="Verdana" pitchFamily="34" charset="0"/>
            </a:endParaRPr>
          </a:p>
        </p:txBody>
      </p:sp>
      <p:cxnSp>
        <p:nvCxnSpPr>
          <p:cNvPr id="19" name="直接箭头连接符 18"/>
          <p:cNvCxnSpPr>
            <a:stCxn id="9" idx="2"/>
          </p:cNvCxnSpPr>
          <p:nvPr/>
        </p:nvCxnSpPr>
        <p:spPr>
          <a:xfrm rot="10800000" flipH="1" flipV="1">
            <a:off x="21050" y="5214950"/>
            <a:ext cx="693297" cy="1588"/>
          </a:xfrm>
          <a:prstGeom prst="straightConnector1">
            <a:avLst/>
          </a:prstGeom>
          <a:ln w="57150">
            <a:solidFill>
              <a:srgbClr val="FF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0" y="5214950"/>
            <a:ext cx="6591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flow</a:t>
            </a:r>
            <a:endParaRPr lang="zh-CN" altLang="en-US" dirty="0">
              <a:latin typeface="Verdana" pitchFamily="34" charset="0"/>
              <a:cs typeface="Verdana" pitchFamily="34" charset="0"/>
            </a:endParaRPr>
          </a:p>
        </p:txBody>
      </p:sp>
      <p:cxnSp>
        <p:nvCxnSpPr>
          <p:cNvPr id="38" name="直接箭头连接符 37"/>
          <p:cNvCxnSpPr/>
          <p:nvPr/>
        </p:nvCxnSpPr>
        <p:spPr>
          <a:xfrm>
            <a:off x="1785918" y="5214950"/>
            <a:ext cx="4786346" cy="10965"/>
          </a:xfrm>
          <a:prstGeom prst="straightConnector1">
            <a:avLst/>
          </a:prstGeom>
          <a:ln w="57150">
            <a:solidFill>
              <a:srgbClr val="FF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接箭头连接符 44"/>
          <p:cNvCxnSpPr/>
          <p:nvPr/>
        </p:nvCxnSpPr>
        <p:spPr>
          <a:xfrm rot="5400000" flipH="1" flipV="1">
            <a:off x="714348" y="2500306"/>
            <a:ext cx="2786082" cy="221457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接箭头连接符 51"/>
          <p:cNvCxnSpPr>
            <a:endCxn id="6" idx="0"/>
          </p:cNvCxnSpPr>
          <p:nvPr/>
        </p:nvCxnSpPr>
        <p:spPr>
          <a:xfrm rot="5400000">
            <a:off x="2038332" y="3609976"/>
            <a:ext cx="2714642" cy="66679"/>
          </a:xfrm>
          <a:prstGeom prst="straightConnector1">
            <a:avLst/>
          </a:prstGeom>
          <a:ln w="5715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接箭头连接符 55"/>
          <p:cNvCxnSpPr>
            <a:stCxn id="24" idx="2"/>
            <a:endCxn id="7" idx="0"/>
          </p:cNvCxnSpPr>
          <p:nvPr/>
        </p:nvCxnSpPr>
        <p:spPr>
          <a:xfrm rot="16200000" flipH="1">
            <a:off x="3074750" y="2641371"/>
            <a:ext cx="2714644" cy="2003886"/>
          </a:xfrm>
          <a:prstGeom prst="straightConnector1">
            <a:avLst/>
          </a:prstGeom>
          <a:ln w="5715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接箭头连接符 57"/>
          <p:cNvCxnSpPr>
            <a:stCxn id="24" idx="2"/>
            <a:endCxn id="1026" idx="0"/>
          </p:cNvCxnSpPr>
          <p:nvPr/>
        </p:nvCxnSpPr>
        <p:spPr>
          <a:xfrm rot="5400000">
            <a:off x="1003048" y="2573555"/>
            <a:ext cx="2714644" cy="2139518"/>
          </a:xfrm>
          <a:prstGeom prst="straightConnector1">
            <a:avLst/>
          </a:prstGeom>
          <a:ln w="5715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" name="图片 24" descr="check-mark-3-6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2910" y="4643446"/>
            <a:ext cx="466724" cy="466724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 rot="18636639">
            <a:off x="1176663" y="3335354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PacketIn</a:t>
            </a:r>
            <a:endParaRPr lang="zh-CN" altLang="en-US" dirty="0">
              <a:latin typeface="Verdana" pitchFamily="34" charset="0"/>
              <a:cs typeface="Verdana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786050" y="3286124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FlowMod</a:t>
            </a:r>
            <a:endParaRPr lang="zh-CN" altLang="en-US" dirty="0">
              <a:latin typeface="Verdana" pitchFamily="34" charset="0"/>
              <a:cs typeface="Verdana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19200" y="5500702"/>
            <a:ext cx="18096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p1,</a:t>
            </a:r>
          </a:p>
          <a:p>
            <a:r>
              <a:rPr lang="en-US" altLang="zh-CN" dirty="0" err="1" smtClean="0">
                <a:ea typeface="Verdana" pitchFamily="34" charset="0"/>
                <a:cs typeface="Verdana" pitchFamily="34" charset="0"/>
              </a:rPr>
              <a:t>src_ip</a:t>
            </a:r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=10.20.*.*,</a:t>
            </a:r>
          </a:p>
          <a:p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fwd(sw2)</a:t>
            </a:r>
            <a:endParaRPr lang="zh-CN" altLang="en-US" dirty="0">
              <a:cs typeface="Verdana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700000" y="5500702"/>
            <a:ext cx="18096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solidFill>
                  <a:schemeClr val="bg1">
                    <a:lumMod val="75000"/>
                  </a:schemeClr>
                </a:solidFill>
                <a:ea typeface="Verdana" pitchFamily="34" charset="0"/>
                <a:cs typeface="Verdana" pitchFamily="34" charset="0"/>
              </a:rPr>
              <a:t>p2,</a:t>
            </a:r>
          </a:p>
          <a:p>
            <a:r>
              <a:rPr lang="en-US" altLang="zh-CN" dirty="0" err="1" smtClean="0">
                <a:solidFill>
                  <a:schemeClr val="bg1">
                    <a:lumMod val="75000"/>
                  </a:schemeClr>
                </a:solidFill>
                <a:ea typeface="Verdana" pitchFamily="34" charset="0"/>
                <a:cs typeface="Verdana" pitchFamily="34" charset="0"/>
              </a:rPr>
              <a:t>src_ip</a:t>
            </a:r>
            <a:r>
              <a:rPr lang="en-US" altLang="zh-CN" dirty="0" smtClean="0">
                <a:solidFill>
                  <a:schemeClr val="bg1">
                    <a:lumMod val="75000"/>
                  </a:schemeClr>
                </a:solidFill>
                <a:ea typeface="Verdana" pitchFamily="34" charset="0"/>
                <a:cs typeface="Verdana" pitchFamily="34" charset="0"/>
              </a:rPr>
              <a:t>=10.20.*.*,</a:t>
            </a:r>
          </a:p>
          <a:p>
            <a:r>
              <a:rPr lang="en-US" altLang="zh-CN" dirty="0" smtClean="0">
                <a:solidFill>
                  <a:schemeClr val="bg1">
                    <a:lumMod val="75000"/>
                  </a:schemeClr>
                </a:solidFill>
                <a:ea typeface="Verdana" pitchFamily="34" charset="0"/>
                <a:cs typeface="Verdana" pitchFamily="34" charset="0"/>
              </a:rPr>
              <a:t>fwd(sw3)</a:t>
            </a:r>
            <a:endParaRPr lang="zh-CN" altLang="en-US" dirty="0">
              <a:solidFill>
                <a:schemeClr val="bg1">
                  <a:lumMod val="75000"/>
                </a:schemeClr>
              </a:solidFill>
              <a:cs typeface="Verdana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752000" y="5500702"/>
            <a:ext cx="18096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p3,</a:t>
            </a:r>
          </a:p>
          <a:p>
            <a:r>
              <a:rPr lang="en-US" altLang="zh-CN" dirty="0" err="1" smtClean="0">
                <a:ea typeface="Verdana" pitchFamily="34" charset="0"/>
                <a:cs typeface="Verdana" pitchFamily="34" charset="0"/>
              </a:rPr>
              <a:t>src_ip</a:t>
            </a:r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=10.20.*.*,</a:t>
            </a:r>
          </a:p>
          <a:p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fwd(out)</a:t>
            </a:r>
            <a:endParaRPr lang="zh-CN" altLang="en-US" dirty="0">
              <a:cs typeface="Verdana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500166" y="4714884"/>
            <a:ext cx="55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sw1</a:t>
            </a:r>
            <a:endParaRPr lang="zh-CN" alt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3500430" y="4714884"/>
            <a:ext cx="55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sw2</a:t>
            </a:r>
            <a:endParaRPr lang="zh-CN" alt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5572132" y="4714884"/>
            <a:ext cx="55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sw3</a:t>
            </a:r>
            <a:endParaRPr lang="zh-CN" alt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2710800" y="6286520"/>
            <a:ext cx="18810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200" b="1" dirty="0" smtClean="0">
                <a:ea typeface="Verdana" pitchFamily="34" charset="0"/>
                <a:cs typeface="Verdana" pitchFamily="34" charset="0"/>
              </a:rPr>
              <a:t>p4,</a:t>
            </a:r>
          </a:p>
          <a:p>
            <a:r>
              <a:rPr lang="en-US" altLang="zh-CN" sz="1200" b="1" dirty="0" err="1" smtClean="0">
                <a:ea typeface="Verdana" pitchFamily="34" charset="0"/>
                <a:cs typeface="Verdana" pitchFamily="34" charset="0"/>
              </a:rPr>
              <a:t>src_ip</a:t>
            </a:r>
            <a:r>
              <a:rPr lang="en-US" altLang="zh-CN" sz="1200" b="1" dirty="0" smtClean="0">
                <a:ea typeface="Verdana" pitchFamily="34" charset="0"/>
                <a:cs typeface="Verdana" pitchFamily="34" charset="0"/>
              </a:rPr>
              <a:t>=10.*.*.*,</a:t>
            </a:r>
          </a:p>
          <a:p>
            <a:r>
              <a:rPr lang="en-US" altLang="zh-CN" sz="1200" b="1" dirty="0" smtClean="0">
                <a:ea typeface="Verdana" pitchFamily="34" charset="0"/>
                <a:cs typeface="Verdana" pitchFamily="34" charset="0"/>
              </a:rPr>
              <a:t>fwd(sw4)</a:t>
            </a:r>
            <a:endParaRPr lang="zh-CN" altLang="en-US" sz="1200" b="1" dirty="0">
              <a:cs typeface="Verdana" pitchFamily="34" charset="0"/>
            </a:endParaRPr>
          </a:p>
        </p:txBody>
      </p:sp>
      <p:pic>
        <p:nvPicPr>
          <p:cNvPr id="4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43306" y="4000504"/>
            <a:ext cx="11525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3" name="TextBox 42"/>
          <p:cNvSpPr txBox="1"/>
          <p:nvPr/>
        </p:nvSpPr>
        <p:spPr>
          <a:xfrm>
            <a:off x="4357686" y="3714752"/>
            <a:ext cx="55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sw4</a:t>
            </a:r>
            <a:endParaRPr lang="zh-CN" altLang="en-US" dirty="0"/>
          </a:p>
        </p:txBody>
      </p:sp>
      <p:cxnSp>
        <p:nvCxnSpPr>
          <p:cNvPr id="35" name="直接连接符 34"/>
          <p:cNvCxnSpPr>
            <a:stCxn id="47" idx="3"/>
            <a:endCxn id="47" idx="7"/>
          </p:cNvCxnSpPr>
          <p:nvPr/>
        </p:nvCxnSpPr>
        <p:spPr>
          <a:xfrm rot="5400000" flipH="1" flipV="1">
            <a:off x="4328095" y="5113921"/>
            <a:ext cx="202058" cy="202058"/>
          </a:xfrm>
          <a:prstGeom prst="line">
            <a:avLst/>
          </a:prstGeom>
          <a:ln w="57150">
            <a:solidFill>
              <a:srgbClr val="FF00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椭圆 46"/>
          <p:cNvSpPr/>
          <p:nvPr/>
        </p:nvSpPr>
        <p:spPr>
          <a:xfrm>
            <a:off x="4286248" y="5072074"/>
            <a:ext cx="285752" cy="285752"/>
          </a:xfrm>
          <a:prstGeom prst="ellipse">
            <a:avLst/>
          </a:prstGeom>
          <a:noFill/>
          <a:ln w="57150">
            <a:solidFill>
              <a:srgbClr val="FF00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48" name="直接箭头连接符 47"/>
          <p:cNvCxnSpPr/>
          <p:nvPr/>
        </p:nvCxnSpPr>
        <p:spPr>
          <a:xfrm rot="5400000" flipH="1" flipV="1">
            <a:off x="3321835" y="4822042"/>
            <a:ext cx="785819" cy="1588"/>
          </a:xfrm>
          <a:prstGeom prst="straightConnector1">
            <a:avLst/>
          </a:prstGeom>
          <a:ln w="57150">
            <a:solidFill>
              <a:srgbClr val="FF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471796" y="4572008"/>
            <a:ext cx="3525784" cy="1369606"/>
          </a:xfrm>
          <a:prstGeom prst="rect">
            <a:avLst/>
          </a:prstGeom>
          <a:solidFill>
            <a:schemeClr val="bg1">
              <a:alpha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9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causes:</a:t>
            </a:r>
          </a:p>
          <a:p>
            <a:r>
              <a:rPr lang="en-US" altLang="zh-CN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rule installation failure</a:t>
            </a:r>
          </a:p>
          <a:p>
            <a:r>
              <a:rPr lang="en-US" altLang="zh-CN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rule priority violation</a:t>
            </a:r>
          </a:p>
          <a:p>
            <a:r>
              <a:rPr lang="en-US" altLang="zh-CN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async</a:t>
            </a:r>
            <a:r>
              <a:rPr lang="en-US" altLang="zh-CN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rule activation</a:t>
            </a:r>
            <a:endParaRPr lang="zh-CN" altLang="en-US" b="1" dirty="0">
              <a:latin typeface="Verdana" pitchFamily="34" charset="0"/>
              <a:cs typeface="Verdana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428596" y="3357562"/>
            <a:ext cx="3525784" cy="1200329"/>
          </a:xfrm>
          <a:prstGeom prst="rect">
            <a:avLst/>
          </a:prstGeom>
          <a:solidFill>
            <a:schemeClr val="bg1">
              <a:alpha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36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Forwarding</a:t>
            </a:r>
          </a:p>
          <a:p>
            <a:r>
              <a:rPr lang="en-US" altLang="zh-CN" sz="36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errors</a:t>
            </a:r>
            <a:endParaRPr lang="zh-CN" altLang="en-US" sz="3600" dirty="0">
              <a:solidFill>
                <a:srgbClr val="FF0000"/>
              </a:solidFill>
              <a:latin typeface="Verdana" pitchFamily="34" charset="0"/>
              <a:cs typeface="Verdana" pitchFamily="34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3571868" y="3357562"/>
            <a:ext cx="2343976" cy="2862322"/>
          </a:xfrm>
          <a:prstGeom prst="rect">
            <a:avLst/>
          </a:prstGeom>
          <a:solidFill>
            <a:schemeClr val="bg1">
              <a:alpha val="90000"/>
            </a:schemeClr>
          </a:solidFill>
        </p:spPr>
        <p:txBody>
          <a:bodyPr wrap="none" rtlCol="0">
            <a:spAutoFit/>
          </a:bodyPr>
          <a:lstStyle/>
          <a:p>
            <a:pPr algn="r"/>
            <a:r>
              <a:rPr lang="en-US" altLang="zh-CN" sz="3600" b="1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mitigate</a:t>
            </a:r>
          </a:p>
          <a:p>
            <a:pPr algn="r"/>
            <a:endParaRPr lang="en-US" altLang="zh-CN" sz="36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r"/>
            <a:r>
              <a:rPr lang="en-US" altLang="zh-CN" sz="3600" b="1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detect</a:t>
            </a:r>
          </a:p>
          <a:p>
            <a:pPr algn="r"/>
            <a:endParaRPr lang="en-US" altLang="zh-CN" sz="36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r"/>
            <a:r>
              <a:rPr lang="en-US" altLang="zh-CN" sz="3600" b="1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correct</a:t>
            </a:r>
            <a:endParaRPr lang="zh-CN" altLang="en-US" sz="3600" b="1" dirty="0" smtClean="0">
              <a:solidFill>
                <a:srgbClr val="00B05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860800" y="3357562"/>
            <a:ext cx="3525784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RIGHT</a:t>
            </a:r>
          </a:p>
          <a:p>
            <a:endParaRPr lang="en-US" altLang="zh-CN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n-US" altLang="zh-CN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51" name="直接连接符 50"/>
          <p:cNvCxnSpPr/>
          <p:nvPr/>
        </p:nvCxnSpPr>
        <p:spPr>
          <a:xfrm rot="5400000" flipH="1" flipV="1">
            <a:off x="3919068" y="4917596"/>
            <a:ext cx="3879220" cy="1588"/>
          </a:xfrm>
          <a:prstGeom prst="line">
            <a:avLst/>
          </a:prstGeom>
          <a:ln w="127000">
            <a:solidFill>
              <a:srgbClr val="FFC000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左大括号 49"/>
          <p:cNvSpPr/>
          <p:nvPr/>
        </p:nvSpPr>
        <p:spPr>
          <a:xfrm>
            <a:off x="3428992" y="3528000"/>
            <a:ext cx="500066" cy="2548800"/>
          </a:xfrm>
          <a:prstGeom prst="leftBrace">
            <a:avLst/>
          </a:prstGeom>
          <a:ln w="38100"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en-US" altLang="zh-CN" sz="4000" dirty="0" err="1" smtClean="0">
                <a:solidFill>
                  <a:schemeClr val="bg1"/>
                </a:solidFill>
                <a:ea typeface="Verdana" pitchFamily="34" charset="0"/>
              </a:rPr>
              <a:t>Gotta</a:t>
            </a:r>
            <a:r>
              <a:rPr lang="en-US" altLang="zh-CN" sz="4000" dirty="0" smtClean="0">
                <a:solidFill>
                  <a:schemeClr val="bg1"/>
                </a:solidFill>
              </a:rPr>
              <a:t> Tell You Switches Only Once</a:t>
            </a:r>
            <a:br>
              <a:rPr lang="en-US" altLang="zh-CN" sz="4000" dirty="0" smtClean="0">
                <a:solidFill>
                  <a:schemeClr val="bg1"/>
                </a:solidFill>
              </a:rPr>
            </a:br>
            <a:r>
              <a:rPr lang="en-US" altLang="zh-CN" sz="4000" dirty="0" smtClean="0">
                <a:solidFill>
                  <a:schemeClr val="bg1"/>
                </a:solidFill>
              </a:rPr>
              <a:t>Toward Bandwidth-Efficient</a:t>
            </a:r>
            <a:br>
              <a:rPr lang="en-US" altLang="zh-CN" sz="4000" dirty="0" smtClean="0">
                <a:solidFill>
                  <a:schemeClr val="bg1"/>
                </a:solidFill>
              </a:rPr>
            </a:br>
            <a:r>
              <a:rPr lang="en-US" altLang="zh-CN" sz="4000" dirty="0" smtClean="0">
                <a:solidFill>
                  <a:schemeClr val="bg1"/>
                </a:solidFill>
              </a:rPr>
              <a:t>Flow Setup for </a:t>
            </a:r>
            <a:r>
              <a:rPr lang="en-US" altLang="zh-CN" sz="4000" dirty="0" smtClean="0">
                <a:solidFill>
                  <a:srgbClr val="FFC000"/>
                </a:solidFill>
              </a:rPr>
              <a:t>SDN</a:t>
            </a:r>
            <a:r>
              <a:rPr lang="en-US" altLang="zh-CN" sz="4000" dirty="0" smtClean="0"/>
              <a:t/>
            </a:r>
            <a:br>
              <a:rPr lang="en-US" altLang="zh-CN" sz="4000" dirty="0" smtClean="0"/>
            </a:br>
            <a:endParaRPr lang="zh-CN" altLang="en-US" sz="4000" dirty="0">
              <a:solidFill>
                <a:srgbClr val="FFC000"/>
              </a:solidFill>
            </a:endParaRPr>
          </a:p>
        </p:txBody>
      </p:sp>
      <p:sp>
        <p:nvSpPr>
          <p:cNvPr id="22" name="圆角矩形 21"/>
          <p:cNvSpPr/>
          <p:nvPr/>
        </p:nvSpPr>
        <p:spPr>
          <a:xfrm>
            <a:off x="2214546" y="1142984"/>
            <a:ext cx="2428892" cy="1285884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5000636"/>
            <a:ext cx="11525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86050" y="5000636"/>
            <a:ext cx="11525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7752" y="5000636"/>
            <a:ext cx="11525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云形 8"/>
          <p:cNvSpPr/>
          <p:nvPr/>
        </p:nvSpPr>
        <p:spPr>
          <a:xfrm>
            <a:off x="0" y="3786190"/>
            <a:ext cx="6786610" cy="2857520"/>
          </a:xfrm>
          <a:prstGeom prst="cloud">
            <a:avLst/>
          </a:prstGeom>
          <a:noFill/>
          <a:ln>
            <a:solidFill>
              <a:srgbClr val="00B0F0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圆角矩形 23"/>
          <p:cNvSpPr/>
          <p:nvPr/>
        </p:nvSpPr>
        <p:spPr>
          <a:xfrm>
            <a:off x="3144377" y="1714488"/>
            <a:ext cx="571504" cy="571504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App</a:t>
            </a:r>
            <a:endParaRPr lang="zh-CN" altLang="en-US" sz="1200" b="1" dirty="0" smtClean="0">
              <a:latin typeface="Verdana" pitchFamily="34" charset="0"/>
              <a:cs typeface="Verdana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643042" y="500042"/>
            <a:ext cx="13244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Controller</a:t>
            </a:r>
            <a:endParaRPr lang="zh-CN" altLang="en-US" dirty="0">
              <a:solidFill>
                <a:schemeClr val="bg1"/>
              </a:solidFill>
              <a:latin typeface="Verdana" pitchFamily="34" charset="0"/>
              <a:cs typeface="Verdana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688244" y="1142984"/>
            <a:ext cx="1481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Controller</a:t>
            </a:r>
            <a:endParaRPr lang="zh-CN" altLang="en-US" b="1" dirty="0">
              <a:solidFill>
                <a:schemeClr val="bg1"/>
              </a:solidFill>
              <a:latin typeface="Verdana" pitchFamily="34" charset="0"/>
              <a:cs typeface="Verdana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000364" y="1714488"/>
            <a:ext cx="8595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2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Routing</a:t>
            </a:r>
            <a:endParaRPr lang="zh-CN" altLang="en-US" sz="1200" b="1" dirty="0">
              <a:solidFill>
                <a:schemeClr val="bg1"/>
              </a:solidFill>
              <a:latin typeface="Verdana" pitchFamily="34" charset="0"/>
              <a:cs typeface="Verdana" pitchFamily="34" charset="0"/>
            </a:endParaRPr>
          </a:p>
        </p:txBody>
      </p:sp>
      <p:cxnSp>
        <p:nvCxnSpPr>
          <p:cNvPr id="19" name="直接箭头连接符 18"/>
          <p:cNvCxnSpPr>
            <a:stCxn id="9" idx="2"/>
          </p:cNvCxnSpPr>
          <p:nvPr/>
        </p:nvCxnSpPr>
        <p:spPr>
          <a:xfrm rot="10800000" flipH="1" flipV="1">
            <a:off x="21050" y="5214950"/>
            <a:ext cx="693297" cy="1588"/>
          </a:xfrm>
          <a:prstGeom prst="straightConnector1">
            <a:avLst/>
          </a:prstGeom>
          <a:ln w="57150">
            <a:solidFill>
              <a:srgbClr val="FF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0" y="5214950"/>
            <a:ext cx="6591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flow</a:t>
            </a:r>
            <a:endParaRPr lang="zh-CN" altLang="en-US" dirty="0">
              <a:latin typeface="Verdana" pitchFamily="34" charset="0"/>
              <a:cs typeface="Verdana" pitchFamily="34" charset="0"/>
            </a:endParaRPr>
          </a:p>
        </p:txBody>
      </p:sp>
      <p:cxnSp>
        <p:nvCxnSpPr>
          <p:cNvPr id="38" name="直接箭头连接符 37"/>
          <p:cNvCxnSpPr/>
          <p:nvPr/>
        </p:nvCxnSpPr>
        <p:spPr>
          <a:xfrm>
            <a:off x="1785918" y="5214950"/>
            <a:ext cx="4786346" cy="10965"/>
          </a:xfrm>
          <a:prstGeom prst="straightConnector1">
            <a:avLst/>
          </a:prstGeom>
          <a:ln w="57150">
            <a:solidFill>
              <a:srgbClr val="FF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接箭头连接符 44"/>
          <p:cNvCxnSpPr/>
          <p:nvPr/>
        </p:nvCxnSpPr>
        <p:spPr>
          <a:xfrm rot="5400000" flipH="1" flipV="1">
            <a:off x="714348" y="2500306"/>
            <a:ext cx="2786082" cy="221457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接箭头连接符 51"/>
          <p:cNvCxnSpPr>
            <a:endCxn id="6" idx="0"/>
          </p:cNvCxnSpPr>
          <p:nvPr/>
        </p:nvCxnSpPr>
        <p:spPr>
          <a:xfrm rot="5400000">
            <a:off x="2038332" y="3609976"/>
            <a:ext cx="2714642" cy="66679"/>
          </a:xfrm>
          <a:prstGeom prst="straightConnector1">
            <a:avLst/>
          </a:prstGeom>
          <a:ln w="5715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接箭头连接符 55"/>
          <p:cNvCxnSpPr>
            <a:stCxn id="24" idx="2"/>
            <a:endCxn id="7" idx="0"/>
          </p:cNvCxnSpPr>
          <p:nvPr/>
        </p:nvCxnSpPr>
        <p:spPr>
          <a:xfrm rot="16200000" flipH="1">
            <a:off x="3074750" y="2641371"/>
            <a:ext cx="2714644" cy="2003886"/>
          </a:xfrm>
          <a:prstGeom prst="straightConnector1">
            <a:avLst/>
          </a:prstGeom>
          <a:ln w="5715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接箭头连接符 57"/>
          <p:cNvCxnSpPr>
            <a:stCxn id="24" idx="2"/>
            <a:endCxn id="1026" idx="0"/>
          </p:cNvCxnSpPr>
          <p:nvPr/>
        </p:nvCxnSpPr>
        <p:spPr>
          <a:xfrm rot="5400000">
            <a:off x="1003048" y="2573555"/>
            <a:ext cx="2714644" cy="2139518"/>
          </a:xfrm>
          <a:prstGeom prst="straightConnector1">
            <a:avLst/>
          </a:prstGeom>
          <a:ln w="5715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" name="图片 24" descr="check-mark-3-6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2910" y="4643446"/>
            <a:ext cx="466724" cy="466724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 rot="18636639">
            <a:off x="1176663" y="3335354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PacketIn</a:t>
            </a:r>
            <a:endParaRPr lang="zh-CN" altLang="en-US" dirty="0">
              <a:latin typeface="Verdana" pitchFamily="34" charset="0"/>
              <a:cs typeface="Verdana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786050" y="3286124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FlowMod</a:t>
            </a:r>
            <a:endParaRPr lang="zh-CN" altLang="en-US" dirty="0">
              <a:latin typeface="Verdana" pitchFamily="34" charset="0"/>
              <a:cs typeface="Verdana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19200" y="5500702"/>
            <a:ext cx="18096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p1,</a:t>
            </a:r>
          </a:p>
          <a:p>
            <a:r>
              <a:rPr lang="en-US" altLang="zh-CN" dirty="0" err="1" smtClean="0">
                <a:ea typeface="Verdana" pitchFamily="34" charset="0"/>
                <a:cs typeface="Verdana" pitchFamily="34" charset="0"/>
              </a:rPr>
              <a:t>src_ip</a:t>
            </a:r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=10.20.*.*,</a:t>
            </a:r>
          </a:p>
          <a:p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fwd(sw2)</a:t>
            </a:r>
            <a:endParaRPr lang="zh-CN" altLang="en-US" dirty="0">
              <a:cs typeface="Verdana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700000" y="5500702"/>
            <a:ext cx="18096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solidFill>
                  <a:schemeClr val="bg1">
                    <a:lumMod val="75000"/>
                  </a:schemeClr>
                </a:solidFill>
                <a:ea typeface="Verdana" pitchFamily="34" charset="0"/>
                <a:cs typeface="Verdana" pitchFamily="34" charset="0"/>
              </a:rPr>
              <a:t>p2,</a:t>
            </a:r>
          </a:p>
          <a:p>
            <a:r>
              <a:rPr lang="en-US" altLang="zh-CN" dirty="0" err="1" smtClean="0">
                <a:solidFill>
                  <a:schemeClr val="bg1">
                    <a:lumMod val="75000"/>
                  </a:schemeClr>
                </a:solidFill>
                <a:ea typeface="Verdana" pitchFamily="34" charset="0"/>
                <a:cs typeface="Verdana" pitchFamily="34" charset="0"/>
              </a:rPr>
              <a:t>src_ip</a:t>
            </a:r>
            <a:r>
              <a:rPr lang="en-US" altLang="zh-CN" dirty="0" smtClean="0">
                <a:solidFill>
                  <a:schemeClr val="bg1">
                    <a:lumMod val="75000"/>
                  </a:schemeClr>
                </a:solidFill>
                <a:ea typeface="Verdana" pitchFamily="34" charset="0"/>
                <a:cs typeface="Verdana" pitchFamily="34" charset="0"/>
              </a:rPr>
              <a:t>=10.20.*.*,</a:t>
            </a:r>
          </a:p>
          <a:p>
            <a:r>
              <a:rPr lang="en-US" altLang="zh-CN" dirty="0" smtClean="0">
                <a:solidFill>
                  <a:schemeClr val="bg1">
                    <a:lumMod val="75000"/>
                  </a:schemeClr>
                </a:solidFill>
                <a:ea typeface="Verdana" pitchFamily="34" charset="0"/>
                <a:cs typeface="Verdana" pitchFamily="34" charset="0"/>
              </a:rPr>
              <a:t>fwd(sw3)</a:t>
            </a:r>
            <a:endParaRPr lang="zh-CN" altLang="en-US" dirty="0">
              <a:solidFill>
                <a:schemeClr val="bg1">
                  <a:lumMod val="75000"/>
                </a:schemeClr>
              </a:solidFill>
              <a:cs typeface="Verdana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752000" y="5500702"/>
            <a:ext cx="18096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p3,</a:t>
            </a:r>
          </a:p>
          <a:p>
            <a:r>
              <a:rPr lang="en-US" altLang="zh-CN" dirty="0" err="1" smtClean="0">
                <a:ea typeface="Verdana" pitchFamily="34" charset="0"/>
                <a:cs typeface="Verdana" pitchFamily="34" charset="0"/>
              </a:rPr>
              <a:t>src_ip</a:t>
            </a:r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=10.20.*.*,</a:t>
            </a:r>
          </a:p>
          <a:p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fwd(out)</a:t>
            </a:r>
            <a:endParaRPr lang="zh-CN" altLang="en-US" dirty="0">
              <a:cs typeface="Verdana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500166" y="4714884"/>
            <a:ext cx="55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sw1</a:t>
            </a:r>
            <a:endParaRPr lang="zh-CN" alt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3500430" y="4714884"/>
            <a:ext cx="55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sw2</a:t>
            </a:r>
            <a:endParaRPr lang="zh-CN" alt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5572132" y="4714884"/>
            <a:ext cx="55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sw3</a:t>
            </a:r>
            <a:endParaRPr lang="zh-CN" alt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2710800" y="6286520"/>
            <a:ext cx="18810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200" b="1" dirty="0" smtClean="0">
                <a:ea typeface="Verdana" pitchFamily="34" charset="0"/>
                <a:cs typeface="Verdana" pitchFamily="34" charset="0"/>
              </a:rPr>
              <a:t>p4,</a:t>
            </a:r>
          </a:p>
          <a:p>
            <a:r>
              <a:rPr lang="en-US" altLang="zh-CN" sz="1200" b="1" dirty="0" err="1" smtClean="0">
                <a:ea typeface="Verdana" pitchFamily="34" charset="0"/>
                <a:cs typeface="Verdana" pitchFamily="34" charset="0"/>
              </a:rPr>
              <a:t>src_ip</a:t>
            </a:r>
            <a:r>
              <a:rPr lang="en-US" altLang="zh-CN" sz="1200" b="1" dirty="0" smtClean="0">
                <a:ea typeface="Verdana" pitchFamily="34" charset="0"/>
                <a:cs typeface="Verdana" pitchFamily="34" charset="0"/>
              </a:rPr>
              <a:t>=10.*.*.*,</a:t>
            </a:r>
          </a:p>
          <a:p>
            <a:r>
              <a:rPr lang="en-US" altLang="zh-CN" sz="1200" b="1" dirty="0" smtClean="0">
                <a:ea typeface="Verdana" pitchFamily="34" charset="0"/>
                <a:cs typeface="Verdana" pitchFamily="34" charset="0"/>
              </a:rPr>
              <a:t>fwd(sw4)</a:t>
            </a:r>
            <a:endParaRPr lang="zh-CN" altLang="en-US" sz="1200" b="1" dirty="0">
              <a:cs typeface="Verdana" pitchFamily="34" charset="0"/>
            </a:endParaRPr>
          </a:p>
        </p:txBody>
      </p:sp>
      <p:pic>
        <p:nvPicPr>
          <p:cNvPr id="4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43306" y="4000504"/>
            <a:ext cx="11525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3" name="TextBox 42"/>
          <p:cNvSpPr txBox="1"/>
          <p:nvPr/>
        </p:nvSpPr>
        <p:spPr>
          <a:xfrm>
            <a:off x="4357686" y="3714752"/>
            <a:ext cx="55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sw4</a:t>
            </a:r>
            <a:endParaRPr lang="zh-CN" altLang="en-US" dirty="0"/>
          </a:p>
        </p:txBody>
      </p:sp>
      <p:cxnSp>
        <p:nvCxnSpPr>
          <p:cNvPr id="35" name="直接连接符 34"/>
          <p:cNvCxnSpPr>
            <a:stCxn id="47" idx="3"/>
            <a:endCxn id="47" idx="7"/>
          </p:cNvCxnSpPr>
          <p:nvPr/>
        </p:nvCxnSpPr>
        <p:spPr>
          <a:xfrm rot="5400000" flipH="1" flipV="1">
            <a:off x="4328095" y="5113921"/>
            <a:ext cx="202058" cy="202058"/>
          </a:xfrm>
          <a:prstGeom prst="line">
            <a:avLst/>
          </a:prstGeom>
          <a:ln w="57150">
            <a:solidFill>
              <a:srgbClr val="FF00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椭圆 46"/>
          <p:cNvSpPr/>
          <p:nvPr/>
        </p:nvSpPr>
        <p:spPr>
          <a:xfrm>
            <a:off x="4286248" y="5072074"/>
            <a:ext cx="285752" cy="285752"/>
          </a:xfrm>
          <a:prstGeom prst="ellipse">
            <a:avLst/>
          </a:prstGeom>
          <a:noFill/>
          <a:ln w="57150">
            <a:solidFill>
              <a:srgbClr val="FF00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48" name="直接箭头连接符 47"/>
          <p:cNvCxnSpPr/>
          <p:nvPr/>
        </p:nvCxnSpPr>
        <p:spPr>
          <a:xfrm rot="5400000" flipH="1" flipV="1">
            <a:off x="3321835" y="4822042"/>
            <a:ext cx="785819" cy="1588"/>
          </a:xfrm>
          <a:prstGeom prst="straightConnector1">
            <a:avLst/>
          </a:prstGeom>
          <a:ln w="57150">
            <a:solidFill>
              <a:srgbClr val="FF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471796" y="4572008"/>
            <a:ext cx="3525784" cy="1369606"/>
          </a:xfrm>
          <a:prstGeom prst="rect">
            <a:avLst/>
          </a:prstGeom>
          <a:solidFill>
            <a:schemeClr val="bg1">
              <a:alpha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9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causes:</a:t>
            </a:r>
          </a:p>
          <a:p>
            <a:r>
              <a:rPr lang="en-US" altLang="zh-CN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rule installation failure</a:t>
            </a:r>
          </a:p>
          <a:p>
            <a:r>
              <a:rPr lang="en-US" altLang="zh-CN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rule priority violation</a:t>
            </a:r>
          </a:p>
          <a:p>
            <a:r>
              <a:rPr lang="en-US" altLang="zh-CN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async</a:t>
            </a:r>
            <a:r>
              <a:rPr lang="en-US" altLang="zh-CN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rule activation</a:t>
            </a:r>
            <a:endParaRPr lang="zh-CN" altLang="en-US" b="1" dirty="0">
              <a:latin typeface="Verdana" pitchFamily="34" charset="0"/>
              <a:cs typeface="Verdana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428596" y="3357562"/>
            <a:ext cx="3525784" cy="1200329"/>
          </a:xfrm>
          <a:prstGeom prst="rect">
            <a:avLst/>
          </a:prstGeom>
          <a:solidFill>
            <a:schemeClr val="bg1">
              <a:alpha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36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Forwarding</a:t>
            </a:r>
          </a:p>
          <a:p>
            <a:r>
              <a:rPr lang="en-US" altLang="zh-CN" sz="36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errors</a:t>
            </a:r>
            <a:endParaRPr lang="zh-CN" altLang="en-US" sz="3600" dirty="0">
              <a:solidFill>
                <a:srgbClr val="FF0000"/>
              </a:solidFill>
              <a:latin typeface="Verdana" pitchFamily="34" charset="0"/>
              <a:cs typeface="Verdana" pitchFamily="34" charset="0"/>
            </a:endParaRPr>
          </a:p>
        </p:txBody>
      </p:sp>
      <p:sp>
        <p:nvSpPr>
          <p:cNvPr id="61" name="圆角矩形 60"/>
          <p:cNvSpPr/>
          <p:nvPr/>
        </p:nvSpPr>
        <p:spPr>
          <a:xfrm>
            <a:off x="4500562" y="3500438"/>
            <a:ext cx="2357454" cy="2928958"/>
          </a:xfrm>
          <a:prstGeom prst="roundRect">
            <a:avLst/>
          </a:prstGeom>
          <a:solidFill>
            <a:schemeClr val="bg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9" name="TextBox 48"/>
          <p:cNvSpPr txBox="1"/>
          <p:nvPr/>
        </p:nvSpPr>
        <p:spPr>
          <a:xfrm>
            <a:off x="3571868" y="3357562"/>
            <a:ext cx="2343976" cy="2862322"/>
          </a:xfrm>
          <a:prstGeom prst="rect">
            <a:avLst/>
          </a:prstGeom>
          <a:solidFill>
            <a:schemeClr val="bg1">
              <a:alpha val="90000"/>
            </a:schemeClr>
          </a:solidFill>
        </p:spPr>
        <p:txBody>
          <a:bodyPr wrap="none" rtlCol="0">
            <a:spAutoFit/>
          </a:bodyPr>
          <a:lstStyle/>
          <a:p>
            <a:pPr algn="r"/>
            <a:r>
              <a:rPr lang="en-US" altLang="zh-CN" sz="3600" b="1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mitigate</a:t>
            </a:r>
          </a:p>
          <a:p>
            <a:pPr algn="r"/>
            <a:endParaRPr lang="en-US" altLang="zh-CN" sz="36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r"/>
            <a:r>
              <a:rPr lang="en-US" altLang="zh-CN" sz="3600" b="1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detect</a:t>
            </a:r>
          </a:p>
          <a:p>
            <a:pPr algn="r"/>
            <a:endParaRPr lang="en-US" altLang="zh-CN" sz="36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r"/>
            <a:r>
              <a:rPr lang="en-US" altLang="zh-CN" sz="3600" b="1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correct</a:t>
            </a:r>
            <a:endParaRPr lang="zh-CN" altLang="en-US" sz="3600" b="1" dirty="0" smtClean="0">
              <a:solidFill>
                <a:srgbClr val="00B05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860800" y="3357562"/>
            <a:ext cx="3525784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RIGHT</a:t>
            </a:r>
          </a:p>
          <a:p>
            <a:r>
              <a:rPr lang="en-US" altLang="zh-CN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@SDDCS 2016</a:t>
            </a:r>
          </a:p>
          <a:p>
            <a:endParaRPr lang="en-US" altLang="zh-CN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altLang="zh-CN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Kai Bu</a:t>
            </a:r>
          </a:p>
          <a:p>
            <a:r>
              <a:rPr lang="en-US" altLang="zh-CN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Zhejiang University</a:t>
            </a:r>
          </a:p>
          <a:p>
            <a:r>
              <a:rPr lang="en-US" altLang="zh-CN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kaibu@zju.edu.cn</a:t>
            </a:r>
          </a:p>
          <a:p>
            <a:endParaRPr lang="en-US" altLang="zh-CN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n-US" altLang="zh-CN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5643570" y="2000240"/>
            <a:ext cx="35004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THANK YOU</a:t>
            </a:r>
            <a:endParaRPr lang="en-US" altLang="zh-CN" sz="36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0" name="左大括号 49"/>
          <p:cNvSpPr/>
          <p:nvPr/>
        </p:nvSpPr>
        <p:spPr>
          <a:xfrm>
            <a:off x="3428992" y="3528000"/>
            <a:ext cx="500066" cy="2548800"/>
          </a:xfrm>
          <a:prstGeom prst="leftBrace">
            <a:avLst/>
          </a:prstGeom>
          <a:ln w="38100"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4" name="圆角矩形 63"/>
          <p:cNvSpPr/>
          <p:nvPr/>
        </p:nvSpPr>
        <p:spPr>
          <a:xfrm>
            <a:off x="0" y="642918"/>
            <a:ext cx="5786446" cy="6215082"/>
          </a:xfrm>
          <a:prstGeom prst="roundRect">
            <a:avLst/>
          </a:prstGeom>
          <a:solidFill>
            <a:schemeClr val="bg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51" name="直接连接符 50"/>
          <p:cNvCxnSpPr/>
          <p:nvPr/>
        </p:nvCxnSpPr>
        <p:spPr>
          <a:xfrm rot="5400000" flipH="1" flipV="1">
            <a:off x="3919068" y="4917596"/>
            <a:ext cx="3879220" cy="1588"/>
          </a:xfrm>
          <a:prstGeom prst="line">
            <a:avLst/>
          </a:prstGeom>
          <a:ln w="127000">
            <a:solidFill>
              <a:srgbClr val="FFC000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云形 50"/>
          <p:cNvSpPr/>
          <p:nvPr/>
        </p:nvSpPr>
        <p:spPr>
          <a:xfrm>
            <a:off x="1" y="755753"/>
            <a:ext cx="4143372" cy="1601678"/>
          </a:xfrm>
          <a:prstGeom prst="cloud">
            <a:avLst/>
          </a:prstGeom>
          <a:noFill/>
          <a:ln>
            <a:solidFill>
              <a:srgbClr val="00B0F0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46" name="直接箭头连接符 45"/>
          <p:cNvCxnSpPr/>
          <p:nvPr/>
        </p:nvCxnSpPr>
        <p:spPr>
          <a:xfrm rot="10800000">
            <a:off x="4071934" y="1428736"/>
            <a:ext cx="1364978" cy="1588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-285784" y="2643182"/>
            <a:ext cx="9429784" cy="986400"/>
          </a:xfrm>
        </p:spPr>
        <p:txBody>
          <a:bodyPr>
            <a:normAutofit fontScale="90000"/>
          </a:bodyPr>
          <a:lstStyle/>
          <a:p>
            <a:pPr algn="r"/>
            <a:r>
              <a:rPr lang="en-US" altLang="zh-CN" sz="4000" dirty="0" smtClean="0">
                <a:solidFill>
                  <a:schemeClr val="bg1"/>
                </a:solidFill>
                <a:ea typeface="Verdana" pitchFamily="34" charset="0"/>
              </a:rPr>
              <a:t>Toward</a:t>
            </a:r>
            <a:r>
              <a:rPr lang="en-US" altLang="zh-CN" sz="3600" dirty="0" smtClean="0">
                <a:solidFill>
                  <a:schemeClr val="bg1"/>
                </a:solidFill>
                <a:ea typeface="Verdana" pitchFamily="34" charset="0"/>
              </a:rPr>
              <a:t> </a:t>
            </a:r>
            <a:r>
              <a:rPr lang="en-US" altLang="zh-CN" sz="4000" dirty="0" smtClean="0">
                <a:solidFill>
                  <a:schemeClr val="bg1"/>
                </a:solidFill>
                <a:ea typeface="Verdana" pitchFamily="34" charset="0"/>
              </a:rPr>
              <a:t>Taming</a:t>
            </a:r>
            <a:r>
              <a:rPr lang="en-US" altLang="zh-CN" sz="3600" dirty="0" smtClean="0">
                <a:solidFill>
                  <a:schemeClr val="bg1"/>
                </a:solidFill>
                <a:ea typeface="Verdana" pitchFamily="34" charset="0"/>
              </a:rPr>
              <a:t> </a:t>
            </a:r>
            <a:r>
              <a:rPr lang="en-US" altLang="zh-CN" sz="4000" dirty="0" smtClean="0">
                <a:solidFill>
                  <a:schemeClr val="bg1"/>
                </a:solidFill>
                <a:ea typeface="Verdana" pitchFamily="34" charset="0"/>
              </a:rPr>
              <a:t>Policy</a:t>
            </a:r>
            <a:r>
              <a:rPr lang="en-US" altLang="zh-CN" sz="3600" dirty="0" smtClean="0">
                <a:solidFill>
                  <a:schemeClr val="bg1"/>
                </a:solidFill>
                <a:ea typeface="Verdana" pitchFamily="34" charset="0"/>
              </a:rPr>
              <a:t> </a:t>
            </a:r>
            <a:r>
              <a:rPr lang="en-US" altLang="zh-CN" sz="4000" dirty="0" smtClean="0">
                <a:solidFill>
                  <a:schemeClr val="bg1"/>
                </a:solidFill>
                <a:ea typeface="Verdana" pitchFamily="34" charset="0"/>
              </a:rPr>
              <a:t>Enforcement</a:t>
            </a:r>
            <a:r>
              <a:rPr lang="en-US" altLang="zh-CN" sz="3600" dirty="0" smtClean="0"/>
              <a:t/>
            </a:r>
            <a:br>
              <a:rPr lang="en-US" altLang="zh-CN" sz="3600" dirty="0" smtClean="0"/>
            </a:br>
            <a:r>
              <a:rPr lang="en-US" altLang="zh-CN" sz="4000" dirty="0" smtClean="0"/>
              <a:t>for SDN</a:t>
            </a:r>
            <a:r>
              <a:rPr lang="en-US" altLang="zh-CN" sz="1100" dirty="0" smtClean="0">
                <a:solidFill>
                  <a:schemeClr val="bg1"/>
                </a:solidFill>
              </a:rPr>
              <a:t>_</a:t>
            </a:r>
            <a:r>
              <a:rPr lang="en-US" altLang="zh-CN" sz="3200" dirty="0" smtClean="0">
                <a:solidFill>
                  <a:schemeClr val="bg1"/>
                </a:solidFill>
              </a:rPr>
              <a:t>_</a:t>
            </a:r>
            <a:r>
              <a:rPr lang="en-US" altLang="zh-CN" sz="4000" dirty="0" smtClean="0">
                <a:solidFill>
                  <a:schemeClr val="bg1"/>
                </a:solidFill>
              </a:rPr>
              <a:t>_____</a:t>
            </a:r>
            <a:r>
              <a:rPr lang="en-US" altLang="zh-CN" sz="4000" dirty="0" smtClean="0"/>
              <a:t/>
            </a:r>
            <a:br>
              <a:rPr lang="en-US" altLang="zh-CN" sz="4000" dirty="0" smtClean="0"/>
            </a:br>
            <a:r>
              <a:rPr lang="en-US" altLang="zh-CN" sz="4000" dirty="0" smtClean="0">
                <a:solidFill>
                  <a:schemeClr val="bg1"/>
                </a:solidFill>
              </a:rPr>
              <a:t>in the </a:t>
            </a:r>
            <a:r>
              <a:rPr lang="en-US" altLang="zh-CN" sz="4000" dirty="0" smtClean="0">
                <a:solidFill>
                  <a:srgbClr val="FFC000"/>
                </a:solidFill>
              </a:rPr>
              <a:t>RIGHT</a:t>
            </a:r>
            <a:r>
              <a:rPr lang="en-US" altLang="zh-CN" sz="4000" dirty="0" smtClean="0"/>
              <a:t> </a:t>
            </a:r>
            <a:r>
              <a:rPr lang="en-US" altLang="zh-CN" sz="4000" dirty="0" smtClean="0">
                <a:solidFill>
                  <a:schemeClr val="bg1"/>
                </a:solidFill>
              </a:rPr>
              <a:t>way</a:t>
            </a:r>
            <a:r>
              <a:rPr lang="en-US" altLang="zh-CN" sz="2800" dirty="0" smtClean="0">
                <a:solidFill>
                  <a:schemeClr val="bg1"/>
                </a:solidFill>
              </a:rPr>
              <a:t>_</a:t>
            </a:r>
            <a:endParaRPr lang="zh-CN" altLang="en-US" sz="2800" dirty="0">
              <a:solidFill>
                <a:schemeClr val="bg1"/>
              </a:solidFill>
            </a:endParaRPr>
          </a:p>
        </p:txBody>
      </p:sp>
      <p:sp>
        <p:nvSpPr>
          <p:cNvPr id="6" name="左大括号 5"/>
          <p:cNvSpPr/>
          <p:nvPr/>
        </p:nvSpPr>
        <p:spPr>
          <a:xfrm>
            <a:off x="5500694" y="3528000"/>
            <a:ext cx="285752" cy="357190"/>
          </a:xfrm>
          <a:prstGeom prst="leftBrace">
            <a:avLst/>
          </a:prstGeom>
          <a:ln w="38100"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左大括号 6"/>
          <p:cNvSpPr/>
          <p:nvPr/>
        </p:nvSpPr>
        <p:spPr>
          <a:xfrm>
            <a:off x="2071670" y="3528000"/>
            <a:ext cx="500066" cy="2548800"/>
          </a:xfrm>
          <a:prstGeom prst="leftBrace">
            <a:avLst/>
          </a:prstGeom>
          <a:ln w="38100"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2844000" y="3357562"/>
            <a:ext cx="2343976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zh-CN" sz="3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mitigate</a:t>
            </a:r>
          </a:p>
          <a:p>
            <a:pPr algn="r"/>
            <a:endParaRPr lang="en-US" altLang="zh-CN" sz="36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r"/>
            <a:r>
              <a:rPr lang="en-US" altLang="zh-CN" sz="3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detect</a:t>
            </a:r>
          </a:p>
          <a:p>
            <a:pPr algn="r"/>
            <a:endParaRPr lang="en-US" altLang="zh-CN" sz="36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r"/>
            <a:r>
              <a:rPr lang="en-US" altLang="zh-CN" sz="3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correct</a:t>
            </a:r>
            <a:endParaRPr lang="zh-CN" altLang="en-US" sz="36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3" name="左大括号 22"/>
          <p:cNvSpPr/>
          <p:nvPr/>
        </p:nvSpPr>
        <p:spPr>
          <a:xfrm>
            <a:off x="5500694" y="4643446"/>
            <a:ext cx="285752" cy="357190"/>
          </a:xfrm>
          <a:prstGeom prst="leftBrace">
            <a:avLst/>
          </a:prstGeom>
          <a:ln w="38100"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左大括号 23"/>
          <p:cNvSpPr/>
          <p:nvPr/>
        </p:nvSpPr>
        <p:spPr>
          <a:xfrm>
            <a:off x="5500694" y="5724000"/>
            <a:ext cx="285752" cy="357190"/>
          </a:xfrm>
          <a:prstGeom prst="leftBrace">
            <a:avLst/>
          </a:prstGeom>
          <a:ln w="38100"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TextBox 25"/>
          <p:cNvSpPr txBox="1"/>
          <p:nvPr/>
        </p:nvSpPr>
        <p:spPr>
          <a:xfrm>
            <a:off x="0" y="4143380"/>
            <a:ext cx="196239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zh-CN" sz="3600" b="1" dirty="0" err="1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fwding</a:t>
            </a:r>
            <a:endParaRPr lang="en-US" altLang="zh-CN" sz="3600" b="1" dirty="0" smtClean="0">
              <a:solidFill>
                <a:srgbClr val="00B05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r"/>
            <a:r>
              <a:rPr lang="en-US" altLang="zh-CN" sz="36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errors</a:t>
            </a:r>
            <a:endParaRPr lang="zh-CN" altLang="en-US" sz="3600" b="1" dirty="0" smtClean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35" name="形状 34"/>
          <p:cNvCxnSpPr>
            <a:stCxn id="26" idx="0"/>
          </p:cNvCxnSpPr>
          <p:nvPr/>
        </p:nvCxnSpPr>
        <p:spPr>
          <a:xfrm rot="5400000" flipH="1" flipV="1">
            <a:off x="2517680" y="1588993"/>
            <a:ext cx="1017907" cy="4090869"/>
          </a:xfrm>
          <a:prstGeom prst="bentConnector2">
            <a:avLst/>
          </a:prstGeom>
          <a:ln w="38100" cap="flat">
            <a:tailEnd type="arrow"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圆角矩形 14"/>
          <p:cNvSpPr/>
          <p:nvPr/>
        </p:nvSpPr>
        <p:spPr>
          <a:xfrm>
            <a:off x="5421600" y="1214422"/>
            <a:ext cx="1571636" cy="428628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TextBox 20"/>
          <p:cNvSpPr txBox="1"/>
          <p:nvPr/>
        </p:nvSpPr>
        <p:spPr>
          <a:xfrm>
            <a:off x="5429256" y="1214422"/>
            <a:ext cx="1571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Controller</a:t>
            </a:r>
            <a:endParaRPr lang="zh-CN" altLang="en-US" b="1" dirty="0">
              <a:solidFill>
                <a:schemeClr val="bg1"/>
              </a:solidFill>
              <a:latin typeface="Verdana" pitchFamily="34" charset="0"/>
              <a:cs typeface="Verdana" pitchFamily="34" charset="0"/>
            </a:endParaRPr>
          </a:p>
        </p:txBody>
      </p:sp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8215306" y="1214422"/>
            <a:ext cx="928694" cy="105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38" name="形状 37"/>
          <p:cNvCxnSpPr>
            <a:endCxn id="22" idx="2"/>
          </p:cNvCxnSpPr>
          <p:nvPr/>
        </p:nvCxnSpPr>
        <p:spPr>
          <a:xfrm flipV="1">
            <a:off x="7000892" y="2271697"/>
            <a:ext cx="1678761" cy="871551"/>
          </a:xfrm>
          <a:prstGeom prst="bentConnector2">
            <a:avLst/>
          </a:prstGeom>
          <a:ln w="38100">
            <a:solidFill>
              <a:srgbClr val="00B050"/>
            </a:solidFill>
            <a:tailEnd type="arrow"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8156230" y="785794"/>
            <a:ext cx="9877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zh-CN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admin</a:t>
            </a:r>
            <a:endParaRPr lang="zh-CN" altLang="en-US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42" name="直接箭头连接符 41"/>
          <p:cNvCxnSpPr>
            <a:endCxn id="15" idx="3"/>
          </p:cNvCxnSpPr>
          <p:nvPr/>
        </p:nvCxnSpPr>
        <p:spPr>
          <a:xfrm rot="10800000">
            <a:off x="6993236" y="1428736"/>
            <a:ext cx="1364978" cy="1588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7072330" y="1428736"/>
            <a:ext cx="11673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zh-CN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policies</a:t>
            </a:r>
            <a:endParaRPr lang="zh-CN" altLang="en-US" b="1" dirty="0" smtClean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4429124" y="1428736"/>
            <a:ext cx="8338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zh-CN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rules</a:t>
            </a:r>
            <a:endParaRPr lang="zh-CN" altLang="en-US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48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7158" y="1285860"/>
            <a:ext cx="703642" cy="3023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9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14480" y="1285860"/>
            <a:ext cx="703642" cy="3023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0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00364" y="1285860"/>
            <a:ext cx="703642" cy="3023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52" name="直接箭头连接符 51"/>
          <p:cNvCxnSpPr/>
          <p:nvPr/>
        </p:nvCxnSpPr>
        <p:spPr>
          <a:xfrm rot="5400000">
            <a:off x="-535023" y="3107529"/>
            <a:ext cx="2071702" cy="1588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273600" y="784800"/>
            <a:ext cx="1032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zh-CN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switch</a:t>
            </a:r>
            <a:endParaRPr lang="zh-CN" altLang="en-US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30" name="形状 29"/>
          <p:cNvCxnSpPr>
            <a:endCxn id="45" idx="2"/>
          </p:cNvCxnSpPr>
          <p:nvPr/>
        </p:nvCxnSpPr>
        <p:spPr>
          <a:xfrm flipV="1">
            <a:off x="2052000" y="1798068"/>
            <a:ext cx="5603984" cy="3274006"/>
          </a:xfrm>
          <a:prstGeom prst="bentConnector2">
            <a:avLst/>
          </a:prstGeom>
          <a:ln w="38100">
            <a:solidFill>
              <a:srgbClr val="FF0000"/>
            </a:solidFill>
            <a:tailEnd type="arrow"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6603422" y="4714884"/>
            <a:ext cx="10647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zh-CN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violate</a:t>
            </a:r>
            <a:endParaRPr lang="zh-CN" altLang="en-US" b="1" dirty="0" smtClean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en-US" altLang="zh-CN" sz="4000" dirty="0" err="1" smtClean="0">
                <a:solidFill>
                  <a:schemeClr val="bg1"/>
                </a:solidFill>
                <a:ea typeface="Verdana" pitchFamily="34" charset="0"/>
              </a:rPr>
              <a:t>Gotta</a:t>
            </a:r>
            <a:r>
              <a:rPr lang="en-US" altLang="zh-CN" sz="4000" dirty="0" smtClean="0">
                <a:solidFill>
                  <a:schemeClr val="bg1"/>
                </a:solidFill>
              </a:rPr>
              <a:t> Tell You Switches Only Once</a:t>
            </a:r>
            <a:br>
              <a:rPr lang="en-US" altLang="zh-CN" sz="4000" dirty="0" smtClean="0">
                <a:solidFill>
                  <a:schemeClr val="bg1"/>
                </a:solidFill>
              </a:rPr>
            </a:br>
            <a:r>
              <a:rPr lang="en-US" altLang="zh-CN" sz="4000" dirty="0" smtClean="0">
                <a:solidFill>
                  <a:schemeClr val="bg1"/>
                </a:solidFill>
              </a:rPr>
              <a:t>Toward Bandwidth-Efficient</a:t>
            </a:r>
            <a:br>
              <a:rPr lang="en-US" altLang="zh-CN" sz="4000" dirty="0" smtClean="0">
                <a:solidFill>
                  <a:schemeClr val="bg1"/>
                </a:solidFill>
              </a:rPr>
            </a:br>
            <a:r>
              <a:rPr lang="en-US" altLang="zh-CN" sz="4000" dirty="0" smtClean="0">
                <a:solidFill>
                  <a:schemeClr val="bg1"/>
                </a:solidFill>
              </a:rPr>
              <a:t>Flow Setup for </a:t>
            </a:r>
            <a:r>
              <a:rPr lang="en-US" altLang="zh-CN" sz="4000" dirty="0" smtClean="0"/>
              <a:t>SDN</a:t>
            </a:r>
            <a:br>
              <a:rPr lang="en-US" altLang="zh-CN" sz="4000" dirty="0" smtClean="0"/>
            </a:br>
            <a:endParaRPr lang="zh-CN" altLang="en-US" sz="4000" dirty="0">
              <a:solidFill>
                <a:srgbClr val="FFC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929454" y="2829600"/>
            <a:ext cx="47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 smtClean="0">
                <a:latin typeface="Verdana" pitchFamily="34" charset="0"/>
                <a:cs typeface="Verdana" pitchFamily="34" charset="0"/>
              </a:rPr>
              <a:t>?</a:t>
            </a:r>
            <a:endParaRPr lang="zh-CN" altLang="en-US" sz="3600" b="1" dirty="0">
              <a:latin typeface="Verdana" pitchFamily="34" charset="0"/>
              <a:cs typeface="Verdana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32000" y="2815200"/>
            <a:ext cx="36792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wait… what’s</a:t>
            </a:r>
            <a:endParaRPr lang="zh-CN" altLang="en-US" sz="36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en-US" altLang="zh-CN" sz="4000" dirty="0" err="1" smtClean="0">
                <a:solidFill>
                  <a:schemeClr val="bg1"/>
                </a:solidFill>
                <a:ea typeface="Verdana" pitchFamily="34" charset="0"/>
              </a:rPr>
              <a:t>Gotta</a:t>
            </a:r>
            <a:r>
              <a:rPr lang="en-US" altLang="zh-CN" sz="4000" dirty="0" smtClean="0">
                <a:solidFill>
                  <a:schemeClr val="bg1"/>
                </a:solidFill>
              </a:rPr>
              <a:t> Tell You Switches Only Once</a:t>
            </a:r>
            <a:br>
              <a:rPr lang="en-US" altLang="zh-CN" sz="4000" dirty="0" smtClean="0">
                <a:solidFill>
                  <a:schemeClr val="bg1"/>
                </a:solidFill>
              </a:rPr>
            </a:br>
            <a:r>
              <a:rPr lang="en-US" altLang="zh-CN" sz="4000" dirty="0" smtClean="0">
                <a:solidFill>
                  <a:schemeClr val="bg1"/>
                </a:solidFill>
              </a:rPr>
              <a:t>Toward Bandwidth-Efficient</a:t>
            </a:r>
            <a:br>
              <a:rPr lang="en-US" altLang="zh-CN" sz="4000" dirty="0" smtClean="0">
                <a:solidFill>
                  <a:schemeClr val="bg1"/>
                </a:solidFill>
              </a:rPr>
            </a:br>
            <a:r>
              <a:rPr lang="en-US" altLang="zh-CN" sz="4000" dirty="0" smtClean="0">
                <a:solidFill>
                  <a:schemeClr val="bg1"/>
                </a:solidFill>
              </a:rPr>
              <a:t>Flow Setup for </a:t>
            </a:r>
            <a:r>
              <a:rPr lang="en-US" altLang="zh-CN" sz="4000" dirty="0" smtClean="0">
                <a:solidFill>
                  <a:srgbClr val="FFC000"/>
                </a:solidFill>
              </a:rPr>
              <a:t>SDN</a:t>
            </a:r>
            <a:r>
              <a:rPr lang="en-US" altLang="zh-CN" sz="4000" dirty="0" smtClean="0"/>
              <a:t/>
            </a:r>
            <a:br>
              <a:rPr lang="en-US" altLang="zh-CN" sz="4000" dirty="0" smtClean="0"/>
            </a:br>
            <a:endParaRPr lang="zh-CN" altLang="en-US" sz="4000" dirty="0">
              <a:solidFill>
                <a:srgbClr val="FFC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889600" y="3357562"/>
            <a:ext cx="35257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rgbClr val="FFC000"/>
                </a:solidFill>
              </a:rPr>
              <a:t>S</a:t>
            </a:r>
            <a:r>
              <a:rPr lang="en-US" altLang="zh-CN" sz="1900" dirty="0" smtClean="0"/>
              <a:t>oftware-</a:t>
            </a:r>
            <a:r>
              <a:rPr lang="en-US" altLang="zh-CN" sz="2400" b="1" dirty="0" smtClean="0">
                <a:solidFill>
                  <a:srgbClr val="FFC000"/>
                </a:solidFill>
              </a:rPr>
              <a:t>D</a:t>
            </a:r>
            <a:r>
              <a:rPr lang="en-US" altLang="zh-CN" sz="1900" dirty="0" smtClean="0"/>
              <a:t>efined </a:t>
            </a:r>
            <a:r>
              <a:rPr lang="en-US" altLang="zh-CN" sz="2400" b="1" dirty="0" smtClean="0">
                <a:solidFill>
                  <a:srgbClr val="FFC000"/>
                </a:solidFill>
              </a:rPr>
              <a:t>N</a:t>
            </a:r>
            <a:r>
              <a:rPr lang="en-US" altLang="zh-CN" sz="1900" dirty="0" smtClean="0"/>
              <a:t>etworking</a:t>
            </a:r>
            <a:endParaRPr lang="zh-CN" altLang="en-US" sz="1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en-US" altLang="zh-CN" sz="4000" dirty="0" err="1" smtClean="0">
                <a:solidFill>
                  <a:schemeClr val="bg1"/>
                </a:solidFill>
                <a:ea typeface="Verdana" pitchFamily="34" charset="0"/>
              </a:rPr>
              <a:t>Gotta</a:t>
            </a:r>
            <a:r>
              <a:rPr lang="en-US" altLang="zh-CN" sz="4000" dirty="0" smtClean="0">
                <a:solidFill>
                  <a:schemeClr val="bg1"/>
                </a:solidFill>
              </a:rPr>
              <a:t> Tell You Switches Only Once</a:t>
            </a:r>
            <a:br>
              <a:rPr lang="en-US" altLang="zh-CN" sz="4000" dirty="0" smtClean="0">
                <a:solidFill>
                  <a:schemeClr val="bg1"/>
                </a:solidFill>
              </a:rPr>
            </a:br>
            <a:r>
              <a:rPr lang="en-US" altLang="zh-CN" sz="4000" dirty="0" smtClean="0">
                <a:solidFill>
                  <a:schemeClr val="bg1"/>
                </a:solidFill>
              </a:rPr>
              <a:t>Toward Bandwidth-Efficient</a:t>
            </a:r>
            <a:br>
              <a:rPr lang="en-US" altLang="zh-CN" sz="4000" dirty="0" smtClean="0">
                <a:solidFill>
                  <a:schemeClr val="bg1"/>
                </a:solidFill>
              </a:rPr>
            </a:br>
            <a:r>
              <a:rPr lang="en-US" altLang="zh-CN" sz="4000" dirty="0" smtClean="0">
                <a:solidFill>
                  <a:schemeClr val="bg1"/>
                </a:solidFill>
              </a:rPr>
              <a:t>Flow Setup for </a:t>
            </a:r>
            <a:r>
              <a:rPr lang="en-US" altLang="zh-CN" sz="4000" dirty="0" smtClean="0">
                <a:solidFill>
                  <a:srgbClr val="FFC000"/>
                </a:solidFill>
              </a:rPr>
              <a:t>SDN</a:t>
            </a:r>
            <a:r>
              <a:rPr lang="en-US" altLang="zh-CN" sz="4000" dirty="0" smtClean="0"/>
              <a:t/>
            </a:r>
            <a:br>
              <a:rPr lang="en-US" altLang="zh-CN" sz="4000" dirty="0" smtClean="0"/>
            </a:br>
            <a:endParaRPr lang="zh-CN" altLang="en-US" sz="4000" dirty="0">
              <a:solidFill>
                <a:srgbClr val="FFC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889600" y="3357562"/>
            <a:ext cx="35257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rgbClr val="FFC000"/>
                </a:solidFill>
              </a:rPr>
              <a:t>S</a:t>
            </a:r>
            <a:r>
              <a:rPr lang="en-US" altLang="zh-CN" sz="1900" dirty="0" smtClean="0"/>
              <a:t>oftware-</a:t>
            </a:r>
            <a:r>
              <a:rPr lang="en-US" altLang="zh-CN" sz="2400" b="1" dirty="0" smtClean="0">
                <a:solidFill>
                  <a:srgbClr val="FFC000"/>
                </a:solidFill>
              </a:rPr>
              <a:t>D</a:t>
            </a:r>
            <a:r>
              <a:rPr lang="en-US" altLang="zh-CN" sz="1900" dirty="0" smtClean="0"/>
              <a:t>efined </a:t>
            </a:r>
            <a:r>
              <a:rPr lang="en-US" altLang="zh-CN" sz="2400" b="1" dirty="0" smtClean="0">
                <a:solidFill>
                  <a:srgbClr val="FFC000"/>
                </a:solidFill>
              </a:rPr>
              <a:t>N</a:t>
            </a:r>
            <a:r>
              <a:rPr lang="en-US" altLang="zh-CN" sz="1900" dirty="0" smtClean="0"/>
              <a:t>etworking</a:t>
            </a:r>
            <a:endParaRPr lang="zh-CN" altLang="en-US" sz="19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5000636"/>
            <a:ext cx="11525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86050" y="5000636"/>
            <a:ext cx="11525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7752" y="5000636"/>
            <a:ext cx="11525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云形 8"/>
          <p:cNvSpPr/>
          <p:nvPr/>
        </p:nvSpPr>
        <p:spPr>
          <a:xfrm>
            <a:off x="0" y="3786190"/>
            <a:ext cx="6786610" cy="2857520"/>
          </a:xfrm>
          <a:prstGeom prst="cloud">
            <a:avLst/>
          </a:prstGeom>
          <a:noFill/>
          <a:ln>
            <a:solidFill>
              <a:srgbClr val="00B0F0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圆角矩形 12"/>
          <p:cNvSpPr/>
          <p:nvPr/>
        </p:nvSpPr>
        <p:spPr>
          <a:xfrm>
            <a:off x="1000100" y="4643446"/>
            <a:ext cx="285752" cy="285752"/>
          </a:xfrm>
          <a:prstGeom prst="roundRect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圆角矩形 13"/>
          <p:cNvSpPr/>
          <p:nvPr/>
        </p:nvSpPr>
        <p:spPr>
          <a:xfrm>
            <a:off x="1285852" y="4643446"/>
            <a:ext cx="285752" cy="285752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圆角矩形 14"/>
          <p:cNvSpPr/>
          <p:nvPr/>
        </p:nvSpPr>
        <p:spPr>
          <a:xfrm>
            <a:off x="1571604" y="4643446"/>
            <a:ext cx="285752" cy="285752"/>
          </a:xfrm>
          <a:prstGeom prst="roundRect">
            <a:avLst/>
          </a:prstGeom>
          <a:solidFill>
            <a:srgbClr val="FF66FF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圆角矩形 10"/>
          <p:cNvSpPr/>
          <p:nvPr/>
        </p:nvSpPr>
        <p:spPr>
          <a:xfrm>
            <a:off x="3071802" y="4643446"/>
            <a:ext cx="285752" cy="285752"/>
          </a:xfrm>
          <a:prstGeom prst="roundRect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圆角矩形 11"/>
          <p:cNvSpPr/>
          <p:nvPr/>
        </p:nvSpPr>
        <p:spPr>
          <a:xfrm>
            <a:off x="3357554" y="4643446"/>
            <a:ext cx="285752" cy="285752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圆角矩形 15"/>
          <p:cNvSpPr/>
          <p:nvPr/>
        </p:nvSpPr>
        <p:spPr>
          <a:xfrm>
            <a:off x="3643306" y="4643446"/>
            <a:ext cx="285752" cy="285752"/>
          </a:xfrm>
          <a:prstGeom prst="roundRect">
            <a:avLst/>
          </a:prstGeom>
          <a:solidFill>
            <a:srgbClr val="FF66FF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圆角矩形 16"/>
          <p:cNvSpPr/>
          <p:nvPr/>
        </p:nvSpPr>
        <p:spPr>
          <a:xfrm>
            <a:off x="5143504" y="4643446"/>
            <a:ext cx="285752" cy="285752"/>
          </a:xfrm>
          <a:prstGeom prst="roundRect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圆角矩形 17"/>
          <p:cNvSpPr/>
          <p:nvPr/>
        </p:nvSpPr>
        <p:spPr>
          <a:xfrm>
            <a:off x="5429256" y="4643446"/>
            <a:ext cx="285752" cy="285752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圆角矩形 18"/>
          <p:cNvSpPr/>
          <p:nvPr/>
        </p:nvSpPr>
        <p:spPr>
          <a:xfrm>
            <a:off x="5715008" y="4643446"/>
            <a:ext cx="285752" cy="285752"/>
          </a:xfrm>
          <a:prstGeom prst="roundRect">
            <a:avLst/>
          </a:prstGeom>
          <a:solidFill>
            <a:srgbClr val="FF66FF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en-US" altLang="zh-CN" sz="4000" dirty="0" err="1" smtClean="0">
                <a:solidFill>
                  <a:schemeClr val="bg1"/>
                </a:solidFill>
                <a:ea typeface="Verdana" pitchFamily="34" charset="0"/>
              </a:rPr>
              <a:t>Gotta</a:t>
            </a:r>
            <a:r>
              <a:rPr lang="en-US" altLang="zh-CN" sz="4000" dirty="0" smtClean="0">
                <a:solidFill>
                  <a:schemeClr val="bg1"/>
                </a:solidFill>
              </a:rPr>
              <a:t> Tell You Switches Only Once</a:t>
            </a:r>
            <a:br>
              <a:rPr lang="en-US" altLang="zh-CN" sz="4000" dirty="0" smtClean="0">
                <a:solidFill>
                  <a:schemeClr val="bg1"/>
                </a:solidFill>
              </a:rPr>
            </a:br>
            <a:r>
              <a:rPr lang="en-US" altLang="zh-CN" sz="4000" dirty="0" smtClean="0">
                <a:solidFill>
                  <a:schemeClr val="bg1"/>
                </a:solidFill>
              </a:rPr>
              <a:t>Toward Bandwidth-Efficient</a:t>
            </a:r>
            <a:br>
              <a:rPr lang="en-US" altLang="zh-CN" sz="4000" dirty="0" smtClean="0">
                <a:solidFill>
                  <a:schemeClr val="bg1"/>
                </a:solidFill>
              </a:rPr>
            </a:br>
            <a:r>
              <a:rPr lang="en-US" altLang="zh-CN" sz="4000" dirty="0" smtClean="0">
                <a:solidFill>
                  <a:schemeClr val="bg1"/>
                </a:solidFill>
              </a:rPr>
              <a:t>Flow Setup for </a:t>
            </a:r>
            <a:r>
              <a:rPr lang="en-US" altLang="zh-CN" sz="4000" dirty="0" smtClean="0">
                <a:solidFill>
                  <a:srgbClr val="FFC000"/>
                </a:solidFill>
              </a:rPr>
              <a:t>SDN</a:t>
            </a:r>
            <a:r>
              <a:rPr lang="en-US" altLang="zh-CN" sz="4000" dirty="0" smtClean="0"/>
              <a:t/>
            </a:r>
            <a:br>
              <a:rPr lang="en-US" altLang="zh-CN" sz="4000" dirty="0" smtClean="0"/>
            </a:br>
            <a:endParaRPr lang="zh-CN" altLang="en-US" sz="4000" dirty="0">
              <a:solidFill>
                <a:srgbClr val="FFC000"/>
              </a:solidFill>
            </a:endParaRPr>
          </a:p>
        </p:txBody>
      </p:sp>
      <p:sp>
        <p:nvSpPr>
          <p:cNvPr id="22" name="圆角矩形 21"/>
          <p:cNvSpPr/>
          <p:nvPr/>
        </p:nvSpPr>
        <p:spPr>
          <a:xfrm>
            <a:off x="2214546" y="1142984"/>
            <a:ext cx="2428892" cy="1285884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TextBox 2"/>
          <p:cNvSpPr txBox="1"/>
          <p:nvPr/>
        </p:nvSpPr>
        <p:spPr>
          <a:xfrm>
            <a:off x="5889600" y="3357562"/>
            <a:ext cx="35257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rgbClr val="FFC000"/>
                </a:solidFill>
              </a:rPr>
              <a:t>S</a:t>
            </a:r>
            <a:r>
              <a:rPr lang="en-US" altLang="zh-CN" sz="1900" dirty="0" smtClean="0"/>
              <a:t>oftware-</a:t>
            </a:r>
            <a:r>
              <a:rPr lang="en-US" altLang="zh-CN" sz="2400" b="1" dirty="0" smtClean="0">
                <a:solidFill>
                  <a:srgbClr val="FFC000"/>
                </a:solidFill>
              </a:rPr>
              <a:t>D</a:t>
            </a:r>
            <a:r>
              <a:rPr lang="en-US" altLang="zh-CN" sz="1900" dirty="0" smtClean="0"/>
              <a:t>efined </a:t>
            </a:r>
            <a:r>
              <a:rPr lang="en-US" altLang="zh-CN" sz="2400" b="1" dirty="0" smtClean="0">
                <a:solidFill>
                  <a:srgbClr val="FFC000"/>
                </a:solidFill>
              </a:rPr>
              <a:t>N</a:t>
            </a:r>
            <a:r>
              <a:rPr lang="en-US" altLang="zh-CN" sz="1900" dirty="0" smtClean="0"/>
              <a:t>etworking</a:t>
            </a:r>
            <a:endParaRPr lang="zh-CN" altLang="en-US" sz="19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5000636"/>
            <a:ext cx="11525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86050" y="5000636"/>
            <a:ext cx="11525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7752" y="5000636"/>
            <a:ext cx="11525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云形 8"/>
          <p:cNvSpPr/>
          <p:nvPr/>
        </p:nvSpPr>
        <p:spPr>
          <a:xfrm>
            <a:off x="0" y="3786190"/>
            <a:ext cx="6786610" cy="2857520"/>
          </a:xfrm>
          <a:prstGeom prst="cloud">
            <a:avLst/>
          </a:prstGeom>
          <a:noFill/>
          <a:ln>
            <a:solidFill>
              <a:srgbClr val="00B0F0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圆角矩形 12"/>
          <p:cNvSpPr/>
          <p:nvPr/>
        </p:nvSpPr>
        <p:spPr>
          <a:xfrm>
            <a:off x="1000100" y="4643446"/>
            <a:ext cx="285752" cy="285752"/>
          </a:xfrm>
          <a:prstGeom prst="roundRect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圆角矩形 13"/>
          <p:cNvSpPr/>
          <p:nvPr/>
        </p:nvSpPr>
        <p:spPr>
          <a:xfrm>
            <a:off x="1285852" y="4643446"/>
            <a:ext cx="285752" cy="285752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圆角矩形 14"/>
          <p:cNvSpPr/>
          <p:nvPr/>
        </p:nvSpPr>
        <p:spPr>
          <a:xfrm>
            <a:off x="1571604" y="4643446"/>
            <a:ext cx="285752" cy="285752"/>
          </a:xfrm>
          <a:prstGeom prst="roundRect">
            <a:avLst/>
          </a:prstGeom>
          <a:solidFill>
            <a:srgbClr val="FF66FF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圆角矩形 10"/>
          <p:cNvSpPr/>
          <p:nvPr/>
        </p:nvSpPr>
        <p:spPr>
          <a:xfrm>
            <a:off x="3071802" y="4643446"/>
            <a:ext cx="285752" cy="285752"/>
          </a:xfrm>
          <a:prstGeom prst="roundRect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圆角矩形 11"/>
          <p:cNvSpPr/>
          <p:nvPr/>
        </p:nvSpPr>
        <p:spPr>
          <a:xfrm>
            <a:off x="3357554" y="4643446"/>
            <a:ext cx="285752" cy="285752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圆角矩形 15"/>
          <p:cNvSpPr/>
          <p:nvPr/>
        </p:nvSpPr>
        <p:spPr>
          <a:xfrm>
            <a:off x="3643306" y="4643446"/>
            <a:ext cx="285752" cy="285752"/>
          </a:xfrm>
          <a:prstGeom prst="roundRect">
            <a:avLst/>
          </a:prstGeom>
          <a:solidFill>
            <a:srgbClr val="FF66FF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圆角矩形 16"/>
          <p:cNvSpPr/>
          <p:nvPr/>
        </p:nvSpPr>
        <p:spPr>
          <a:xfrm>
            <a:off x="5143504" y="4643446"/>
            <a:ext cx="285752" cy="285752"/>
          </a:xfrm>
          <a:prstGeom prst="roundRect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圆角矩形 17"/>
          <p:cNvSpPr/>
          <p:nvPr/>
        </p:nvSpPr>
        <p:spPr>
          <a:xfrm>
            <a:off x="5429256" y="4643446"/>
            <a:ext cx="285752" cy="285752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圆角矩形 18"/>
          <p:cNvSpPr/>
          <p:nvPr/>
        </p:nvSpPr>
        <p:spPr>
          <a:xfrm>
            <a:off x="5715008" y="4643446"/>
            <a:ext cx="285752" cy="285752"/>
          </a:xfrm>
          <a:prstGeom prst="roundRect">
            <a:avLst/>
          </a:prstGeom>
          <a:solidFill>
            <a:srgbClr val="FF66FF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圆角矩形 22"/>
          <p:cNvSpPr/>
          <p:nvPr/>
        </p:nvSpPr>
        <p:spPr>
          <a:xfrm>
            <a:off x="2571736" y="1714488"/>
            <a:ext cx="571504" cy="571504"/>
          </a:xfrm>
          <a:prstGeom prst="roundRect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App</a:t>
            </a:r>
            <a:endParaRPr lang="zh-CN" altLang="en-US" sz="1200" b="1" dirty="0">
              <a:latin typeface="Verdana" pitchFamily="34" charset="0"/>
              <a:cs typeface="Verdana" pitchFamily="34" charset="0"/>
            </a:endParaRPr>
          </a:p>
        </p:txBody>
      </p:sp>
      <p:sp>
        <p:nvSpPr>
          <p:cNvPr id="24" name="圆角矩形 23"/>
          <p:cNvSpPr/>
          <p:nvPr/>
        </p:nvSpPr>
        <p:spPr>
          <a:xfrm>
            <a:off x="3143240" y="1714488"/>
            <a:ext cx="571504" cy="571504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App</a:t>
            </a:r>
            <a:endParaRPr lang="zh-CN" altLang="en-US" sz="1200" b="1" dirty="0" smtClean="0">
              <a:latin typeface="Verdana" pitchFamily="34" charset="0"/>
              <a:cs typeface="Verdana" pitchFamily="34" charset="0"/>
            </a:endParaRPr>
          </a:p>
        </p:txBody>
      </p:sp>
      <p:sp>
        <p:nvSpPr>
          <p:cNvPr id="25" name="圆角矩形 24"/>
          <p:cNvSpPr/>
          <p:nvPr/>
        </p:nvSpPr>
        <p:spPr>
          <a:xfrm>
            <a:off x="3714744" y="1714488"/>
            <a:ext cx="571504" cy="571504"/>
          </a:xfrm>
          <a:prstGeom prst="roundRect">
            <a:avLst/>
          </a:prstGeom>
          <a:solidFill>
            <a:srgbClr val="FF66FF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App</a:t>
            </a:r>
            <a:endParaRPr lang="zh-CN" altLang="en-US" sz="1200" b="1" dirty="0" smtClean="0">
              <a:latin typeface="Verdana" pitchFamily="34" charset="0"/>
              <a:cs typeface="Verdana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643042" y="500042"/>
            <a:ext cx="13244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Controller</a:t>
            </a:r>
            <a:endParaRPr lang="zh-CN" altLang="en-US" dirty="0">
              <a:solidFill>
                <a:schemeClr val="bg1"/>
              </a:solidFill>
              <a:latin typeface="Verdana" pitchFamily="34" charset="0"/>
              <a:cs typeface="Verdana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688244" y="1142984"/>
            <a:ext cx="1481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Controller</a:t>
            </a:r>
            <a:endParaRPr lang="zh-CN" altLang="en-US" b="1" dirty="0">
              <a:solidFill>
                <a:schemeClr val="bg1"/>
              </a:solidFill>
              <a:latin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04533E-6 L 0.17813 -0.3864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9" y="-193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3.33333E-6 L 0.20208 -0.38681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1" y="-194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3.33333E-6 L 0.23368 -0.38681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7" y="-194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3.33333E-6 L -0.04062 -0.38681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" y="-194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3.33333E-6 L -0.00885 -0.38681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" y="-194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3.33333E-6 L 0.02292 -0.38681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" y="-194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3.33333E-6 L -0.25139 -0.38681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6" y="-194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3.33333E-6 L -0.21962 -0.38681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0" y="-194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3.33333E-6 L -0.18785 -0.38681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4" y="-194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1" grpId="0" animBg="1"/>
      <p:bldP spid="12" grpId="0" animBg="1"/>
      <p:bldP spid="16" grpId="0" animBg="1"/>
      <p:bldP spid="17" grpId="0" animBg="1"/>
      <p:bldP spid="18" grpId="0" animBg="1"/>
      <p:bldP spid="19" grpId="0" animBg="1"/>
      <p:bldP spid="23" grpId="0" animBg="1"/>
      <p:bldP spid="24" grpId="0" animBg="1"/>
      <p:bldP spid="2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en-US" altLang="zh-CN" sz="4000" dirty="0" err="1" smtClean="0">
                <a:solidFill>
                  <a:schemeClr val="bg1"/>
                </a:solidFill>
                <a:ea typeface="Verdana" pitchFamily="34" charset="0"/>
              </a:rPr>
              <a:t>Gotta</a:t>
            </a:r>
            <a:r>
              <a:rPr lang="en-US" altLang="zh-CN" sz="4000" dirty="0" smtClean="0">
                <a:solidFill>
                  <a:schemeClr val="bg1"/>
                </a:solidFill>
              </a:rPr>
              <a:t> Tell You Switches Only Once</a:t>
            </a:r>
            <a:br>
              <a:rPr lang="en-US" altLang="zh-CN" sz="4000" dirty="0" smtClean="0">
                <a:solidFill>
                  <a:schemeClr val="bg1"/>
                </a:solidFill>
              </a:rPr>
            </a:br>
            <a:r>
              <a:rPr lang="en-US" altLang="zh-CN" sz="4000" dirty="0" smtClean="0">
                <a:solidFill>
                  <a:schemeClr val="bg1"/>
                </a:solidFill>
              </a:rPr>
              <a:t>Toward Bandwidth-Efficient</a:t>
            </a:r>
            <a:br>
              <a:rPr lang="en-US" altLang="zh-CN" sz="4000" dirty="0" smtClean="0">
                <a:solidFill>
                  <a:schemeClr val="bg1"/>
                </a:solidFill>
              </a:rPr>
            </a:br>
            <a:r>
              <a:rPr lang="en-US" altLang="zh-CN" sz="4000" dirty="0" smtClean="0">
                <a:solidFill>
                  <a:schemeClr val="bg1"/>
                </a:solidFill>
              </a:rPr>
              <a:t>Flow Setup for </a:t>
            </a:r>
            <a:r>
              <a:rPr lang="en-US" altLang="zh-CN" sz="4000" dirty="0" smtClean="0">
                <a:solidFill>
                  <a:srgbClr val="FFC000"/>
                </a:solidFill>
              </a:rPr>
              <a:t>SDN</a:t>
            </a:r>
            <a:r>
              <a:rPr lang="en-US" altLang="zh-CN" sz="4000" dirty="0" smtClean="0"/>
              <a:t/>
            </a:r>
            <a:br>
              <a:rPr lang="en-US" altLang="zh-CN" sz="4000" dirty="0" smtClean="0"/>
            </a:br>
            <a:endParaRPr lang="zh-CN" altLang="en-US" sz="4000" dirty="0">
              <a:solidFill>
                <a:srgbClr val="FFC000"/>
              </a:solidFill>
            </a:endParaRPr>
          </a:p>
        </p:txBody>
      </p:sp>
      <p:sp>
        <p:nvSpPr>
          <p:cNvPr id="22" name="圆角矩形 21"/>
          <p:cNvSpPr/>
          <p:nvPr/>
        </p:nvSpPr>
        <p:spPr>
          <a:xfrm>
            <a:off x="2214546" y="1142984"/>
            <a:ext cx="2428892" cy="1285884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TextBox 2"/>
          <p:cNvSpPr txBox="1"/>
          <p:nvPr/>
        </p:nvSpPr>
        <p:spPr>
          <a:xfrm>
            <a:off x="5860800" y="3357562"/>
            <a:ext cx="35257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Forwarding</a:t>
            </a:r>
            <a:endParaRPr lang="zh-CN" altLang="en-US" sz="3600" dirty="0">
              <a:latin typeface="Verdana" pitchFamily="34" charset="0"/>
              <a:cs typeface="Verdana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5000636"/>
            <a:ext cx="11525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86050" y="5000636"/>
            <a:ext cx="11525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7752" y="5000636"/>
            <a:ext cx="11525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云形 8"/>
          <p:cNvSpPr/>
          <p:nvPr/>
        </p:nvSpPr>
        <p:spPr>
          <a:xfrm>
            <a:off x="0" y="3786190"/>
            <a:ext cx="6786610" cy="2857520"/>
          </a:xfrm>
          <a:prstGeom prst="cloud">
            <a:avLst/>
          </a:prstGeom>
          <a:noFill/>
          <a:ln>
            <a:solidFill>
              <a:srgbClr val="00B0F0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圆角矩形 23"/>
          <p:cNvSpPr/>
          <p:nvPr/>
        </p:nvSpPr>
        <p:spPr>
          <a:xfrm>
            <a:off x="3144377" y="1714488"/>
            <a:ext cx="571504" cy="571504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App</a:t>
            </a:r>
            <a:endParaRPr lang="zh-CN" altLang="en-US" sz="1200" b="1" dirty="0" smtClean="0">
              <a:latin typeface="Verdana" pitchFamily="34" charset="0"/>
              <a:cs typeface="Verdana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643042" y="500042"/>
            <a:ext cx="13244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Controller</a:t>
            </a:r>
            <a:endParaRPr lang="zh-CN" altLang="en-US" dirty="0">
              <a:solidFill>
                <a:schemeClr val="bg1"/>
              </a:solidFill>
              <a:latin typeface="Verdana" pitchFamily="34" charset="0"/>
              <a:cs typeface="Verdana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688244" y="1142984"/>
            <a:ext cx="1481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Controller</a:t>
            </a:r>
            <a:endParaRPr lang="zh-CN" altLang="en-US" b="1" dirty="0">
              <a:solidFill>
                <a:schemeClr val="bg1"/>
              </a:solidFill>
              <a:latin typeface="Verdana" pitchFamily="34" charset="0"/>
              <a:cs typeface="Verdana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000364" y="1714488"/>
            <a:ext cx="8595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2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Routing</a:t>
            </a:r>
            <a:endParaRPr lang="zh-CN" altLang="en-US" sz="1200" b="1" dirty="0">
              <a:solidFill>
                <a:schemeClr val="bg1"/>
              </a:solidFill>
              <a:latin typeface="Verdana" pitchFamily="34" charset="0"/>
              <a:cs typeface="Verdana" pitchFamily="34" charset="0"/>
            </a:endParaRPr>
          </a:p>
        </p:txBody>
      </p:sp>
      <p:cxnSp>
        <p:nvCxnSpPr>
          <p:cNvPr id="19" name="直接箭头连接符 18"/>
          <p:cNvCxnSpPr>
            <a:stCxn id="9" idx="2"/>
          </p:cNvCxnSpPr>
          <p:nvPr/>
        </p:nvCxnSpPr>
        <p:spPr>
          <a:xfrm rot="10800000" flipH="1" flipV="1">
            <a:off x="21050" y="5214950"/>
            <a:ext cx="693297" cy="1588"/>
          </a:xfrm>
          <a:prstGeom prst="straightConnector1">
            <a:avLst/>
          </a:prstGeom>
          <a:ln w="57150">
            <a:solidFill>
              <a:srgbClr val="FF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0" y="5214950"/>
            <a:ext cx="6591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flow</a:t>
            </a:r>
            <a:endParaRPr lang="zh-CN" altLang="en-US" dirty="0">
              <a:latin typeface="Verdana" pitchFamily="34" charset="0"/>
              <a:cs typeface="Verdana" pitchFamily="34" charset="0"/>
            </a:endParaRPr>
          </a:p>
        </p:txBody>
      </p:sp>
      <p:cxnSp>
        <p:nvCxnSpPr>
          <p:cNvPr id="45" name="直接箭头连接符 44"/>
          <p:cNvCxnSpPr/>
          <p:nvPr/>
        </p:nvCxnSpPr>
        <p:spPr>
          <a:xfrm rot="5400000" flipH="1" flipV="1">
            <a:off x="714348" y="2500306"/>
            <a:ext cx="2786082" cy="221457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5" name="图片 64" descr="question-mark-4-128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472" y="4643446"/>
            <a:ext cx="433382" cy="433382"/>
          </a:xfrm>
          <a:prstGeom prst="rect">
            <a:avLst/>
          </a:prstGeom>
        </p:spPr>
      </p:pic>
      <p:sp>
        <p:nvSpPr>
          <p:cNvPr id="66" name="TextBox 65"/>
          <p:cNvSpPr txBox="1"/>
          <p:nvPr/>
        </p:nvSpPr>
        <p:spPr>
          <a:xfrm rot="18636639">
            <a:off x="1176663" y="3335354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PacketIn</a:t>
            </a:r>
            <a:endParaRPr lang="zh-CN" altLang="en-US" dirty="0">
              <a:latin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66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6000" b="1" dirty="0" smtClean="0">
            <a:solidFill>
              <a:srgbClr val="FF0000"/>
            </a:solidFill>
            <a:latin typeface="Verdana" pitchFamily="34" charset="0"/>
            <a:ea typeface="Verdana" pitchFamily="34" charset="0"/>
            <a:cs typeface="Verdana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6990</TotalTime>
  <Words>2517</Words>
  <PresentationFormat>全屏显示(4:3)</PresentationFormat>
  <Paragraphs>861</Paragraphs>
  <Slides>33</Slides>
  <Notes>33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33</vt:i4>
      </vt:variant>
    </vt:vector>
  </HeadingPairs>
  <TitlesOfParts>
    <vt:vector size="38" baseType="lpstr">
      <vt:lpstr>Arial</vt:lpstr>
      <vt:lpstr>宋体</vt:lpstr>
      <vt:lpstr>Verdana</vt:lpstr>
      <vt:lpstr>Calibri</vt:lpstr>
      <vt:lpstr>Office 主题</vt:lpstr>
      <vt:lpstr>Toward Taming Policy Enforcement for SDN_______ in the RIGHT way_</vt:lpstr>
      <vt:lpstr>Toward Taming Policy Enforcement for SDN_______ in the RIGHT way_</vt:lpstr>
      <vt:lpstr>Toward Taming Policy Enforcement for SDN_______ in the RIGHT way_</vt:lpstr>
      <vt:lpstr>Toward Taming Policy Enforcement for SDN_______ in the RIGHT way_</vt:lpstr>
      <vt:lpstr>Gotta Tell You Switches Only Once Toward Bandwidth-Efficient Flow Setup for SDN </vt:lpstr>
      <vt:lpstr>Gotta Tell You Switches Only Once Toward Bandwidth-Efficient Flow Setup for SDN </vt:lpstr>
      <vt:lpstr>Gotta Tell You Switches Only Once Toward Bandwidth-Efficient Flow Setup for SDN </vt:lpstr>
      <vt:lpstr>Gotta Tell You Switches Only Once Toward Bandwidth-Efficient Flow Setup for SDN </vt:lpstr>
      <vt:lpstr>Gotta Tell You Switches Only Once Toward Bandwidth-Efficient Flow Setup for SDN </vt:lpstr>
      <vt:lpstr>Gotta Tell You Switches Only Once Toward Bandwidth-Efficient Flow Setup for SDN </vt:lpstr>
      <vt:lpstr>Gotta Tell You Switches Only Once Toward Bandwidth-Efficient Flow Setup for SDN </vt:lpstr>
      <vt:lpstr>Gotta Tell You Switches Only Once Toward Bandwidth-Efficient Flow Setup for SDN </vt:lpstr>
      <vt:lpstr>Gotta Tell You Switches Only Once Toward Bandwidth-Efficient Flow Setup for SDN </vt:lpstr>
      <vt:lpstr>Gotta Tell You Switches Only Once Toward Bandwidth-Efficient Flow Setup for SDN </vt:lpstr>
      <vt:lpstr>Gotta Tell You Switches Only Once Toward Bandwidth-Efficient Flow Setup for SDN </vt:lpstr>
      <vt:lpstr>Gotta Tell You Switches Only Once Toward Bandwidth-Efficient Flow Setup for SDN </vt:lpstr>
      <vt:lpstr>Gotta Tell You Switches Only Once Toward Bandwidth-Efficient Flow Setup for SDN </vt:lpstr>
      <vt:lpstr>Gotta Tell You Switches Only Once Toward Bandwidth-Efficient Flow Setup for SDN </vt:lpstr>
      <vt:lpstr>Gotta Tell You Switches Only Once Toward Bandwidth-Efficient Flow Setup for SDN </vt:lpstr>
      <vt:lpstr>Gotta Tell You Switches Only Once Toward Bandwidth-Efficient Flow Setup for SDN </vt:lpstr>
      <vt:lpstr>Gotta Tell You Switches Only Once Toward Bandwidth-Efficient Flow Setup for SDN </vt:lpstr>
      <vt:lpstr>Gotta Tell You Switches Only Once Toward Bandwidth-Efficient Flow Setup for SDN </vt:lpstr>
      <vt:lpstr>Gotta Tell You Switches Only Once Toward Bandwidth-Efficient Flow Setup for SDN </vt:lpstr>
      <vt:lpstr>Gotta Tell You Switches Only Once Toward Bandwidth-Efficient Flow Setup for SDN </vt:lpstr>
      <vt:lpstr>Gotta Tell You Switches Only Once Toward Bandwidth-Efficient Flow Setup for SDN </vt:lpstr>
      <vt:lpstr>Gotta Tell You Switches Only Once Toward Bandwidth-Efficient Flow Setup for SDN </vt:lpstr>
      <vt:lpstr>Gotta Tell You Switches Only Once Toward Bandwidth-Efficient Flow Setup for SDN </vt:lpstr>
      <vt:lpstr>Gotta Tell You Switches Only Once Toward Bandwidth-Efficient Flow Setup for SDN </vt:lpstr>
      <vt:lpstr>Gotta Tell You Switches Only Once Toward Bandwidth-Efficient Flow Setup for SDN </vt:lpstr>
      <vt:lpstr>Gotta Tell You Switches Only Once Toward Bandwidth-Efficient Flow Setup for SDN </vt:lpstr>
      <vt:lpstr>Gotta Tell You Switches Only Once Toward Bandwidth-Efficient Flow Setup for SDN </vt:lpstr>
      <vt:lpstr>Gotta Tell You Switches Only Once Toward Bandwidth-Efficient Flow Setup for SDN </vt:lpstr>
      <vt:lpstr>Gotta Tell You Switches Only Once Toward Bandwidth-Efficient Flow Setup for SDN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Kai</dc:creator>
  <cp:lastModifiedBy>lenovo</cp:lastModifiedBy>
  <cp:revision>1595</cp:revision>
  <dcterms:created xsi:type="dcterms:W3CDTF">2015-04-21T04:16:01Z</dcterms:created>
  <dcterms:modified xsi:type="dcterms:W3CDTF">2016-06-20T12:43:31Z</dcterms:modified>
</cp:coreProperties>
</file>